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63" r:id="rId4"/>
    <p:sldId id="262" r:id="rId5"/>
    <p:sldId id="261" r:id="rId6"/>
    <p:sldId id="264" r:id="rId7"/>
    <p:sldId id="265" r:id="rId8"/>
    <p:sldId id="266" r:id="rId9"/>
    <p:sldId id="268" r:id="rId10"/>
    <p:sldId id="267" r:id="rId11"/>
    <p:sldId id="269" r:id="rId12"/>
    <p:sldId id="276" r:id="rId13"/>
    <p:sldId id="270" r:id="rId14"/>
    <p:sldId id="271" r:id="rId15"/>
    <p:sldId id="272" r:id="rId16"/>
    <p:sldId id="273" r:id="rId17"/>
    <p:sldId id="275" r:id="rId18"/>
    <p:sldId id="25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/>
    <p:restoredTop sz="94676"/>
  </p:normalViewPr>
  <p:slideViewPr>
    <p:cSldViewPr>
      <p:cViewPr varScale="1">
        <p:scale>
          <a:sx n="144" d="100"/>
          <a:sy n="144" d="100"/>
        </p:scale>
        <p:origin x="456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2FA5B4-FA92-47EB-8A94-AF9C321310F5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04176F-3F8B-4F56-AFDB-728A6889A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125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4176F-3F8B-4F56-AFDB-728A6889A45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5453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4176F-3F8B-4F56-AFDB-728A6889A45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5453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4176F-3F8B-4F56-AFDB-728A6889A45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5453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4176F-3F8B-4F56-AFDB-728A6889A45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5453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4176F-3F8B-4F56-AFDB-728A6889A45E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5453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4176F-3F8B-4F56-AFDB-728A6889A45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5453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4176F-3F8B-4F56-AFDB-728A6889A45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5453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4176F-3F8B-4F56-AFDB-728A6889A45E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545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4176F-3F8B-4F56-AFDB-728A6889A45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545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4176F-3F8B-4F56-AFDB-728A6889A45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5453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4176F-3F8B-4F56-AFDB-728A6889A45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5453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4176F-3F8B-4F56-AFDB-728A6889A45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5453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4176F-3F8B-4F56-AFDB-728A6889A45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5453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4176F-3F8B-4F56-AFDB-728A6889A45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5453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4176F-3F8B-4F56-AFDB-728A6889A45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5453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4176F-3F8B-4F56-AFDB-728A6889A45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545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CB46-89CB-46ED-AE14-73FB3CA8997B}" type="datetime1">
              <a:rPr lang="en-GB" smtClean="0"/>
              <a:t>01/11/2016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073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44BC8-2B72-4303-AFFD-40F3D6EE0DBF}" type="datetime1">
              <a:rPr lang="en-GB" smtClean="0"/>
              <a:t>01/11/2016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603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F3DD5-9D44-49BD-8100-D06E60C45439}" type="datetime1">
              <a:rPr lang="en-GB" smtClean="0"/>
              <a:t>01/11/2016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14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79DE2-B397-465D-8058-2101B961D090}" type="datetime1">
              <a:rPr lang="en-GB" smtClean="0"/>
              <a:t>01/11/2016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625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FEFF-5B97-4738-A6CF-8B06B4045BF2}" type="datetime1">
              <a:rPr lang="en-GB" smtClean="0"/>
              <a:t>01/11/2016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509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6E69-7FE0-4333-9A3E-5BC005A5B568}" type="datetime1">
              <a:rPr lang="en-GB" smtClean="0"/>
              <a:t>01/11/2016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492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CDB14-F72C-45DA-96FF-5B7BF99204FA}" type="datetime1">
              <a:rPr lang="en-GB" smtClean="0"/>
              <a:t>01/11/2016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99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6AC5F-59BB-4495-AD49-EB080E5EC18B}" type="datetime1">
              <a:rPr lang="en-GB" smtClean="0"/>
              <a:t>01/11/2016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631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E2AD7-E042-4049-99B5-49DA2EDB1A01}" type="datetime1">
              <a:rPr lang="en-GB" smtClean="0"/>
              <a:t>01/11/2016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061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09426-AE1C-4D54-AB3E-066233676A5A}" type="datetime1">
              <a:rPr lang="en-GB" smtClean="0"/>
              <a:t>01/11/2016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71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BEB2B-D911-4EB6-ABF2-EE2DF9B0C2E4}" type="datetime1">
              <a:rPr lang="en-GB" smtClean="0"/>
              <a:t>01/11/2016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93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9FDE9-BFF0-496D-AD2F-FBF12A161A1D}" type="datetime1">
              <a:rPr lang="en-GB" smtClean="0"/>
              <a:t>01/11/2016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3E0AE-3D02-4D66-8F33-B9FBBA9C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1910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6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7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8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/>
              <a:t>Comments on </a:t>
            </a:r>
            <a:r>
              <a:rPr lang="en-GB" sz="3600" i="1" dirty="0" smtClean="0"/>
              <a:t>Rethinking the Effect of informality on Inclusive Growth: Lessons from Colombia and South Africa</a:t>
            </a:r>
            <a:endParaRPr lang="en-GB" sz="36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en-GB" sz="3100" b="1" dirty="0"/>
              <a:t>Angel Melguizo</a:t>
            </a:r>
          </a:p>
          <a:p>
            <a:endParaRPr lang="en-GB" dirty="0"/>
          </a:p>
          <a:p>
            <a:r>
              <a:rPr lang="en-US" dirty="0"/>
              <a:t> </a:t>
            </a:r>
            <a:r>
              <a:rPr lang="en-US" b="1" dirty="0"/>
              <a:t>ELLA Summit on Informality and Inclusive Growth </a:t>
            </a:r>
            <a:endParaRPr lang="en-US" b="1" dirty="0" smtClean="0"/>
          </a:p>
          <a:p>
            <a:r>
              <a:rPr lang="en-US" dirty="0" smtClean="0"/>
              <a:t> </a:t>
            </a:r>
            <a:r>
              <a:rPr lang="en-US" sz="3100" dirty="0"/>
              <a:t>Johannesburg, October </a:t>
            </a:r>
            <a:r>
              <a:rPr lang="en-US" sz="3100" dirty="0" smtClean="0"/>
              <a:t>4-5</a:t>
            </a:r>
            <a:r>
              <a:rPr lang="en-GB" sz="3100" dirty="0" smtClean="0"/>
              <a:t> </a:t>
            </a:r>
            <a:r>
              <a:rPr lang="en-GB" sz="3100" dirty="0"/>
              <a:t>2016 </a:t>
            </a:r>
          </a:p>
        </p:txBody>
      </p:sp>
    </p:spTree>
    <p:extLst>
      <p:ext uri="{BB962C8B-B14F-4D97-AF65-F5344CB8AC3E}">
        <p14:creationId xmlns:p14="http://schemas.microsoft.com/office/powerpoint/2010/main" val="321224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z="1800" smtClean="0"/>
              <a:t>10</a:t>
            </a:fld>
            <a:endParaRPr lang="en-GB" sz="1800"/>
          </a:p>
        </p:txBody>
      </p:sp>
      <p:sp>
        <p:nvSpPr>
          <p:cNvPr id="10" name="Title 2"/>
          <p:cNvSpPr txBox="1">
            <a:spLocks/>
          </p:cNvSpPr>
          <p:nvPr/>
        </p:nvSpPr>
        <p:spPr>
          <a:xfrm>
            <a:off x="251520" y="318368"/>
            <a:ext cx="864096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/>
              <a:t>Comments on </a:t>
            </a:r>
            <a:r>
              <a:rPr lang="en-GB" sz="3200" i="1" dirty="0"/>
              <a:t>Rethinking the Effect of informality on Inclusive Growth: </a:t>
            </a:r>
            <a:r>
              <a:rPr lang="en-GB" sz="3200" i="1" dirty="0" smtClean="0"/>
              <a:t>Colombia </a:t>
            </a:r>
            <a:r>
              <a:rPr lang="en-GB" sz="3200" i="1" dirty="0"/>
              <a:t>and South Africa</a:t>
            </a:r>
            <a:endParaRPr lang="en-US" sz="3200" dirty="0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67544" y="2016224"/>
            <a:ext cx="8280920" cy="3645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Methodology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Results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</a:rPr>
              <a:t>Comments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87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z="1800" smtClean="0"/>
              <a:t>11</a:t>
            </a:fld>
            <a:endParaRPr lang="en-GB" sz="1800"/>
          </a:p>
        </p:txBody>
      </p:sp>
      <p:sp>
        <p:nvSpPr>
          <p:cNvPr id="10" name="Title 2"/>
          <p:cNvSpPr txBox="1">
            <a:spLocks/>
          </p:cNvSpPr>
          <p:nvPr/>
        </p:nvSpPr>
        <p:spPr>
          <a:xfrm>
            <a:off x="251520" y="318368"/>
            <a:ext cx="864096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/>
              <a:t>Comments (</a:t>
            </a:r>
            <a:r>
              <a:rPr lang="en-GB" sz="3200" dirty="0" err="1" smtClean="0"/>
              <a:t>Ia</a:t>
            </a:r>
            <a:r>
              <a:rPr lang="en-GB" sz="3200" dirty="0" smtClean="0"/>
              <a:t>)</a:t>
            </a:r>
            <a:endParaRPr lang="en-US" sz="3200" dirty="0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179512" y="1296144"/>
            <a:ext cx="8568952" cy="3645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Nice conceptual framework: </a:t>
            </a:r>
            <a:r>
              <a:rPr lang="en-US" sz="2800" b="1" dirty="0" smtClean="0">
                <a:solidFill>
                  <a:schemeClr val="tx1"/>
                </a:solidFill>
              </a:rPr>
              <a:t>informalities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tx1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733" y="1980778"/>
            <a:ext cx="7305675" cy="440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611560" y="6487452"/>
            <a:ext cx="6912768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 smtClean="0"/>
              <a:t>Source: Bosch, M., C. Pages and A. Melguizo (2013), Better Pensions, Better Jobs. IDB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17739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z="1800" smtClean="0"/>
              <a:t>12</a:t>
            </a:fld>
            <a:endParaRPr lang="en-GB" sz="1800"/>
          </a:p>
        </p:txBody>
      </p:sp>
      <p:sp>
        <p:nvSpPr>
          <p:cNvPr id="10" name="Title 2"/>
          <p:cNvSpPr txBox="1">
            <a:spLocks/>
          </p:cNvSpPr>
          <p:nvPr/>
        </p:nvSpPr>
        <p:spPr>
          <a:xfrm>
            <a:off x="251520" y="318368"/>
            <a:ext cx="864096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/>
              <a:t>Comments (</a:t>
            </a:r>
            <a:r>
              <a:rPr lang="en-GB" sz="3200" dirty="0" err="1" smtClean="0"/>
              <a:t>Ib</a:t>
            </a:r>
            <a:r>
              <a:rPr lang="en-GB" sz="3200" dirty="0" smtClean="0"/>
              <a:t>)</a:t>
            </a:r>
            <a:endParaRPr lang="en-US" sz="3200" dirty="0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179512" y="1296144"/>
            <a:ext cx="8568952" cy="3645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Nice conceptual framework: </a:t>
            </a:r>
            <a:r>
              <a:rPr lang="en-US" sz="2800" b="1" dirty="0" smtClean="0">
                <a:solidFill>
                  <a:schemeClr val="tx1"/>
                </a:solidFill>
              </a:rPr>
              <a:t>informalities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11560" y="6487452"/>
            <a:ext cx="6912768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 smtClean="0"/>
              <a:t>Source: Bosch, M., C. Pages and A. Melguizo (2013), Better Pensions, Better Jobs. IDB</a:t>
            </a:r>
            <a:endParaRPr lang="en-US" sz="1050" dirty="0"/>
          </a:p>
        </p:txBody>
      </p:sp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753" y="1844824"/>
            <a:ext cx="7078663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216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z="1800" smtClean="0"/>
              <a:t>13</a:t>
            </a:fld>
            <a:endParaRPr lang="en-GB" sz="1800"/>
          </a:p>
        </p:txBody>
      </p:sp>
      <p:sp>
        <p:nvSpPr>
          <p:cNvPr id="10" name="Title 2"/>
          <p:cNvSpPr txBox="1">
            <a:spLocks/>
          </p:cNvSpPr>
          <p:nvPr/>
        </p:nvSpPr>
        <p:spPr>
          <a:xfrm>
            <a:off x="251520" y="318368"/>
            <a:ext cx="864096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/>
              <a:t>Comments (II)</a:t>
            </a:r>
            <a:endParaRPr lang="en-US" sz="3200" dirty="0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179512" y="1124744"/>
            <a:ext cx="8568952" cy="3645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Convincing </a:t>
            </a:r>
            <a:r>
              <a:rPr lang="en-US" sz="2800" b="1" dirty="0" smtClean="0">
                <a:solidFill>
                  <a:schemeClr val="tx1"/>
                </a:solidFill>
              </a:rPr>
              <a:t>empirical analysis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(methodology &amp; sources), especially preference/prevented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05000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764644"/>
              </p:ext>
            </p:extLst>
          </p:nvPr>
        </p:nvGraphicFramePr>
        <p:xfrm>
          <a:off x="1340693" y="2127241"/>
          <a:ext cx="6543675" cy="195910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08263"/>
                <a:gridCol w="1308853"/>
                <a:gridCol w="1308853"/>
                <a:gridCol w="1308853"/>
                <a:gridCol w="1308853"/>
              </a:tblGrid>
              <a:tr h="2921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effectLst/>
                        </a:rPr>
                        <a:t>Dimension</a:t>
                      </a:r>
                      <a:endParaRPr lang="en-GB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6200" marR="76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Indicator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6200" marR="76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South Africa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6200" marR="76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Colombia  Total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6200" marR="76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Colombia 13-areas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6200" marR="76200" marT="0" marB="0" anchor="ctr"/>
                </a:tc>
              </a:tr>
              <a:tr h="596900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effectLst/>
                        </a:rPr>
                        <a:t>Choice</a:t>
                      </a:r>
                      <a:endParaRPr lang="en-GB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6200" marR="76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Transition between informality and formality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Medium (26%)</a:t>
                      </a:r>
                      <a:endParaRPr lang="en-GB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Low (14%)</a:t>
                      </a:r>
                      <a:endParaRPr lang="en-GB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69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Preferences for informality- surveys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Very low (22%)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Low (35.9%)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Low (41.5%)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921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Cyclicality: coefficient of correlation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Pro-cyclical</a:t>
                      </a:r>
                      <a:endParaRPr lang="en-GB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-0.38 using lagged GDP,  0.63 using GDP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effectLst/>
                        </a:rPr>
                        <a:t>Counter-cyclical</a:t>
                      </a:r>
                      <a:endParaRPr lang="en-GB" sz="9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effectLst/>
                        </a:rPr>
                        <a:t>-0.42%**, using output gap</a:t>
                      </a:r>
                      <a:endParaRPr lang="en-GB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300163" y="2882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627639"/>
              </p:ext>
            </p:extLst>
          </p:nvPr>
        </p:nvGraphicFramePr>
        <p:xfrm>
          <a:off x="1300162" y="4150951"/>
          <a:ext cx="6543675" cy="245567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08263"/>
                <a:gridCol w="1308853"/>
                <a:gridCol w="1308853"/>
                <a:gridCol w="1308853"/>
                <a:gridCol w="1308853"/>
              </a:tblGrid>
              <a:tr h="596900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effectLst/>
                        </a:rPr>
                        <a:t>Barriers to Formality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6200" marR="76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Indicators of segregation.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Relative probability of being informal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High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Women (1.1***)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Ethnic differences: (0.49***, White 0.3*** and Asian 0.5***, relative to Africans)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Medium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Women (1.5***)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Ethnic minorities: probability of informality is 5.4 p.p  higher for indigenous people and 2.2 p.p higher for afro-Colombians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Medium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Women (1.5***)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/>
                      </a:r>
                      <a:br>
                        <a:rPr lang="en-ZA" sz="900">
                          <a:effectLst/>
                        </a:rPr>
                      </a:b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69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Minimum wage / average wage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Low (17%) (wholesale and retail sector)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High (66%)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High (55%)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69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Labour tax / commercial profits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Low (4%)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>
                          <a:effectLst/>
                        </a:rPr>
                        <a:t>Medium high (18.6%)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1300163" y="26352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47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z="1800" smtClean="0"/>
              <a:t>14</a:t>
            </a:fld>
            <a:endParaRPr lang="en-GB" sz="1800"/>
          </a:p>
        </p:txBody>
      </p:sp>
      <p:sp>
        <p:nvSpPr>
          <p:cNvPr id="10" name="Title 2"/>
          <p:cNvSpPr txBox="1">
            <a:spLocks/>
          </p:cNvSpPr>
          <p:nvPr/>
        </p:nvSpPr>
        <p:spPr>
          <a:xfrm>
            <a:off x="251520" y="318368"/>
            <a:ext cx="864096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/>
              <a:t>Comments (III)</a:t>
            </a:r>
            <a:endParaRPr lang="en-US" sz="3200" dirty="0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179512" y="1196752"/>
            <a:ext cx="8568952" cy="3645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Distinction </a:t>
            </a:r>
            <a:r>
              <a:rPr lang="en-US" sz="2800" b="1" dirty="0" smtClean="0">
                <a:solidFill>
                  <a:schemeClr val="tx1"/>
                </a:solidFill>
              </a:rPr>
              <a:t>subsistence vs induced </a:t>
            </a:r>
            <a:r>
              <a:rPr lang="en-US" sz="2800" dirty="0" smtClean="0">
                <a:solidFill>
                  <a:schemeClr val="tx1"/>
                </a:solidFill>
              </a:rPr>
              <a:t>might be not so clear (e.g. minimum wage * labor taxes)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05000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300163" y="2882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1300163" y="26352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763" y="2646204"/>
            <a:ext cx="4560887" cy="354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539552" y="2348880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Informality and theoretical </a:t>
            </a:r>
            <a:r>
              <a:rPr lang="en-US" b="1" dirty="0" err="1" smtClean="0"/>
              <a:t>formalisation</a:t>
            </a:r>
            <a:r>
              <a:rPr lang="en-US" b="1" dirty="0" smtClean="0"/>
              <a:t> costs</a:t>
            </a:r>
            <a:endParaRPr lang="en-US" sz="1300" i="1" dirty="0"/>
          </a:p>
        </p:txBody>
      </p:sp>
      <p:sp>
        <p:nvSpPr>
          <p:cNvPr id="15" name="Rectangle 14"/>
          <p:cNvSpPr/>
          <p:nvPr/>
        </p:nvSpPr>
        <p:spPr>
          <a:xfrm>
            <a:off x="611560" y="6487452"/>
            <a:ext cx="6912768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 smtClean="0"/>
              <a:t>Source: OECD/CIAT/IDB (2016), Taxing Wages in Latin America and the Caribbean.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7981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z="1800" smtClean="0"/>
              <a:t>15</a:t>
            </a:fld>
            <a:endParaRPr lang="en-GB" sz="1800"/>
          </a:p>
        </p:txBody>
      </p:sp>
      <p:sp>
        <p:nvSpPr>
          <p:cNvPr id="10" name="Title 2"/>
          <p:cNvSpPr txBox="1">
            <a:spLocks/>
          </p:cNvSpPr>
          <p:nvPr/>
        </p:nvSpPr>
        <p:spPr>
          <a:xfrm>
            <a:off x="251520" y="318368"/>
            <a:ext cx="864096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/>
              <a:t>Comments (IV)</a:t>
            </a:r>
            <a:endParaRPr lang="en-US" sz="3200" dirty="0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179512" y="1196752"/>
            <a:ext cx="8568952" cy="3645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Any chance to analysis flows among types of </a:t>
            </a:r>
            <a:r>
              <a:rPr lang="en-US" sz="2800" dirty="0" err="1" smtClean="0">
                <a:solidFill>
                  <a:schemeClr val="tx1"/>
                </a:solidFill>
              </a:rPr>
              <a:t>informals</a:t>
            </a:r>
            <a:r>
              <a:rPr lang="en-US" sz="2800" dirty="0" smtClean="0">
                <a:solidFill>
                  <a:schemeClr val="tx1"/>
                </a:solidFill>
              </a:rPr>
              <a:t>? Is </a:t>
            </a:r>
            <a:r>
              <a:rPr lang="en-US" sz="2800" b="1" dirty="0" smtClean="0">
                <a:solidFill>
                  <a:schemeClr val="tx1"/>
                </a:solidFill>
              </a:rPr>
              <a:t>subsistence informality a trap</a:t>
            </a:r>
            <a:r>
              <a:rPr lang="en-US" sz="2800" dirty="0" smtClean="0">
                <a:solidFill>
                  <a:schemeClr val="tx1"/>
                </a:solidFill>
              </a:rPr>
              <a:t>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algn="just"/>
            <a:endParaRPr lang="en-US" sz="2800" i="1" dirty="0" smtClean="0">
              <a:solidFill>
                <a:schemeClr val="tx1"/>
              </a:solidFill>
            </a:endParaRPr>
          </a:p>
          <a:p>
            <a:pPr algn="just"/>
            <a:r>
              <a:rPr lang="en-US" sz="2800" i="1" dirty="0" smtClean="0">
                <a:solidFill>
                  <a:schemeClr val="tx1"/>
                </a:solidFill>
              </a:rPr>
              <a:t>Informality </a:t>
            </a:r>
            <a:r>
              <a:rPr lang="en-US" sz="2800" dirty="0" smtClean="0">
                <a:solidFill>
                  <a:schemeClr val="tx1"/>
                </a:solidFill>
              </a:rPr>
              <a:t>vs </a:t>
            </a:r>
            <a:r>
              <a:rPr lang="en-US" sz="2800" i="1" dirty="0" smtClean="0">
                <a:solidFill>
                  <a:schemeClr val="tx1"/>
                </a:solidFill>
              </a:rPr>
              <a:t>Subsistence entrepreneurs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05000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300163" y="2882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1300163" y="26352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943" y="2204865"/>
            <a:ext cx="6251401" cy="4104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611560" y="5877272"/>
            <a:ext cx="6912768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 smtClean="0"/>
              <a:t>Source: OECD/ECLAC/CAF (2016), Latin American Economic Outlook 2017. Forthcoming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98688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z="1800" smtClean="0"/>
              <a:t>16</a:t>
            </a:fld>
            <a:endParaRPr lang="en-GB" sz="1800"/>
          </a:p>
        </p:txBody>
      </p:sp>
      <p:sp>
        <p:nvSpPr>
          <p:cNvPr id="10" name="Title 2"/>
          <p:cNvSpPr txBox="1">
            <a:spLocks/>
          </p:cNvSpPr>
          <p:nvPr/>
        </p:nvSpPr>
        <p:spPr>
          <a:xfrm>
            <a:off x="251520" y="318368"/>
            <a:ext cx="864096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/>
              <a:t>Comments (V)</a:t>
            </a:r>
            <a:endParaRPr lang="en-US" sz="3200" dirty="0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179512" y="1512168"/>
            <a:ext cx="8568952" cy="3645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Analysis by socio-economic groups – Informality among the vulnerable </a:t>
            </a:r>
            <a:r>
              <a:rPr lang="en-US" sz="2800" b="1" dirty="0" smtClean="0">
                <a:solidFill>
                  <a:schemeClr val="tx1"/>
                </a:solidFill>
              </a:rPr>
              <a:t>middle-class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05000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300163" y="2882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1300163" y="26352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1560" y="6093296"/>
            <a:ext cx="6912768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 smtClean="0"/>
              <a:t>Source: Melguizo, A. (2015),  Pensions, Informality and the Emerging Middle Class. IZA World of Labor.</a:t>
            </a:r>
            <a:endParaRPr lang="en-US" sz="105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2672680"/>
            <a:ext cx="8867775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077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z="1800" smtClean="0"/>
              <a:t>17</a:t>
            </a:fld>
            <a:endParaRPr lang="en-GB" sz="1800"/>
          </a:p>
        </p:txBody>
      </p:sp>
      <p:sp>
        <p:nvSpPr>
          <p:cNvPr id="10" name="Title 2"/>
          <p:cNvSpPr txBox="1">
            <a:spLocks/>
          </p:cNvSpPr>
          <p:nvPr/>
        </p:nvSpPr>
        <p:spPr>
          <a:xfrm>
            <a:off x="251520" y="318368"/>
            <a:ext cx="864096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/>
              <a:t>Comments (and VI)</a:t>
            </a:r>
            <a:endParaRPr lang="en-US" sz="3200" dirty="0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179512" y="1512168"/>
            <a:ext cx="8568952" cy="3645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1"/>
                </a:solidFill>
              </a:rPr>
              <a:t>Elasticities</a:t>
            </a:r>
            <a:r>
              <a:rPr lang="en-US" sz="2800" dirty="0" smtClean="0">
                <a:solidFill>
                  <a:schemeClr val="tx1"/>
                </a:solidFill>
              </a:rPr>
              <a:t>: informality(</a:t>
            </a:r>
            <a:r>
              <a:rPr lang="en-US" sz="2800" dirty="0" err="1" smtClean="0">
                <a:solidFill>
                  <a:schemeClr val="tx1"/>
                </a:solidFill>
              </a:rPr>
              <a:t>ies</a:t>
            </a:r>
            <a:r>
              <a:rPr lang="en-US" sz="2800" dirty="0" smtClean="0">
                <a:solidFill>
                  <a:schemeClr val="tx1"/>
                </a:solidFill>
              </a:rPr>
              <a:t>) vs implicit and explicit barriers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05000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300163" y="2882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1300163" y="26352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399730"/>
            <a:ext cx="5861927" cy="3693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611560" y="6093296"/>
            <a:ext cx="691276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 smtClean="0"/>
              <a:t>Source: Gonzalez-</a:t>
            </a:r>
            <a:r>
              <a:rPr lang="en-US" sz="1050" dirty="0" err="1" smtClean="0"/>
              <a:t>Paramo</a:t>
            </a:r>
            <a:r>
              <a:rPr lang="en-US" sz="1050" dirty="0" smtClean="0"/>
              <a:t>, J.M. and A. Melguizo. (2013),  Who pays </a:t>
            </a:r>
            <a:r>
              <a:rPr lang="en-US" sz="1050" dirty="0" err="1" smtClean="0"/>
              <a:t>labour</a:t>
            </a:r>
            <a:r>
              <a:rPr lang="en-US" sz="1050" dirty="0" smtClean="0"/>
              <a:t> taxes and social contributions? A meta-analysis approach. SERIES, 4, 247-71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80676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Thanks!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71600" y="4725144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100" b="1" smtClean="0"/>
              <a:t>Angel Melguizo</a:t>
            </a:r>
          </a:p>
          <a:p>
            <a:endParaRPr lang="en-GB" smtClean="0"/>
          </a:p>
          <a:p>
            <a:r>
              <a:rPr lang="en-US" smtClean="0"/>
              <a:t> </a:t>
            </a:r>
            <a:r>
              <a:rPr lang="en-US" b="1" smtClean="0"/>
              <a:t>ELLA Summit on Informality and Inclusive Growth </a:t>
            </a:r>
          </a:p>
          <a:p>
            <a:r>
              <a:rPr lang="en-US" smtClean="0"/>
              <a:t> </a:t>
            </a:r>
            <a:r>
              <a:rPr lang="en-US" sz="3100" smtClean="0"/>
              <a:t>Johannesburg, October 4-5</a:t>
            </a:r>
            <a:r>
              <a:rPr lang="en-GB" sz="3100" smtClean="0"/>
              <a:t> 2016 </a:t>
            </a:r>
            <a:endParaRPr lang="en-GB" sz="3100" dirty="0"/>
          </a:p>
        </p:txBody>
      </p:sp>
    </p:spTree>
    <p:extLst>
      <p:ext uri="{BB962C8B-B14F-4D97-AF65-F5344CB8AC3E}">
        <p14:creationId xmlns:p14="http://schemas.microsoft.com/office/powerpoint/2010/main" val="130720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z="1800" smtClean="0"/>
              <a:t>2</a:t>
            </a:fld>
            <a:endParaRPr lang="en-GB" sz="1800"/>
          </a:p>
        </p:txBody>
      </p:sp>
      <p:sp>
        <p:nvSpPr>
          <p:cNvPr id="10" name="Title 2"/>
          <p:cNvSpPr txBox="1">
            <a:spLocks/>
          </p:cNvSpPr>
          <p:nvPr/>
        </p:nvSpPr>
        <p:spPr>
          <a:xfrm>
            <a:off x="251520" y="318368"/>
            <a:ext cx="864096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/>
              <a:t>Comments on </a:t>
            </a:r>
            <a:r>
              <a:rPr lang="en-GB" sz="3200" i="1" dirty="0"/>
              <a:t>Rethinking the Effect of informality on Inclusive Growth: </a:t>
            </a:r>
            <a:r>
              <a:rPr lang="en-GB" sz="3200" i="1" dirty="0" smtClean="0"/>
              <a:t>Colombia </a:t>
            </a:r>
            <a:r>
              <a:rPr lang="en-GB" sz="3200" i="1" dirty="0"/>
              <a:t>and South Africa</a:t>
            </a:r>
            <a:endParaRPr lang="en-US" sz="3200" dirty="0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67544" y="2016224"/>
            <a:ext cx="8280920" cy="3645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Analyses the impact of </a:t>
            </a:r>
            <a:r>
              <a:rPr lang="en-US" sz="2800" b="1" dirty="0" smtClean="0">
                <a:solidFill>
                  <a:schemeClr val="tx1"/>
                </a:solidFill>
              </a:rPr>
              <a:t>informality on inclusive growth</a:t>
            </a:r>
            <a:r>
              <a:rPr lang="en-US" sz="2800" dirty="0" smtClean="0">
                <a:solidFill>
                  <a:schemeClr val="tx1"/>
                </a:solidFill>
              </a:rPr>
              <a:t>, applied empirically to Colombia and South Africa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Analysis of inclusive growth is very timely: </a:t>
            </a:r>
            <a:r>
              <a:rPr lang="en-US" sz="2800" i="1" dirty="0" smtClean="0">
                <a:solidFill>
                  <a:schemeClr val="tx1"/>
                </a:solidFill>
              </a:rPr>
              <a:t>low-growth trap </a:t>
            </a:r>
            <a:r>
              <a:rPr lang="en-US" sz="2800" dirty="0" smtClean="0">
                <a:solidFill>
                  <a:schemeClr val="tx1"/>
                </a:solidFill>
              </a:rPr>
              <a:t>and increasing inequalities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i="1" dirty="0" smtClean="0">
                <a:solidFill>
                  <a:schemeClr val="tx1"/>
                </a:solidFill>
              </a:rPr>
              <a:t>Informal is normal </a:t>
            </a:r>
            <a:r>
              <a:rPr lang="en-US" sz="2800" dirty="0" smtClean="0">
                <a:solidFill>
                  <a:schemeClr val="tx1"/>
                </a:solidFill>
              </a:rPr>
              <a:t>(in most emerging economies)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Informalities mean different policy recommendations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34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z="1800" smtClean="0"/>
              <a:t>3</a:t>
            </a:fld>
            <a:endParaRPr lang="en-GB" sz="1800"/>
          </a:p>
        </p:txBody>
      </p:sp>
      <p:sp>
        <p:nvSpPr>
          <p:cNvPr id="10" name="Title 2"/>
          <p:cNvSpPr txBox="1">
            <a:spLocks/>
          </p:cNvSpPr>
          <p:nvPr/>
        </p:nvSpPr>
        <p:spPr>
          <a:xfrm>
            <a:off x="251520" y="318368"/>
            <a:ext cx="864096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/>
              <a:t>Comments on </a:t>
            </a:r>
            <a:r>
              <a:rPr lang="en-GB" sz="3200" i="1" dirty="0"/>
              <a:t>Rethinking the Effect of informality on Inclusive Growth: </a:t>
            </a:r>
            <a:r>
              <a:rPr lang="en-GB" sz="3200" i="1" dirty="0" smtClean="0"/>
              <a:t>Colombia </a:t>
            </a:r>
            <a:r>
              <a:rPr lang="en-GB" sz="3200" i="1" dirty="0"/>
              <a:t>and South Africa</a:t>
            </a:r>
            <a:endParaRPr lang="en-US" sz="3200" dirty="0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67544" y="1584176"/>
            <a:ext cx="8280920" cy="3645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800" dirty="0" smtClean="0">
                <a:solidFill>
                  <a:schemeClr val="tx1"/>
                </a:solidFill>
              </a:rPr>
              <a:t>Colombia vs South Africa</a:t>
            </a: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algn="just"/>
            <a:endParaRPr lang="en-US" sz="2800" dirty="0" smtClean="0">
              <a:solidFill>
                <a:schemeClr val="tx1"/>
              </a:solidFill>
            </a:endParaRP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algn="just"/>
            <a:endParaRPr lang="en-US" sz="2800" dirty="0" smtClean="0">
              <a:solidFill>
                <a:schemeClr val="tx1"/>
              </a:solidFill>
            </a:endParaRP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algn="just"/>
            <a:endParaRPr lang="en-US" sz="2800" dirty="0" smtClean="0">
              <a:solidFill>
                <a:schemeClr val="tx1"/>
              </a:solidFill>
            </a:endParaRP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algn="just"/>
            <a:endParaRPr lang="en-US" sz="2800" dirty="0" smtClean="0">
              <a:solidFill>
                <a:schemeClr val="tx1"/>
              </a:solidFill>
            </a:endParaRPr>
          </a:p>
          <a:p>
            <a:pPr algn="just"/>
            <a:r>
              <a:rPr lang="en-US" sz="2800" dirty="0" smtClean="0">
                <a:solidFill>
                  <a:schemeClr val="tx1"/>
                </a:solidFill>
              </a:rPr>
              <a:t>Many socio-economic similarities (and some diff.)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tx1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9747" y="1988840"/>
            <a:ext cx="6656669" cy="4251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87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z="1800" smtClean="0"/>
              <a:t>4</a:t>
            </a:fld>
            <a:endParaRPr lang="en-GB" sz="1800"/>
          </a:p>
        </p:txBody>
      </p:sp>
      <p:sp>
        <p:nvSpPr>
          <p:cNvPr id="10" name="Title 2"/>
          <p:cNvSpPr txBox="1">
            <a:spLocks/>
          </p:cNvSpPr>
          <p:nvPr/>
        </p:nvSpPr>
        <p:spPr>
          <a:xfrm>
            <a:off x="251520" y="318368"/>
            <a:ext cx="864096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/>
              <a:t>Comments on </a:t>
            </a:r>
            <a:r>
              <a:rPr lang="en-GB" sz="3200" i="1" dirty="0"/>
              <a:t>Rethinking the Effect of informality on Inclusive Growth: </a:t>
            </a:r>
            <a:r>
              <a:rPr lang="en-GB" sz="3200" i="1" dirty="0" smtClean="0"/>
              <a:t>Colombia </a:t>
            </a:r>
            <a:r>
              <a:rPr lang="en-GB" sz="3200" i="1" dirty="0"/>
              <a:t>and South Africa</a:t>
            </a:r>
            <a:endParaRPr lang="en-US" sz="3200" dirty="0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67544" y="2016224"/>
            <a:ext cx="8280920" cy="3645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Methodology</a:t>
            </a:r>
            <a:endParaRPr lang="en-US" sz="28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Results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Comments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0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z="1800" smtClean="0"/>
              <a:t>5</a:t>
            </a:fld>
            <a:endParaRPr lang="en-GB" sz="1800"/>
          </a:p>
        </p:txBody>
      </p:sp>
      <p:sp>
        <p:nvSpPr>
          <p:cNvPr id="10" name="Title 2"/>
          <p:cNvSpPr txBox="1">
            <a:spLocks/>
          </p:cNvSpPr>
          <p:nvPr/>
        </p:nvSpPr>
        <p:spPr>
          <a:xfrm>
            <a:off x="251520" y="318368"/>
            <a:ext cx="864096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/>
              <a:t>Comments on </a:t>
            </a:r>
            <a:r>
              <a:rPr lang="en-GB" sz="3200" i="1" dirty="0"/>
              <a:t>Rethinking the Effect of informality on Inclusive Growth: </a:t>
            </a:r>
            <a:r>
              <a:rPr lang="en-GB" sz="3200" i="1" dirty="0" smtClean="0"/>
              <a:t>Colombia </a:t>
            </a:r>
            <a:r>
              <a:rPr lang="en-GB" sz="3200" i="1" dirty="0"/>
              <a:t>and South Africa</a:t>
            </a:r>
            <a:endParaRPr lang="en-US" sz="3200" dirty="0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67544" y="2016224"/>
            <a:ext cx="8280920" cy="3645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1"/>
                </a:solidFill>
              </a:rPr>
              <a:t>Methodology</a:t>
            </a:r>
            <a:endParaRPr lang="en-US" sz="2800" b="1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Results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Comments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56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z="1800" smtClean="0"/>
              <a:t>6</a:t>
            </a:fld>
            <a:endParaRPr lang="en-GB" sz="1800"/>
          </a:p>
        </p:txBody>
      </p:sp>
      <p:sp>
        <p:nvSpPr>
          <p:cNvPr id="10" name="Title 2"/>
          <p:cNvSpPr txBox="1">
            <a:spLocks/>
          </p:cNvSpPr>
          <p:nvPr/>
        </p:nvSpPr>
        <p:spPr>
          <a:xfrm>
            <a:off x="251520" y="318368"/>
            <a:ext cx="864096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/>
              <a:t>Methodology (I)</a:t>
            </a:r>
            <a:endParaRPr lang="en-US" sz="3200" dirty="0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67544" y="1700808"/>
            <a:ext cx="8280920" cy="3645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Original </a:t>
            </a:r>
            <a:r>
              <a:rPr lang="en-US" sz="2800" b="1" dirty="0" smtClean="0">
                <a:solidFill>
                  <a:schemeClr val="tx1"/>
                </a:solidFill>
              </a:rPr>
              <a:t>conceptual framework</a:t>
            </a:r>
          </a:p>
          <a:p>
            <a:pPr algn="just"/>
            <a:endParaRPr lang="en-GB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492896"/>
            <a:ext cx="8702124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858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z="1800" smtClean="0"/>
              <a:t>7</a:t>
            </a:fld>
            <a:endParaRPr lang="en-GB" sz="1800"/>
          </a:p>
        </p:txBody>
      </p:sp>
      <p:sp>
        <p:nvSpPr>
          <p:cNvPr id="10" name="Title 2"/>
          <p:cNvSpPr txBox="1">
            <a:spLocks/>
          </p:cNvSpPr>
          <p:nvPr/>
        </p:nvSpPr>
        <p:spPr>
          <a:xfrm>
            <a:off x="251520" y="318368"/>
            <a:ext cx="864096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/>
              <a:t>Methodology (and II)</a:t>
            </a:r>
            <a:endParaRPr lang="en-US" sz="3200" dirty="0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67544" y="1700808"/>
            <a:ext cx="8280920" cy="3645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Assumptions on </a:t>
            </a:r>
            <a:r>
              <a:rPr lang="en-US" sz="2800" b="1" dirty="0" smtClean="0">
                <a:solidFill>
                  <a:schemeClr val="tx1"/>
                </a:solidFill>
              </a:rPr>
              <a:t>types of informality </a:t>
            </a:r>
            <a:r>
              <a:rPr lang="en-US" sz="2800" dirty="0" smtClean="0">
                <a:solidFill>
                  <a:schemeClr val="tx1"/>
                </a:solidFill>
              </a:rPr>
              <a:t>and their impact inclusive growth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Voluntary 	+ micro	- macro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Subsistence	+ micro	+ macro (short-run)</a:t>
            </a:r>
            <a:endParaRPr lang="en-US" sz="2400" dirty="0">
              <a:solidFill>
                <a:schemeClr val="tx1"/>
              </a:solidFill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Induced		- micro		- macro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1"/>
                </a:solidFill>
              </a:rPr>
              <a:t>Empirical analysis </a:t>
            </a:r>
            <a:r>
              <a:rPr lang="en-US" sz="2800" dirty="0" smtClean="0">
                <a:solidFill>
                  <a:schemeClr val="tx1"/>
                </a:solidFill>
              </a:rPr>
              <a:t>for Colombia and South Africa (plus Sub-Saharan Africa and Latin America)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Survey data (household surveys)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30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z="1800" smtClean="0"/>
              <a:t>8</a:t>
            </a:fld>
            <a:endParaRPr lang="en-GB" sz="1800"/>
          </a:p>
        </p:txBody>
      </p:sp>
      <p:sp>
        <p:nvSpPr>
          <p:cNvPr id="10" name="Title 2"/>
          <p:cNvSpPr txBox="1">
            <a:spLocks/>
          </p:cNvSpPr>
          <p:nvPr/>
        </p:nvSpPr>
        <p:spPr>
          <a:xfrm>
            <a:off x="251520" y="318368"/>
            <a:ext cx="864096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/>
              <a:t>Comments on </a:t>
            </a:r>
            <a:r>
              <a:rPr lang="en-GB" sz="3200" i="1" dirty="0"/>
              <a:t>Rethinking the Effect of informality on Inclusive Growth: </a:t>
            </a:r>
            <a:r>
              <a:rPr lang="en-GB" sz="3200" i="1" dirty="0" smtClean="0"/>
              <a:t>Colombia </a:t>
            </a:r>
            <a:r>
              <a:rPr lang="en-GB" sz="3200" i="1" dirty="0"/>
              <a:t>and South Africa</a:t>
            </a:r>
            <a:endParaRPr lang="en-US" sz="3200" dirty="0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67544" y="2016224"/>
            <a:ext cx="8280920" cy="3645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Methodology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</a:rPr>
              <a:t>Results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Comments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90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E0AE-3D02-4D66-8F33-B9FBBA9C63C5}" type="slidenum">
              <a:rPr lang="en-GB" sz="1800" smtClean="0"/>
              <a:t>9</a:t>
            </a:fld>
            <a:endParaRPr lang="en-GB" sz="1800"/>
          </a:p>
        </p:txBody>
      </p:sp>
      <p:sp>
        <p:nvSpPr>
          <p:cNvPr id="10" name="Title 2"/>
          <p:cNvSpPr txBox="1">
            <a:spLocks/>
          </p:cNvSpPr>
          <p:nvPr/>
        </p:nvSpPr>
        <p:spPr>
          <a:xfrm>
            <a:off x="251520" y="318368"/>
            <a:ext cx="864096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/>
              <a:t>Results</a:t>
            </a:r>
            <a:endParaRPr lang="en-US" sz="3200" dirty="0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67544" y="1700808"/>
            <a:ext cx="8280920" cy="3645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Informality is higher in Colombia than in South Africa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</a:rPr>
              <a:t>55% </a:t>
            </a:r>
            <a:r>
              <a:rPr lang="en-US" sz="2400" i="1" dirty="0" smtClean="0">
                <a:solidFill>
                  <a:schemeClr val="tx1"/>
                </a:solidFill>
              </a:rPr>
              <a:t>(40-65)</a:t>
            </a:r>
            <a:r>
              <a:rPr lang="en-US" sz="2400" dirty="0" smtClean="0">
                <a:solidFill>
                  <a:schemeClr val="tx1"/>
                </a:solidFill>
              </a:rPr>
              <a:t> vs </a:t>
            </a:r>
            <a:r>
              <a:rPr lang="en-US" sz="2400" b="1" dirty="0" smtClean="0">
                <a:solidFill>
                  <a:schemeClr val="tx1"/>
                </a:solidFill>
              </a:rPr>
              <a:t>30%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</a:rPr>
              <a:t>(20-70)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Heterogeneity among informal workers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Voluntary/Subsistence/Induced (1/3) in Colombia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Mostly Subsistence in South Africa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Policy recommendations to foster inclusive growth</a:t>
            </a:r>
          </a:p>
          <a:p>
            <a:pPr lvl="1" algn="just"/>
            <a:r>
              <a:rPr lang="en-US" sz="2400" dirty="0" smtClean="0">
                <a:solidFill>
                  <a:schemeClr val="tx1"/>
                </a:solidFill>
                <a:sym typeface="Wingdings" panose="05000000000000000000" pitchFamily="2" charset="2"/>
              </a:rPr>
              <a:t> Policy pack (implicit +</a:t>
            </a:r>
            <a:r>
              <a:rPr lang="en-US" sz="2400" dirty="0" smtClean="0">
                <a:solidFill>
                  <a:schemeClr val="tx1"/>
                </a:solidFill>
              </a:rPr>
              <a:t> explicit barriers)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38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700</Words>
  <Application>Microsoft Macintosh PowerPoint</Application>
  <PresentationFormat>On-screen Show (4:3)</PresentationFormat>
  <Paragraphs>201</Paragraphs>
  <Slides>18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Office Theme</vt:lpstr>
      <vt:lpstr>Comments on Rethinking the Effect of informality on Inclusive Growth: Lessons from Colombia and South Africa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Thanks!  </vt:lpstr>
    </vt:vector>
  </TitlesOfParts>
  <Company>OECD</Company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Comments on</dc:title>
  <dc:creator>MELGUIZO Angel</dc:creator>
  <cp:lastModifiedBy>Cristina Fernandez</cp:lastModifiedBy>
  <cp:revision>23</cp:revision>
  <dcterms:created xsi:type="dcterms:W3CDTF">2016-10-01T15:25:01Z</dcterms:created>
  <dcterms:modified xsi:type="dcterms:W3CDTF">2016-11-01T14:10:33Z</dcterms:modified>
</cp:coreProperties>
</file>