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33" r:id="rId3"/>
    <p:sldId id="334" r:id="rId4"/>
    <p:sldId id="335" r:id="rId5"/>
    <p:sldId id="393" r:id="rId6"/>
    <p:sldId id="394" r:id="rId7"/>
    <p:sldId id="336" r:id="rId8"/>
    <p:sldId id="339" r:id="rId9"/>
    <p:sldId id="389" r:id="rId10"/>
    <p:sldId id="341" r:id="rId11"/>
    <p:sldId id="390" r:id="rId12"/>
    <p:sldId id="368" r:id="rId13"/>
    <p:sldId id="369" r:id="rId14"/>
    <p:sldId id="370" r:id="rId15"/>
    <p:sldId id="268" r:id="rId16"/>
    <p:sldId id="347" r:id="rId17"/>
    <p:sldId id="348" r:id="rId18"/>
    <p:sldId id="349" r:id="rId19"/>
    <p:sldId id="391" r:id="rId20"/>
    <p:sldId id="392" r:id="rId21"/>
    <p:sldId id="363" r:id="rId22"/>
    <p:sldId id="364" r:id="rId23"/>
    <p:sldId id="365" r:id="rId24"/>
    <p:sldId id="366" r:id="rId25"/>
    <p:sldId id="395" r:id="rId26"/>
    <p:sldId id="396" r:id="rId27"/>
    <p:sldId id="278" r:id="rId28"/>
    <p:sldId id="397" r:id="rId29"/>
    <p:sldId id="398" r:id="rId30"/>
    <p:sldId id="310" r:id="rId31"/>
    <p:sldId id="346" r:id="rId32"/>
    <p:sldId id="359" r:id="rId33"/>
    <p:sldId id="309" r:id="rId34"/>
    <p:sldId id="399" r:id="rId35"/>
    <p:sldId id="400" r:id="rId36"/>
    <p:sldId id="401" r:id="rId37"/>
    <p:sldId id="402" r:id="rId38"/>
    <p:sldId id="360" r:id="rId39"/>
    <p:sldId id="384" r:id="rId40"/>
    <p:sldId id="3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8" y="5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b85193\AppData\Local\Temp\notesD88D18\MNA%20Poverty%20and%20Shared%20Prosperity%20(incl%20$2%20a%20day%20poverty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wb308760\Documents\teacher%20abseenteeism\teacher_absenteeismALLCOUNTRIES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B.AD.WORLDBANK.ORG\und$\wb85193\L\MENA%20Quarterly%20Economic%20Brief\QEB%20issue%203\QEB%20Issue%203%20July%202014-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B.AD.WORLDBANK.ORG\und$\wb85193\L\MENA%20Quarterly%20Economic%20Brief\pechkucha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wb205592\AppData\Local\Microsoft\Windows\Temporary%20Internet%20Files\Content.Outlook\IQ25KBZZ\child_mortality_ok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85193\AppData\Local\Temp\notesD88D18\MNA%20Poverty%20and%20Shared%20Prosperity%20(incl%20$2%20a%20day%20poverty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WB.AD.WORLDBANK.ORG\und$\wb85193\L\MENA%20Quarterly%20Economic%20Brief\QEB%20issue%203\QEB%20Issue%203%20July%202014-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WB.AD.WORLDBANK.ORG\und$\wb85193\L\MENA%20Quarterly%20Economic%20Brief\QEB%20issue%203\QEB%20Issue%203%20July%202014-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WB444960\Dropbox\Firm%20dynamics%20in%20MENA\Job%20creation,%20firm%20dynamics\Job%20Creation%20by%20size-age,%20secto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WB444960\Dropbox\Firm%20dynamics%20in%20MENA\Job%20creation,%20firm%20dynamics\Job%20Creation%20by%20size-age,%20s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2299990278993"/>
          <c:y val="8.3347019122609681E-2"/>
          <c:w val="0.84281824146981632"/>
          <c:h val="0.76008017552493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Sheet1!$V$42</c:f>
              <c:strCache>
                <c:ptCount val="1"/>
                <c:pt idx="0">
                  <c:v>$1.25 a day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22225">
                <a:solidFill>
                  <a:srgbClr val="92D050"/>
                </a:solidFill>
              </a:ln>
            </c:spPr>
          </c:dPt>
          <c:dLbls>
            <c:delete val="1"/>
          </c:dLbls>
          <c:cat>
            <c:strRef>
              <c:f>Sheet1!$U$43:$U$48</c:f>
              <c:strCache>
                <c:ptCount val="6"/>
                <c:pt idx="0">
                  <c:v>ECA</c:v>
                </c:pt>
                <c:pt idx="1">
                  <c:v>MENA</c:v>
                </c:pt>
                <c:pt idx="2">
                  <c:v>LAC</c:v>
                </c:pt>
                <c:pt idx="3">
                  <c:v>EAP</c:v>
                </c:pt>
                <c:pt idx="4">
                  <c:v>SA</c:v>
                </c:pt>
                <c:pt idx="5">
                  <c:v>SSA</c:v>
                </c:pt>
              </c:strCache>
            </c:strRef>
          </c:cat>
          <c:val>
            <c:numRef>
              <c:f>Sheet1!$V$43:$V$48</c:f>
              <c:numCache>
                <c:formatCode>0.0</c:formatCode>
                <c:ptCount val="6"/>
                <c:pt idx="0">
                  <c:v>0.66</c:v>
                </c:pt>
                <c:pt idx="1">
                  <c:v>2.41</c:v>
                </c:pt>
                <c:pt idx="2">
                  <c:v>5.53</c:v>
                </c:pt>
                <c:pt idx="3">
                  <c:v>12.48</c:v>
                </c:pt>
                <c:pt idx="4">
                  <c:v>31.03</c:v>
                </c:pt>
                <c:pt idx="5">
                  <c:v>48.47</c:v>
                </c:pt>
              </c:numCache>
            </c:numRef>
          </c:val>
        </c:ser>
        <c:ser>
          <c:idx val="1"/>
          <c:order val="1"/>
          <c:tx>
            <c:strRef>
              <c:f>Sheet1!$W$42</c:f>
              <c:strCache>
                <c:ptCount val="1"/>
                <c:pt idx="0">
                  <c:v>$2.00 a day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2225">
                <a:noFill/>
              </a:ln>
            </c:spPr>
          </c:dPt>
          <c:dLbls>
            <c:delete val="1"/>
          </c:dLbls>
          <c:cat>
            <c:strRef>
              <c:f>Sheet1!$U$43:$U$48</c:f>
              <c:strCache>
                <c:ptCount val="6"/>
                <c:pt idx="0">
                  <c:v>ECA</c:v>
                </c:pt>
                <c:pt idx="1">
                  <c:v>MENA</c:v>
                </c:pt>
                <c:pt idx="2">
                  <c:v>LAC</c:v>
                </c:pt>
                <c:pt idx="3">
                  <c:v>EAP</c:v>
                </c:pt>
                <c:pt idx="4">
                  <c:v>SA</c:v>
                </c:pt>
                <c:pt idx="5">
                  <c:v>SSA</c:v>
                </c:pt>
              </c:strCache>
            </c:strRef>
          </c:cat>
          <c:val>
            <c:numRef>
              <c:f>Sheet1!$W$43:$W$48</c:f>
              <c:numCache>
                <c:formatCode>0.0</c:formatCode>
                <c:ptCount val="6"/>
                <c:pt idx="0">
                  <c:v>2.34</c:v>
                </c:pt>
                <c:pt idx="1">
                  <c:v>12.02</c:v>
                </c:pt>
                <c:pt idx="2">
                  <c:v>10.36</c:v>
                </c:pt>
                <c:pt idx="3">
                  <c:v>29.71</c:v>
                </c:pt>
                <c:pt idx="4">
                  <c:v>66.67</c:v>
                </c:pt>
                <c:pt idx="5">
                  <c:v>69.849999999999994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134654312"/>
        <c:axId val="134653920"/>
      </c:barChart>
      <c:catAx>
        <c:axId val="134654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tx1">
              <a:alpha val="5000"/>
            </a:schemeClr>
          </a:solidFill>
        </c:spPr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34653920"/>
        <c:crosses val="autoZero"/>
        <c:auto val="1"/>
        <c:lblAlgn val="ctr"/>
        <c:lblOffset val="100"/>
        <c:noMultiLvlLbl val="0"/>
      </c:catAx>
      <c:valAx>
        <c:axId val="134653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000" b="0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3.1403470399533423E-2"/>
              <c:y val="0.263893231120095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346543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b"/>
      <c:legendEntry>
        <c:idx val="0"/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000" b="0">
              <a:solidFill>
                <a:srgbClr val="FFC00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lang="en-US"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PISA Math 2012 scores in relation to GDP per capita (2012)</a:t>
            </a:r>
          </a:p>
        </c:rich>
      </c:tx>
      <c:layout>
        <c:manualLayout>
          <c:xMode val="edge"/>
          <c:yMode val="edge"/>
          <c:x val="0.1256906089607325"/>
          <c:y val="1.64173104641825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76233719582806"/>
          <c:y val="9.0289721350802737E-2"/>
          <c:w val="0.79562369685400824"/>
          <c:h val="0.745729490331815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'GDP per Capita x PISA (2012)'!$C$1</c:f>
              <c:strCache>
                <c:ptCount val="1"/>
                <c:pt idx="0">
                  <c:v>Nat Log GDP  per capita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9"/>
          </c:marker>
          <c:dLbls>
            <c:dLbl>
              <c:idx val="28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Jordan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Qatar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Singapore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Tunisia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UAE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Vietnam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'GDP per Capita x PISA (2012)'!$C$2:$C$61</c:f>
              <c:numCache>
                <c:formatCode>0</c:formatCode>
                <c:ptCount val="60"/>
                <c:pt idx="0">
                  <c:v>8.2720100426527186</c:v>
                </c:pt>
                <c:pt idx="1">
                  <c:v>9.3567075818962167</c:v>
                </c:pt>
                <c:pt idx="2">
                  <c:v>11.123175110765626</c:v>
                </c:pt>
                <c:pt idx="3">
                  <c:v>10.759668236428022</c:v>
                </c:pt>
                <c:pt idx="4">
                  <c:v>10.684788228453479</c:v>
                </c:pt>
                <c:pt idx="5">
                  <c:v>9.3992099436513357</c:v>
                </c:pt>
                <c:pt idx="6">
                  <c:v>8.858421954949117</c:v>
                </c:pt>
                <c:pt idx="7">
                  <c:v>10.863447875077457</c:v>
                </c:pt>
                <c:pt idx="8">
                  <c:v>9.6427794558653233</c:v>
                </c:pt>
                <c:pt idx="9">
                  <c:v>8.9688846720503772</c:v>
                </c:pt>
                <c:pt idx="10">
                  <c:v>9.1770842671272899</c:v>
                </c:pt>
                <c:pt idx="11">
                  <c:v>9.4705295033250962</c:v>
                </c:pt>
                <c:pt idx="12">
                  <c:v>10.180707575604144</c:v>
                </c:pt>
                <c:pt idx="13">
                  <c:v>9.8298039287954193</c:v>
                </c:pt>
                <c:pt idx="14">
                  <c:v>10.936711590259639</c:v>
                </c:pt>
                <c:pt idx="15">
                  <c:v>9.7001353539447361</c:v>
                </c:pt>
                <c:pt idx="16">
                  <c:v>10.738531959346528</c:v>
                </c:pt>
                <c:pt idx="17">
                  <c:v>10.62475339689413</c:v>
                </c:pt>
                <c:pt idx="18">
                  <c:v>10.633755863860328</c:v>
                </c:pt>
                <c:pt idx="19">
                  <c:v>10.001310980575566</c:v>
                </c:pt>
                <c:pt idx="20">
                  <c:v>10.509636374203525</c:v>
                </c:pt>
                <c:pt idx="21">
                  <c:v>9.4521663155143631</c:v>
                </c:pt>
                <c:pt idx="22">
                  <c:v>10.639195103764584</c:v>
                </c:pt>
                <c:pt idx="23">
                  <c:v>8.1865437692590124</c:v>
                </c:pt>
                <c:pt idx="24">
                  <c:v>10.733964873209377</c:v>
                </c:pt>
                <c:pt idx="25">
                  <c:v>10.351238063859521</c:v>
                </c:pt>
                <c:pt idx="26">
                  <c:v>10.407742657643603</c:v>
                </c:pt>
                <c:pt idx="27">
                  <c:v>10.75226392652608</c:v>
                </c:pt>
                <c:pt idx="28">
                  <c:v>8.4926506725612381</c:v>
                </c:pt>
                <c:pt idx="29">
                  <c:v>9.3735562385568798</c:v>
                </c:pt>
                <c:pt idx="30">
                  <c:v>10.048147523439303</c:v>
                </c:pt>
                <c:pt idx="31">
                  <c:v>9.5396363493044252</c:v>
                </c:pt>
                <c:pt idx="32">
                  <c:v>9.5481229639923697</c:v>
                </c:pt>
                <c:pt idx="33">
                  <c:v>9.2403042377994637</c:v>
                </c:pt>
                <c:pt idx="34">
                  <c:v>9.2347575319988326</c:v>
                </c:pt>
                <c:pt idx="35">
                  <c:v>8.8366289856074811</c:v>
                </c:pt>
                <c:pt idx="36">
                  <c:v>10.739487220898988</c:v>
                </c:pt>
                <c:pt idx="37">
                  <c:v>10.551160318249153</c:v>
                </c:pt>
                <c:pt idx="38">
                  <c:v>11.507526426355868</c:v>
                </c:pt>
                <c:pt idx="39">
                  <c:v>8.7842132163760738</c:v>
                </c:pt>
                <c:pt idx="40">
                  <c:v>9.4365140478226106</c:v>
                </c:pt>
                <c:pt idx="41">
                  <c:v>9.9123796008335212</c:v>
                </c:pt>
                <c:pt idx="42">
                  <c:v>11.510232893250304</c:v>
                </c:pt>
                <c:pt idx="43">
                  <c:v>8.9790260304866436</c:v>
                </c:pt>
                <c:pt idx="44">
                  <c:v>9.5642847212322248</c:v>
                </c:pt>
                <c:pt idx="45">
                  <c:v>10.842744470999165</c:v>
                </c:pt>
                <c:pt idx="46">
                  <c:v>9.7350112069392072</c:v>
                </c:pt>
                <c:pt idx="47">
                  <c:v>10.007511700652483</c:v>
                </c:pt>
                <c:pt idx="48">
                  <c:v>10.284956577087909</c:v>
                </c:pt>
                <c:pt idx="49">
                  <c:v>10.917954589314839</c:v>
                </c:pt>
                <c:pt idx="50">
                  <c:v>11.27762109472325</c:v>
                </c:pt>
                <c:pt idx="51">
                  <c:v>9.9197698731702921</c:v>
                </c:pt>
                <c:pt idx="52">
                  <c:v>8.6444383419580841</c:v>
                </c:pt>
                <c:pt idx="53">
                  <c:v>8.350446041461975</c:v>
                </c:pt>
                <c:pt idx="54">
                  <c:v>9.2694747545257012</c:v>
                </c:pt>
                <c:pt idx="55">
                  <c:v>11.079682340429848</c:v>
                </c:pt>
                <c:pt idx="56">
                  <c:v>10.560717565223291</c:v>
                </c:pt>
                <c:pt idx="57">
                  <c:v>10.818219329871875</c:v>
                </c:pt>
                <c:pt idx="58">
                  <c:v>9.5897453111482545</c:v>
                </c:pt>
                <c:pt idx="59">
                  <c:v>7.3314112586894717</c:v>
                </c:pt>
              </c:numCache>
            </c:numRef>
          </c:xVal>
          <c:yVal>
            <c:numRef>
              <c:f>'GDP per Capita x PISA (2012)'!$B$2:$B$61</c:f>
              <c:numCache>
                <c:formatCode>0</c:formatCode>
                <c:ptCount val="60"/>
                <c:pt idx="0">
                  <c:v>394.32933335631355</c:v>
                </c:pt>
                <c:pt idx="1">
                  <c:v>388.43170990714094</c:v>
                </c:pt>
                <c:pt idx="2">
                  <c:v>504.15076631112316</c:v>
                </c:pt>
                <c:pt idx="3">
                  <c:v>505.54074324980053</c:v>
                </c:pt>
                <c:pt idx="4">
                  <c:v>514.52924472735674</c:v>
                </c:pt>
                <c:pt idx="5">
                  <c:v>391.4598889541752</c:v>
                </c:pt>
                <c:pt idx="6">
                  <c:v>438.73825987741566</c:v>
                </c:pt>
                <c:pt idx="7">
                  <c:v>518.07851943335379</c:v>
                </c:pt>
                <c:pt idx="8">
                  <c:v>422.63235540551892</c:v>
                </c:pt>
                <c:pt idx="9">
                  <c:v>376.4886010728207</c:v>
                </c:pt>
                <c:pt idx="10">
                  <c:v>406.99986698879343</c:v>
                </c:pt>
                <c:pt idx="11">
                  <c:v>471.1314607592476</c:v>
                </c:pt>
                <c:pt idx="12">
                  <c:v>439.69638279902358</c:v>
                </c:pt>
                <c:pt idx="13">
                  <c:v>498.95788231767972</c:v>
                </c:pt>
                <c:pt idx="14">
                  <c:v>500.02675662541355</c:v>
                </c:pt>
                <c:pt idx="15">
                  <c:v>520.54552167678582</c:v>
                </c:pt>
                <c:pt idx="16">
                  <c:v>518.75033528297922</c:v>
                </c:pt>
                <c:pt idx="17">
                  <c:v>494.98467432064041</c:v>
                </c:pt>
                <c:pt idx="18">
                  <c:v>513.52505581992887</c:v>
                </c:pt>
                <c:pt idx="19">
                  <c:v>452.97342685890789</c:v>
                </c:pt>
                <c:pt idx="20">
                  <c:v>561.24109645455133</c:v>
                </c:pt>
                <c:pt idx="21">
                  <c:v>477.04445501548764</c:v>
                </c:pt>
                <c:pt idx="22">
                  <c:v>492.79569723949163</c:v>
                </c:pt>
                <c:pt idx="23">
                  <c:v>375.11445168174771</c:v>
                </c:pt>
                <c:pt idx="24">
                  <c:v>501.49746019664394</c:v>
                </c:pt>
                <c:pt idx="25">
                  <c:v>466.4814301493098</c:v>
                </c:pt>
                <c:pt idx="26">
                  <c:v>485.32118101255332</c:v>
                </c:pt>
                <c:pt idx="27">
                  <c:v>536.40691823420855</c:v>
                </c:pt>
                <c:pt idx="28">
                  <c:v>385.59555639555572</c:v>
                </c:pt>
                <c:pt idx="29">
                  <c:v>431.79840850507912</c:v>
                </c:pt>
                <c:pt idx="30">
                  <c:v>553.76665914361365</c:v>
                </c:pt>
                <c:pt idx="31">
                  <c:v>490.57102141135869</c:v>
                </c:pt>
                <c:pt idx="32">
                  <c:v>478.82327743335827</c:v>
                </c:pt>
                <c:pt idx="33">
                  <c:v>420.51296761905252</c:v>
                </c:pt>
                <c:pt idx="34">
                  <c:v>413.28146666770834</c:v>
                </c:pt>
                <c:pt idx="35">
                  <c:v>409.62661328434694</c:v>
                </c:pt>
                <c:pt idx="36">
                  <c:v>522.97175819268159</c:v>
                </c:pt>
                <c:pt idx="37">
                  <c:v>499.74990282758654</c:v>
                </c:pt>
                <c:pt idx="38">
                  <c:v>489.37307034875533</c:v>
                </c:pt>
                <c:pt idx="39">
                  <c:v>368.10254712735559</c:v>
                </c:pt>
                <c:pt idx="40">
                  <c:v>517.50109681795527</c:v>
                </c:pt>
                <c:pt idx="41">
                  <c:v>487.06318134390341</c:v>
                </c:pt>
                <c:pt idx="42">
                  <c:v>376.44839863469986</c:v>
                </c:pt>
                <c:pt idx="43">
                  <c:v>444.55424278764337</c:v>
                </c:pt>
                <c:pt idx="44">
                  <c:v>482.16941566331678</c:v>
                </c:pt>
                <c:pt idx="45">
                  <c:v>573.46831429664007</c:v>
                </c:pt>
                <c:pt idx="46">
                  <c:v>481.64474400632537</c:v>
                </c:pt>
                <c:pt idx="47">
                  <c:v>501.12742239095235</c:v>
                </c:pt>
                <c:pt idx="48">
                  <c:v>484.319297801971</c:v>
                </c:pt>
                <c:pt idx="49">
                  <c:v>478.26063590301106</c:v>
                </c:pt>
                <c:pt idx="50">
                  <c:v>530.93100395039608</c:v>
                </c:pt>
                <c:pt idx="51">
                  <c:v>530</c:v>
                </c:pt>
                <c:pt idx="52">
                  <c:v>426.73749129301126</c:v>
                </c:pt>
                <c:pt idx="53">
                  <c:v>387.82462962024806</c:v>
                </c:pt>
                <c:pt idx="54">
                  <c:v>447.98441497895533</c:v>
                </c:pt>
                <c:pt idx="55">
                  <c:v>434.00716465780738</c:v>
                </c:pt>
                <c:pt idx="56">
                  <c:v>493.93423089631631</c:v>
                </c:pt>
                <c:pt idx="57">
                  <c:v>481.36678627921174</c:v>
                </c:pt>
                <c:pt idx="58">
                  <c:v>409.29156793771602</c:v>
                </c:pt>
                <c:pt idx="59">
                  <c:v>511.33820750118355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45184"/>
        <c:axId val="210584688"/>
      </c:scatterChart>
      <c:valAx>
        <c:axId val="210445184"/>
        <c:scaling>
          <c:orientation val="minMax"/>
          <c:max val="12"/>
          <c:min val="7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Natural Log GDP per capita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n-US"/>
          </a:p>
        </c:txPr>
        <c:crossAx val="210584688"/>
        <c:crosses val="autoZero"/>
        <c:crossBetween val="midCat"/>
      </c:valAx>
      <c:valAx>
        <c:axId val="210584688"/>
        <c:scaling>
          <c:orientation val="minMax"/>
          <c:max val="600"/>
          <c:min val="3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r>
                  <a:rPr lang="en-US" sz="1000" b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PISA Math 2012</a:t>
                </a:r>
              </a:p>
            </c:rich>
          </c:tx>
          <c:layout>
            <c:manualLayout>
              <c:xMode val="edge"/>
              <c:yMode val="edge"/>
              <c:x val="2.5143345777491947E-2"/>
              <c:y val="0.404621177737988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n-US"/>
          </a:p>
        </c:txPr>
        <c:crossAx val="210445184"/>
        <c:crosses val="autoZero"/>
        <c:crossBetween val="midCat"/>
      </c:valAx>
      <c:spPr>
        <a:solidFill>
          <a:schemeClr val="bg1">
            <a:lumMod val="85000"/>
            <a:alpha val="1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67785005135231E-2"/>
          <c:y val="0.12772135310614363"/>
          <c:w val="0.92515788787271158"/>
          <c:h val="0.71364198509394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teacher_absenteeismALLCOUNTRIES!$A$5:$A$184</c:f>
              <c:strCache>
                <c:ptCount val="12"/>
                <c:pt idx="0">
                  <c:v>Syria</c:v>
                </c:pt>
                <c:pt idx="1">
                  <c:v>Morocco</c:v>
                </c:pt>
                <c:pt idx="2">
                  <c:v>Tunisia</c:v>
                </c:pt>
                <c:pt idx="3">
                  <c:v>Jordan</c:v>
                </c:pt>
                <c:pt idx="4">
                  <c:v>Saudi Arabia</c:v>
                </c:pt>
                <c:pt idx="5">
                  <c:v>Oman</c:v>
                </c:pt>
                <c:pt idx="6">
                  <c:v>Palestinian National Authority</c:v>
                </c:pt>
                <c:pt idx="7">
                  <c:v>United Arab Emirates</c:v>
                </c:pt>
                <c:pt idx="8">
                  <c:v>Qatar</c:v>
                </c:pt>
                <c:pt idx="9">
                  <c:v>Lebanon</c:v>
                </c:pt>
                <c:pt idx="10">
                  <c:v>Bahrain</c:v>
                </c:pt>
                <c:pt idx="11">
                  <c:v>International Average</c:v>
                </c:pt>
              </c:strCache>
            </c:strRef>
          </c:cat>
          <c:val>
            <c:numRef>
              <c:f>teacher_absenteeismALLCOUNTRIES!$F$5:$F$184</c:f>
              <c:numCache>
                <c:formatCode>#,##0</c:formatCode>
                <c:ptCount val="12"/>
                <c:pt idx="0">
                  <c:v>56.076473419310659</c:v>
                </c:pt>
                <c:pt idx="1">
                  <c:v>38.34275601252557</c:v>
                </c:pt>
                <c:pt idx="2">
                  <c:v>32.871513920464587</c:v>
                </c:pt>
                <c:pt idx="3">
                  <c:v>29.105872823987017</c:v>
                </c:pt>
                <c:pt idx="4">
                  <c:v>27.03237862402738</c:v>
                </c:pt>
                <c:pt idx="5">
                  <c:v>26.381030334402674</c:v>
                </c:pt>
                <c:pt idx="6">
                  <c:v>19.28184592873906</c:v>
                </c:pt>
                <c:pt idx="7">
                  <c:v>12.924960576082983</c:v>
                </c:pt>
                <c:pt idx="8">
                  <c:v>10.42229204891758</c:v>
                </c:pt>
                <c:pt idx="9">
                  <c:v>9.6477172006206509</c:v>
                </c:pt>
                <c:pt idx="10">
                  <c:v>9.4212441155729429</c:v>
                </c:pt>
                <c:pt idx="11">
                  <c:v>8.5552446232874964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53304"/>
        <c:axId val="136653696"/>
      </c:barChart>
      <c:catAx>
        <c:axId val="136653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136653696"/>
        <c:crosses val="autoZero"/>
        <c:auto val="1"/>
        <c:lblAlgn val="ctr"/>
        <c:lblOffset val="100"/>
        <c:noMultiLvlLbl val="0"/>
      </c:catAx>
      <c:valAx>
        <c:axId val="13665369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136653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>
        <a:lumMod val="75000"/>
        <a:alpha val="40000"/>
      </a:schemeClr>
    </a:solidFill>
  </c:spPr>
  <c:txPr>
    <a:bodyPr/>
    <a:lstStyle/>
    <a:p>
      <a:pPr algn="ctr" rtl="0">
        <a:defRPr lang="en-US" sz="1400" b="0" i="0" u="none" strike="noStrike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82167670217697E-2"/>
          <c:y val="4.8040646376762773E-2"/>
          <c:w val="0.92892841481869992"/>
          <c:h val="0.668990579944630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v>Percentage of those who agreed with the above statement</c:v>
          </c:tx>
          <c:spPr>
            <a:solidFill>
              <a:schemeClr val="tx2"/>
            </a:solidFill>
          </c:spPr>
          <c:invertIfNegative val="0"/>
          <c:cat>
            <c:strRef>
              <c:f>'[Chart in Microsoft PowerPoint]Sheet1'!$A$5:$A$20</c:f>
              <c:strCache>
                <c:ptCount val="16"/>
                <c:pt idx="0">
                  <c:v>Morocco</c:v>
                </c:pt>
                <c:pt idx="1">
                  <c:v>Egypt</c:v>
                </c:pt>
                <c:pt idx="2">
                  <c:v>Lebanon</c:v>
                </c:pt>
                <c:pt idx="3">
                  <c:v>Saudi Arabia</c:v>
                </c:pt>
                <c:pt idx="4">
                  <c:v>Jordan</c:v>
                </c:pt>
                <c:pt idx="5">
                  <c:v>Syria</c:v>
                </c:pt>
                <c:pt idx="6">
                  <c:v>Yemen</c:v>
                </c:pt>
                <c:pt idx="7">
                  <c:v>United Arab Emirates</c:v>
                </c:pt>
                <c:pt idx="8">
                  <c:v>Algeria</c:v>
                </c:pt>
                <c:pt idx="9">
                  <c:v>Bahrain</c:v>
                </c:pt>
                <c:pt idx="10">
                  <c:v>Iraq</c:v>
                </c:pt>
                <c:pt idx="11">
                  <c:v>Kuwait</c:v>
                </c:pt>
                <c:pt idx="12">
                  <c:v>Libya</c:v>
                </c:pt>
                <c:pt idx="13">
                  <c:v>Qatar</c:v>
                </c:pt>
                <c:pt idx="14">
                  <c:v>Sudan</c:v>
                </c:pt>
                <c:pt idx="15">
                  <c:v>Tunisia</c:v>
                </c:pt>
              </c:strCache>
            </c:strRef>
          </c:cat>
          <c:val>
            <c:numRef>
              <c:f>'[Chart in Microsoft PowerPoint]Sheet1'!$B$5:$B$20</c:f>
              <c:numCache>
                <c:formatCode>General</c:formatCode>
                <c:ptCount val="16"/>
                <c:pt idx="0">
                  <c:v>78.599999999999994</c:v>
                </c:pt>
                <c:pt idx="1">
                  <c:v>75.5</c:v>
                </c:pt>
                <c:pt idx="2">
                  <c:v>89.5</c:v>
                </c:pt>
                <c:pt idx="3">
                  <c:v>65.7</c:v>
                </c:pt>
                <c:pt idx="4">
                  <c:v>85.3</c:v>
                </c:pt>
                <c:pt idx="5">
                  <c:v>62.6</c:v>
                </c:pt>
                <c:pt idx="6">
                  <c:v>78.400000000000006</c:v>
                </c:pt>
                <c:pt idx="7">
                  <c:v>72.3</c:v>
                </c:pt>
                <c:pt idx="8">
                  <c:v>72.8</c:v>
                </c:pt>
                <c:pt idx="9">
                  <c:v>79.2</c:v>
                </c:pt>
                <c:pt idx="10">
                  <c:v>64.2</c:v>
                </c:pt>
                <c:pt idx="11">
                  <c:v>78.8</c:v>
                </c:pt>
                <c:pt idx="12">
                  <c:v>61.8</c:v>
                </c:pt>
                <c:pt idx="13">
                  <c:v>57.8</c:v>
                </c:pt>
                <c:pt idx="14">
                  <c:v>70.599999999999994</c:v>
                </c:pt>
                <c:pt idx="15">
                  <c:v>75.5</c:v>
                </c:pt>
              </c:numCache>
            </c:numRef>
          </c:val>
        </c:ser>
        <c:ser>
          <c:idx val="1"/>
          <c:order val="1"/>
          <c:tx>
            <c:v>Percentage of those who disagreed with the above statement</c:v>
          </c:tx>
          <c:spPr>
            <a:solidFill>
              <a:srgbClr val="C00000"/>
            </a:solidFill>
          </c:spPr>
          <c:invertIfNegative val="0"/>
          <c:cat>
            <c:strRef>
              <c:f>'[Chart in Microsoft PowerPoint]Sheet1'!$A$5:$A$20</c:f>
              <c:strCache>
                <c:ptCount val="16"/>
                <c:pt idx="0">
                  <c:v>Morocco</c:v>
                </c:pt>
                <c:pt idx="1">
                  <c:v>Egypt</c:v>
                </c:pt>
                <c:pt idx="2">
                  <c:v>Lebanon</c:v>
                </c:pt>
                <c:pt idx="3">
                  <c:v>Saudi Arabia</c:v>
                </c:pt>
                <c:pt idx="4">
                  <c:v>Jordan</c:v>
                </c:pt>
                <c:pt idx="5">
                  <c:v>Syria</c:v>
                </c:pt>
                <c:pt idx="6">
                  <c:v>Yemen</c:v>
                </c:pt>
                <c:pt idx="7">
                  <c:v>United Arab Emirates</c:v>
                </c:pt>
                <c:pt idx="8">
                  <c:v>Algeria</c:v>
                </c:pt>
                <c:pt idx="9">
                  <c:v>Bahrain</c:v>
                </c:pt>
                <c:pt idx="10">
                  <c:v>Iraq</c:v>
                </c:pt>
                <c:pt idx="11">
                  <c:v>Kuwait</c:v>
                </c:pt>
                <c:pt idx="12">
                  <c:v>Libya</c:v>
                </c:pt>
                <c:pt idx="13">
                  <c:v>Qatar</c:v>
                </c:pt>
                <c:pt idx="14">
                  <c:v>Sudan</c:v>
                </c:pt>
                <c:pt idx="15">
                  <c:v>Tunisia</c:v>
                </c:pt>
              </c:strCache>
            </c:strRef>
          </c:cat>
          <c:val>
            <c:numRef>
              <c:f>'[Chart in Microsoft PowerPoint]Sheet1'!$C$5:$C$20</c:f>
              <c:numCache>
                <c:formatCode>General</c:formatCode>
                <c:ptCount val="16"/>
                <c:pt idx="0">
                  <c:v>19.8</c:v>
                </c:pt>
                <c:pt idx="1">
                  <c:v>23.4</c:v>
                </c:pt>
                <c:pt idx="2">
                  <c:v>9.6</c:v>
                </c:pt>
                <c:pt idx="3">
                  <c:v>22.5</c:v>
                </c:pt>
                <c:pt idx="4">
                  <c:v>11.6</c:v>
                </c:pt>
                <c:pt idx="5">
                  <c:v>28.4</c:v>
                </c:pt>
                <c:pt idx="6">
                  <c:v>19.7</c:v>
                </c:pt>
                <c:pt idx="7">
                  <c:v>19</c:v>
                </c:pt>
                <c:pt idx="8">
                  <c:v>26.3</c:v>
                </c:pt>
                <c:pt idx="9">
                  <c:v>18.100000000000001</c:v>
                </c:pt>
                <c:pt idx="10">
                  <c:v>29.6</c:v>
                </c:pt>
                <c:pt idx="11">
                  <c:v>19.7</c:v>
                </c:pt>
                <c:pt idx="12">
                  <c:v>18.5</c:v>
                </c:pt>
                <c:pt idx="13">
                  <c:v>24.1</c:v>
                </c:pt>
                <c:pt idx="14">
                  <c:v>26.7</c:v>
                </c:pt>
                <c:pt idx="15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one"/>
        <c:axId val="136654480"/>
        <c:axId val="136654872"/>
        <c:axId val="0"/>
      </c:bar3DChart>
      <c:catAx>
        <c:axId val="13665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136654872"/>
        <c:crosses val="autoZero"/>
        <c:auto val="1"/>
        <c:lblAlgn val="ctr"/>
        <c:lblOffset val="100"/>
        <c:noMultiLvlLbl val="0"/>
      </c:catAx>
      <c:valAx>
        <c:axId val="1366548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3665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Headcount rate ($1.25 a day)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'Sheet1 (2)'!$A$2:$A$9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1993</c:v>
                </c:pt>
                <c:pt idx="2">
                  <c:v>1996</c:v>
                </c:pt>
                <c:pt idx="3">
                  <c:v>1999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  <c:pt idx="7">
                  <c:v>2010</c:v>
                </c:pt>
              </c:numCache>
            </c:numRef>
          </c:cat>
          <c:val>
            <c:numRef>
              <c:f>'Sheet1 (2)'!$B$2:$B$9</c:f>
              <c:numCache>
                <c:formatCode>General</c:formatCode>
                <c:ptCount val="8"/>
                <c:pt idx="0">
                  <c:v>5.7</c:v>
                </c:pt>
                <c:pt idx="1">
                  <c:v>5.3</c:v>
                </c:pt>
                <c:pt idx="2">
                  <c:v>4.78</c:v>
                </c:pt>
                <c:pt idx="3">
                  <c:v>4.78</c:v>
                </c:pt>
                <c:pt idx="4">
                  <c:v>3.85</c:v>
                </c:pt>
                <c:pt idx="5">
                  <c:v>2.99</c:v>
                </c:pt>
                <c:pt idx="6">
                  <c:v>2.0499999999999998</c:v>
                </c:pt>
                <c:pt idx="7">
                  <c:v>1.69</c:v>
                </c:pt>
              </c:numCache>
            </c:numRef>
          </c:val>
        </c:ser>
        <c:ser>
          <c:idx val="1"/>
          <c:order val="1"/>
          <c:tx>
            <c:strRef>
              <c:f>'Sheet1 (2)'!$C$1</c:f>
              <c:strCache>
                <c:ptCount val="1"/>
                <c:pt idx="0">
                  <c:v>Headcount rate ($2 a day)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'Sheet1 (2)'!$A$2:$A$9</c:f>
              <c:numCache>
                <c:formatCode>General</c:formatCode>
                <c:ptCount val="8"/>
                <c:pt idx="0">
                  <c:v>1990</c:v>
                </c:pt>
                <c:pt idx="1">
                  <c:v>1993</c:v>
                </c:pt>
                <c:pt idx="2">
                  <c:v>1996</c:v>
                </c:pt>
                <c:pt idx="3">
                  <c:v>1999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  <c:pt idx="7">
                  <c:v>2010</c:v>
                </c:pt>
              </c:numCache>
            </c:numRef>
          </c:cat>
          <c:val>
            <c:numRef>
              <c:f>'Sheet1 (2)'!$C$2:$C$9</c:f>
              <c:numCache>
                <c:formatCode>General</c:formatCode>
                <c:ptCount val="8"/>
                <c:pt idx="0">
                  <c:v>23.7</c:v>
                </c:pt>
                <c:pt idx="1">
                  <c:v>23.4</c:v>
                </c:pt>
                <c:pt idx="2">
                  <c:v>22.1</c:v>
                </c:pt>
                <c:pt idx="3">
                  <c:v>21.85</c:v>
                </c:pt>
                <c:pt idx="4">
                  <c:v>19.47</c:v>
                </c:pt>
                <c:pt idx="5">
                  <c:v>17.2</c:v>
                </c:pt>
                <c:pt idx="6">
                  <c:v>13.21</c:v>
                </c:pt>
                <c:pt idx="7">
                  <c:v>11.65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134652744"/>
        <c:axId val="134655880"/>
      </c:barChart>
      <c:catAx>
        <c:axId val="13465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655880"/>
        <c:crosses val="autoZero"/>
        <c:auto val="1"/>
        <c:lblAlgn val="ctr"/>
        <c:lblOffset val="100"/>
        <c:noMultiLvlLbl val="0"/>
      </c:catAx>
      <c:valAx>
        <c:axId val="134655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652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34456580024273E-2"/>
          <c:y val="3.273809523809524E-2"/>
          <c:w val="0.93255228177123017"/>
          <c:h val="0.78814468503937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'shared prosperity'!$B$23</c:f>
              <c:strCache>
                <c:ptCount val="1"/>
                <c:pt idx="0">
                  <c:v>Income growth of the bottom 40%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'shared prosperity'!$A$24:$A$28</c:f>
              <c:strCache>
                <c:ptCount val="5"/>
                <c:pt idx="0">
                  <c:v>Egypt, Arab Rep.</c:v>
                </c:pt>
                <c:pt idx="1">
                  <c:v>Iraq</c:v>
                </c:pt>
                <c:pt idx="2">
                  <c:v>Palestinian Territories</c:v>
                </c:pt>
                <c:pt idx="3">
                  <c:v>Jordan</c:v>
                </c:pt>
                <c:pt idx="4">
                  <c:v>Tunisia</c:v>
                </c:pt>
              </c:strCache>
            </c:strRef>
          </c:cat>
          <c:val>
            <c:numRef>
              <c:f>'shared prosperity'!$B$24:$B$28</c:f>
              <c:numCache>
                <c:formatCode>General</c:formatCode>
                <c:ptCount val="5"/>
                <c:pt idx="0">
                  <c:v>1.1494294404983501</c:v>
                </c:pt>
                <c:pt idx="1">
                  <c:v>1.69808089733124</c:v>
                </c:pt>
                <c:pt idx="2">
                  <c:v>2.1918628215789799</c:v>
                </c:pt>
                <c:pt idx="3">
                  <c:v>2.9874331951141402</c:v>
                </c:pt>
                <c:pt idx="4">
                  <c:v>3.7882916927337602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75424"/>
        <c:axId val="135975816"/>
      </c:barChart>
      <c:lineChart>
        <c:grouping val="standard"/>
        <c:varyColors val="0"/>
        <c:ser>
          <c:idx val="1"/>
          <c:order val="1"/>
          <c:tx>
            <c:strRef>
              <c:f>'shared prosperity'!$C$23</c:f>
              <c:strCache>
                <c:ptCount val="1"/>
                <c:pt idx="0">
                  <c:v>Average total population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rgbClr val="FF0000"/>
              </a:solidFill>
            </c:spPr>
          </c:marker>
          <c:cat>
            <c:strRef>
              <c:f>'shared prosperity'!$A$24:$A$28</c:f>
              <c:strCache>
                <c:ptCount val="5"/>
                <c:pt idx="0">
                  <c:v>Egypt, Arab Rep.</c:v>
                </c:pt>
                <c:pt idx="1">
                  <c:v>Iraq</c:v>
                </c:pt>
                <c:pt idx="2">
                  <c:v>Palestinian Territories</c:v>
                </c:pt>
                <c:pt idx="3">
                  <c:v>Jordan</c:v>
                </c:pt>
                <c:pt idx="4">
                  <c:v>Tunisia</c:v>
                </c:pt>
              </c:strCache>
            </c:strRef>
          </c:cat>
          <c:val>
            <c:numRef>
              <c:f>'shared prosperity'!$C$24:$C$28</c:f>
              <c:numCache>
                <c:formatCode>General</c:formatCode>
                <c:ptCount val="5"/>
                <c:pt idx="0">
                  <c:v>0.35144627094268799</c:v>
                </c:pt>
                <c:pt idx="1">
                  <c:v>2.3005619049072301</c:v>
                </c:pt>
                <c:pt idx="2">
                  <c:v>2.2000000000000002</c:v>
                </c:pt>
                <c:pt idx="3">
                  <c:v>1.7362301349639899</c:v>
                </c:pt>
                <c:pt idx="4">
                  <c:v>1.13517701625824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75424"/>
        <c:axId val="135975816"/>
      </c:lineChart>
      <c:catAx>
        <c:axId val="13597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975816"/>
        <c:crosses val="autoZero"/>
        <c:auto val="1"/>
        <c:lblAlgn val="ctr"/>
        <c:lblOffset val="100"/>
        <c:noMultiLvlLbl val="0"/>
      </c:catAx>
      <c:valAx>
        <c:axId val="135975816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crossAx val="135975424"/>
        <c:crosses val="autoZero"/>
        <c:crossBetween val="between"/>
        <c:majorUnit val="0.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n-US" sz="1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                </a:t>
            </a:r>
            <a:endParaRPr lang="en-US" sz="1400" b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0562462448995231"/>
          <c:y val="3.82043935052531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child_mortality!$B$3</c:f>
              <c:strCache>
                <c:ptCount val="1"/>
                <c:pt idx="0">
                  <c:v>MENA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child_mortality!$C$3:$K$3</c:f>
              <c:numCache>
                <c:formatCode>General</c:formatCode>
                <c:ptCount val="9"/>
                <c:pt idx="0">
                  <c:v>206.33250000000001</c:v>
                </c:pt>
                <c:pt idx="1">
                  <c:v>167.12450000000001</c:v>
                </c:pt>
                <c:pt idx="2">
                  <c:v>124.44110000000001</c:v>
                </c:pt>
                <c:pt idx="3">
                  <c:v>86.054419999999993</c:v>
                </c:pt>
                <c:pt idx="4">
                  <c:v>64.170590000000004</c:v>
                </c:pt>
                <c:pt idx="5">
                  <c:v>51.399180000000001</c:v>
                </c:pt>
                <c:pt idx="6">
                  <c:v>40.155189999999997</c:v>
                </c:pt>
                <c:pt idx="7">
                  <c:v>30.730689999999999</c:v>
                </c:pt>
                <c:pt idx="8">
                  <c:v>24.144870000000001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child_mortality!$B$4</c:f>
              <c:strCache>
                <c:ptCount val="1"/>
                <c:pt idx="0">
                  <c:v>EAP</c:v>
                </c:pt>
              </c:strCache>
            </c:strRef>
          </c:tx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child_mortality!$C$4:$K$4</c:f>
              <c:numCache>
                <c:formatCode>General</c:formatCode>
                <c:ptCount val="9"/>
                <c:pt idx="0">
                  <c:v>115.12179999999999</c:v>
                </c:pt>
                <c:pt idx="1">
                  <c:v>91.607460000000003</c:v>
                </c:pt>
                <c:pt idx="2">
                  <c:v>71.25882</c:v>
                </c:pt>
                <c:pt idx="3">
                  <c:v>61.426310000000001</c:v>
                </c:pt>
                <c:pt idx="4">
                  <c:v>58.35942</c:v>
                </c:pt>
                <c:pt idx="5">
                  <c:v>50.465479999999999</c:v>
                </c:pt>
                <c:pt idx="6">
                  <c:v>40.026139999999998</c:v>
                </c:pt>
                <c:pt idx="7">
                  <c:v>28.145569999999999</c:v>
                </c:pt>
                <c:pt idx="8">
                  <c:v>20.89931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child_mortality!$B$5</c:f>
              <c:strCache>
                <c:ptCount val="1"/>
                <c:pt idx="0">
                  <c:v>ECA</c:v>
                </c:pt>
              </c:strCache>
            </c:strRef>
          </c:tx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child_mortality!$C$5:$K$5</c:f>
              <c:numCache>
                <c:formatCode>General</c:formatCode>
                <c:ptCount val="9"/>
                <c:pt idx="0">
                  <c:v>70.371369999999999</c:v>
                </c:pt>
                <c:pt idx="1">
                  <c:v>57.123460000000001</c:v>
                </c:pt>
                <c:pt idx="2">
                  <c:v>52.685360000000003</c:v>
                </c:pt>
                <c:pt idx="3">
                  <c:v>45.392490000000002</c:v>
                </c:pt>
                <c:pt idx="4">
                  <c:v>38.725949999999997</c:v>
                </c:pt>
                <c:pt idx="5">
                  <c:v>36.158439999999999</c:v>
                </c:pt>
                <c:pt idx="6">
                  <c:v>29.962260000000001</c:v>
                </c:pt>
                <c:pt idx="7">
                  <c:v>22.509409999999999</c:v>
                </c:pt>
                <c:pt idx="8">
                  <c:v>17.039680000000001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child_mortality!$B$6</c:f>
              <c:strCache>
                <c:ptCount val="1"/>
                <c:pt idx="0">
                  <c:v>LAC</c:v>
                </c:pt>
              </c:strCache>
            </c:strRef>
          </c:tx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child_mortality!$C$6:$K$6</c:f>
              <c:numCache>
                <c:formatCode>General</c:formatCode>
                <c:ptCount val="9"/>
                <c:pt idx="0">
                  <c:v>115.2801</c:v>
                </c:pt>
                <c:pt idx="1">
                  <c:v>98.735470000000007</c:v>
                </c:pt>
                <c:pt idx="2">
                  <c:v>80.252260000000007</c:v>
                </c:pt>
                <c:pt idx="3">
                  <c:v>64.404529999999994</c:v>
                </c:pt>
                <c:pt idx="4">
                  <c:v>52.287590000000002</c:v>
                </c:pt>
                <c:pt idx="5">
                  <c:v>40.983170000000001</c:v>
                </c:pt>
                <c:pt idx="6">
                  <c:v>30.80151</c:v>
                </c:pt>
                <c:pt idx="7">
                  <c:v>23.681989999999999</c:v>
                </c:pt>
                <c:pt idx="8">
                  <c:v>20.621379999999998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child_mortality!$B$7</c:f>
              <c:strCache>
                <c:ptCount val="1"/>
                <c:pt idx="0">
                  <c:v>SA</c:v>
                </c:pt>
              </c:strCache>
            </c:strRef>
          </c:tx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child_mortality!$C$7:$K$7</c:f>
              <c:numCache>
                <c:formatCode>General</c:formatCode>
                <c:ptCount val="9"/>
                <c:pt idx="0">
                  <c:v>209.92740000000001</c:v>
                </c:pt>
                <c:pt idx="1">
                  <c:v>192.11179999999999</c:v>
                </c:pt>
                <c:pt idx="2">
                  <c:v>168.67</c:v>
                </c:pt>
                <c:pt idx="3">
                  <c:v>147.25989999999999</c:v>
                </c:pt>
                <c:pt idx="4">
                  <c:v>127.7734</c:v>
                </c:pt>
                <c:pt idx="5">
                  <c:v>110.23909999999999</c:v>
                </c:pt>
                <c:pt idx="6">
                  <c:v>92.711550000000003</c:v>
                </c:pt>
                <c:pt idx="7">
                  <c:v>76.704170000000005</c:v>
                </c:pt>
                <c:pt idx="8">
                  <c:v>62.805660000000003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child_mortality!$B$8</c:f>
              <c:strCache>
                <c:ptCount val="1"/>
                <c:pt idx="0">
                  <c:v>SSA</c:v>
                </c:pt>
              </c:strCache>
            </c:strRef>
          </c:tx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child_mortality!$C$8:$K$8</c:f>
              <c:numCache>
                <c:formatCode>General</c:formatCode>
                <c:ptCount val="9"/>
                <c:pt idx="0">
                  <c:v>240.96520000000001</c:v>
                </c:pt>
                <c:pt idx="1">
                  <c:v>213.50839999999999</c:v>
                </c:pt>
                <c:pt idx="2">
                  <c:v>194.69200000000001</c:v>
                </c:pt>
                <c:pt idx="3">
                  <c:v>180.79650000000001</c:v>
                </c:pt>
                <c:pt idx="4">
                  <c:v>172.04089999999999</c:v>
                </c:pt>
                <c:pt idx="5">
                  <c:v>165.15219999999999</c:v>
                </c:pt>
                <c:pt idx="6">
                  <c:v>150.1568</c:v>
                </c:pt>
                <c:pt idx="7">
                  <c:v>126.50700000000001</c:v>
                </c:pt>
                <c:pt idx="8">
                  <c:v>102.2411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child_mortality!$B$9</c:f>
              <c:strCache>
                <c:ptCount val="1"/>
                <c:pt idx="0">
                  <c:v>OECD</c:v>
                </c:pt>
              </c:strCache>
            </c:strRef>
          </c:tx>
          <c:marker>
            <c:symbol val="none"/>
          </c:marker>
          <c:cat>
            <c:numRef>
              <c:f>child_mortality!$C$2:$K$2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</c:numCache>
            </c:numRef>
          </c:cat>
          <c:val>
            <c:numRef>
              <c:f>child_mortality!$C$9:$K$9</c:f>
              <c:numCache>
                <c:formatCode>General</c:formatCode>
                <c:ptCount val="9"/>
                <c:pt idx="0">
                  <c:v>25.245010000000001</c:v>
                </c:pt>
                <c:pt idx="1">
                  <c:v>19.23038</c:v>
                </c:pt>
                <c:pt idx="2">
                  <c:v>14.51252</c:v>
                </c:pt>
                <c:pt idx="3">
                  <c:v>11.740180000000001</c:v>
                </c:pt>
                <c:pt idx="4">
                  <c:v>9.8163739999999997</c:v>
                </c:pt>
                <c:pt idx="5">
                  <c:v>7.930758</c:v>
                </c:pt>
                <c:pt idx="6">
                  <c:v>6.6463409999999996</c:v>
                </c:pt>
                <c:pt idx="7">
                  <c:v>5.9313099999999999</c:v>
                </c:pt>
                <c:pt idx="8">
                  <c:v>5.2556250000000002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76600"/>
        <c:axId val="135976992"/>
      </c:lineChart>
      <c:catAx>
        <c:axId val="13597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976992"/>
        <c:crosses val="autoZero"/>
        <c:auto val="1"/>
        <c:lblAlgn val="ctr"/>
        <c:lblOffset val="100"/>
        <c:noMultiLvlLbl val="0"/>
      </c:catAx>
      <c:valAx>
        <c:axId val="13597699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5976600"/>
        <c:crosses val="autoZero"/>
        <c:crossBetween val="between"/>
      </c:valAx>
      <c:spPr>
        <a:noFill/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Unemployment </a:t>
            </a:r>
            <a:r>
              <a:rPr lang="en-US" sz="1400" b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rate, %</a:t>
            </a:r>
            <a:endParaRPr lang="en-US" sz="1400" b="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7.6616823137492435E-2"/>
          <c:y val="0.155297799313547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050889472149316E-2"/>
          <c:y val="0.1136745406824147"/>
          <c:w val="0.93732414698162725"/>
          <c:h val="0.755889338792498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'unemployment LF'!$D$2</c:f>
              <c:strCache>
                <c:ptCount val="1"/>
                <c:pt idx="0">
                  <c:v>Unemployment rate. (RHS, %)</c:v>
                </c:pt>
              </c:strCache>
            </c:strRef>
          </c:tx>
          <c:spPr>
            <a:solidFill>
              <a:srgbClr val="C00000"/>
            </a:solidFill>
            <a:ln w="15875">
              <a:solidFill>
                <a:schemeClr val="accent1"/>
              </a:solidFill>
            </a:ln>
            <a:effectLst>
              <a:outerShdw blurRad="12700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5875">
                <a:solidFill>
                  <a:schemeClr val="accent1"/>
                </a:solidFill>
              </a:ln>
              <a:effectLst>
                <a:outerShdw blurRad="1270000"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15875">
                <a:solidFill>
                  <a:schemeClr val="accent1"/>
                </a:solidFill>
              </a:ln>
              <a:effectLst>
                <a:outerShdw blurRad="1270000"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5875">
                <a:solidFill>
                  <a:schemeClr val="accent1"/>
                </a:solidFill>
              </a:ln>
              <a:effectLst>
                <a:outerShdw blurRad="1270000"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6025641025641025E-3"/>
                  <c:y val="-1.9386230567331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51282051282345E-3"/>
                  <c:y val="1.806985665253381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806985665253381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051282051281465E-3"/>
                  <c:y val="-1.9386230567331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025641025641025E-3"/>
                  <c:y val="-4.863718958207147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4073793660407831E-3"/>
                  <c:y val="3.2438925903493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0769230769219E-3"/>
                  <c:y val="2.98808802745763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'unemployment LF'!$A$3:$A$9</c:f>
              <c:strCache>
                <c:ptCount val="7"/>
                <c:pt idx="0">
                  <c:v> EAP</c:v>
                </c:pt>
                <c:pt idx="1">
                  <c:v>LAC</c:v>
                </c:pt>
                <c:pt idx="2">
                  <c:v>SA</c:v>
                </c:pt>
                <c:pt idx="3">
                  <c:v>SSA</c:v>
                </c:pt>
                <c:pt idx="4">
                  <c:v>MENA</c:v>
                </c:pt>
                <c:pt idx="5">
                  <c:v>MENA(Youth)</c:v>
                </c:pt>
                <c:pt idx="6">
                  <c:v>MENA (Female)</c:v>
                </c:pt>
              </c:strCache>
            </c:strRef>
          </c:cat>
          <c:val>
            <c:numRef>
              <c:f>'unemployment LF'!$D$3:$D$9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  <c:pt idx="4">
                  <c:v>10</c:v>
                </c:pt>
                <c:pt idx="5">
                  <c:v>26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977776"/>
        <c:axId val="135978168"/>
      </c:barChart>
      <c:catAx>
        <c:axId val="13597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135978168"/>
        <c:crosses val="autoZero"/>
        <c:auto val="1"/>
        <c:lblAlgn val="ctr"/>
        <c:lblOffset val="100"/>
        <c:noMultiLvlLbl val="0"/>
      </c:catAx>
      <c:valAx>
        <c:axId val="135978168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35977776"/>
        <c:crosses val="autoZero"/>
        <c:crossBetween val="between"/>
        <c:maj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88837424733674E-2"/>
          <c:y val="4.5552562508633793E-2"/>
          <c:w val="0.89745603674540686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tertiary'!$A$2</c:f>
              <c:strCache>
                <c:ptCount val="1"/>
                <c:pt idx="0">
                  <c:v>Egypt, Arab Rep.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FC000"/>
                </a:solidFill>
              </a:ln>
            </c:spPr>
          </c:dPt>
          <c:dPt>
            <c:idx val="10"/>
            <c:bubble3D val="0"/>
            <c:spPr>
              <a:ln>
                <a:solidFill>
                  <a:srgbClr val="FFC000"/>
                </a:solidFill>
              </a:ln>
            </c:spPr>
          </c:dPt>
          <c:dPt>
            <c:idx val="11"/>
            <c:bubble3D val="0"/>
            <c:spPr>
              <a:ln>
                <a:solidFill>
                  <a:srgbClr val="FFC000"/>
                </a:solidFill>
              </a:ln>
            </c:spPr>
          </c:dPt>
          <c:dPt>
            <c:idx val="12"/>
            <c:bubble3D val="0"/>
            <c:spPr>
              <a:ln>
                <a:solidFill>
                  <a:srgbClr val="FFC000"/>
                </a:solidFill>
              </a:ln>
            </c:spPr>
          </c:dPt>
          <c:cat>
            <c:numRef>
              <c:f>'unemployment tertiary'!$B$1:$N$1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12</c:v>
                </c:pt>
              </c:numCache>
            </c:numRef>
          </c:cat>
          <c:val>
            <c:numRef>
              <c:f>'unemployment tertiary'!$B$2:$N$2</c:f>
              <c:numCache>
                <c:formatCode>General</c:formatCode>
                <c:ptCount val="13"/>
                <c:pt idx="8">
                  <c:v>31.700000762939499</c:v>
                </c:pt>
                <c:pt idx="9">
                  <c:v>35.5</c:v>
                </c:pt>
                <c:pt idx="10">
                  <c:v>39.700000762939503</c:v>
                </c:pt>
                <c:pt idx="11">
                  <c:v>32.099998474121101</c:v>
                </c:pt>
                <c:pt idx="12">
                  <c:v>33.200000762939503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'unemployment tertiary'!$A$3</c:f>
              <c:strCache>
                <c:ptCount val="1"/>
                <c:pt idx="0">
                  <c:v>Iran, Islamic Rep.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'unemployment tertiary'!$B$1:$N$1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12</c:v>
                </c:pt>
              </c:numCache>
            </c:numRef>
          </c:cat>
          <c:val>
            <c:numRef>
              <c:f>'unemployment tertiary'!$B$3:$N$3</c:f>
              <c:numCache>
                <c:formatCode>General</c:formatCode>
                <c:ptCount val="13"/>
                <c:pt idx="0">
                  <c:v>17.200000762939499</c:v>
                </c:pt>
                <c:pt idx="1">
                  <c:v>17.600000381469702</c:v>
                </c:pt>
                <c:pt idx="2">
                  <c:v>18</c:v>
                </c:pt>
                <c:pt idx="3">
                  <c:v>18.399999999999999</c:v>
                </c:pt>
                <c:pt idx="4">
                  <c:v>18.899999999999999</c:v>
                </c:pt>
                <c:pt idx="5">
                  <c:v>19.700000762939499</c:v>
                </c:pt>
                <c:pt idx="6">
                  <c:v>20.899999618530298</c:v>
                </c:pt>
                <c:pt idx="7">
                  <c:v>23.399999618530298</c:v>
                </c:pt>
                <c:pt idx="8">
                  <c:v>25.5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'unemployment tertiary'!$A$4</c:f>
              <c:strCache>
                <c:ptCount val="1"/>
                <c:pt idx="0">
                  <c:v>Jordan</c:v>
                </c:pt>
              </c:strCache>
            </c:strRef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'unemployment tertiary'!$B$1:$N$1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12</c:v>
                </c:pt>
              </c:numCache>
            </c:numRef>
          </c:cat>
          <c:val>
            <c:numRef>
              <c:f>'unemployment tertiary'!$B$4:$N$4</c:f>
              <c:numCache>
                <c:formatCode>General</c:formatCode>
                <c:ptCount val="13"/>
                <c:pt idx="0">
                  <c:v>14.800000190734901</c:v>
                </c:pt>
                <c:pt idx="1">
                  <c:v>14.699999809265099</c:v>
                </c:pt>
                <c:pt idx="2">
                  <c:v>16.100000381469702</c:v>
                </c:pt>
                <c:pt idx="3">
                  <c:v>19.5</c:v>
                </c:pt>
                <c:pt idx="4">
                  <c:v>18.200000762939499</c:v>
                </c:pt>
                <c:pt idx="5">
                  <c:v>24.5</c:v>
                </c:pt>
                <c:pt idx="6">
                  <c:v>25.799999237060501</c:v>
                </c:pt>
                <c:pt idx="7">
                  <c:v>29.5</c:v>
                </c:pt>
                <c:pt idx="8">
                  <c:v>30.299999237060501</c:v>
                </c:pt>
                <c:pt idx="9">
                  <c:v>30.700000762939499</c:v>
                </c:pt>
                <c:pt idx="10">
                  <c:v>34.299999237060497</c:v>
                </c:pt>
                <c:pt idx="11">
                  <c:v>34.400001525878899</c:v>
                </c:pt>
                <c:pt idx="12">
                  <c:v>37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'unemployment tertiary'!$A$5</c:f>
              <c:strCache>
                <c:ptCount val="1"/>
                <c:pt idx="0">
                  <c:v>Lebanon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'unemployment tertiary'!$B$1:$N$1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12</c:v>
                </c:pt>
              </c:numCache>
            </c:numRef>
          </c:cat>
          <c:val>
            <c:numRef>
              <c:f>'unemployment tertiary'!$B$5:$N$5</c:f>
              <c:numCache>
                <c:formatCode>General</c:formatCode>
                <c:ptCount val="13"/>
                <c:pt idx="4">
                  <c:v>21.200000762939499</c:v>
                </c:pt>
                <c:pt idx="7">
                  <c:v>29.700000762939499</c:v>
                </c:pt>
                <c:pt idx="9">
                  <c:v>36.799999237060497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'unemployment tertiary'!$A$6</c:f>
              <c:strCache>
                <c:ptCount val="1"/>
                <c:pt idx="0">
                  <c:v>Tunisia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'unemployment tertiary'!$B$1:$N$1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12</c:v>
                </c:pt>
              </c:numCache>
            </c:numRef>
          </c:cat>
          <c:val>
            <c:numRef>
              <c:f>'unemployment tertiary'!$B$6:$N$6</c:f>
              <c:numCache>
                <c:formatCode>General</c:formatCode>
                <c:ptCount val="13"/>
                <c:pt idx="0">
                  <c:v>6.5999999046325701</c:v>
                </c:pt>
                <c:pt idx="1">
                  <c:v>6.6999998092651403</c:v>
                </c:pt>
                <c:pt idx="2">
                  <c:v>8</c:v>
                </c:pt>
                <c:pt idx="3">
                  <c:v>9</c:v>
                </c:pt>
                <c:pt idx="4">
                  <c:v>8.6000003814697301</c:v>
                </c:pt>
                <c:pt idx="5">
                  <c:v>13.6000003814697</c:v>
                </c:pt>
                <c:pt idx="6">
                  <c:v>19.200000762939499</c:v>
                </c:pt>
                <c:pt idx="7">
                  <c:v>22.200000762939499</c:v>
                </c:pt>
                <c:pt idx="8">
                  <c:v>25.899999618530298</c:v>
                </c:pt>
                <c:pt idx="9">
                  <c:v>28.399999618530298</c:v>
                </c:pt>
                <c:pt idx="10">
                  <c:v>32</c:v>
                </c:pt>
                <c:pt idx="11">
                  <c:v>30.899999618530298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212088"/>
        <c:axId val="136212480"/>
      </c:lineChart>
      <c:catAx>
        <c:axId val="13621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62124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36212480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high"/>
        <c:spPr>
          <a:ln>
            <a:noFill/>
          </a:ln>
        </c:spPr>
        <c:crossAx val="136212088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Informality!$H$52</c:f>
              <c:strCache>
                <c:ptCount val="1"/>
                <c:pt idx="0">
                  <c:v>Formal private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Informality!$G$53:$G$57</c:f>
              <c:strCache>
                <c:ptCount val="5"/>
                <c:pt idx="0">
                  <c:v>Metropolitan</c:v>
                </c:pt>
                <c:pt idx="1">
                  <c:v>Urban lower</c:v>
                </c:pt>
                <c:pt idx="2">
                  <c:v>Urban Upper</c:v>
                </c:pt>
                <c:pt idx="3">
                  <c:v>Rural lower</c:v>
                </c:pt>
                <c:pt idx="4">
                  <c:v>Rural Upper</c:v>
                </c:pt>
              </c:strCache>
            </c:strRef>
          </c:cat>
          <c:val>
            <c:numRef>
              <c:f>Informality!$H$53:$H$57</c:f>
              <c:numCache>
                <c:formatCode>General</c:formatCode>
                <c:ptCount val="5"/>
                <c:pt idx="0">
                  <c:v>27.2</c:v>
                </c:pt>
                <c:pt idx="1">
                  <c:v>17.100000000000001</c:v>
                </c:pt>
                <c:pt idx="2">
                  <c:v>13.2</c:v>
                </c:pt>
                <c:pt idx="3">
                  <c:v>12.4</c:v>
                </c:pt>
                <c:pt idx="4">
                  <c:v>7.4</c:v>
                </c:pt>
              </c:numCache>
            </c:numRef>
          </c:val>
        </c:ser>
        <c:ser>
          <c:idx val="1"/>
          <c:order val="1"/>
          <c:tx>
            <c:strRef>
              <c:f>Informality!$I$52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Informality!$G$53:$G$57</c:f>
              <c:strCache>
                <c:ptCount val="5"/>
                <c:pt idx="0">
                  <c:v>Metropolitan</c:v>
                </c:pt>
                <c:pt idx="1">
                  <c:v>Urban lower</c:v>
                </c:pt>
                <c:pt idx="2">
                  <c:v>Urban Upper</c:v>
                </c:pt>
                <c:pt idx="3">
                  <c:v>Rural lower</c:v>
                </c:pt>
                <c:pt idx="4">
                  <c:v>Rural Upper</c:v>
                </c:pt>
              </c:strCache>
            </c:strRef>
          </c:cat>
          <c:val>
            <c:numRef>
              <c:f>Informality!$I$53:$I$57</c:f>
              <c:numCache>
                <c:formatCode>General</c:formatCode>
                <c:ptCount val="5"/>
                <c:pt idx="0">
                  <c:v>25</c:v>
                </c:pt>
                <c:pt idx="1">
                  <c:v>24.1</c:v>
                </c:pt>
                <c:pt idx="2">
                  <c:v>28.8</c:v>
                </c:pt>
                <c:pt idx="3">
                  <c:v>24.7</c:v>
                </c:pt>
                <c:pt idx="4">
                  <c:v>18.2</c:v>
                </c:pt>
              </c:numCache>
            </c:numRef>
          </c:val>
        </c:ser>
        <c:ser>
          <c:idx val="2"/>
          <c:order val="2"/>
          <c:tx>
            <c:strRef>
              <c:f>Informality!$J$52</c:f>
              <c:strCache>
                <c:ptCount val="1"/>
                <c:pt idx="0">
                  <c:v>Informal Private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Informality!$G$53:$G$57</c:f>
              <c:strCache>
                <c:ptCount val="5"/>
                <c:pt idx="0">
                  <c:v>Metropolitan</c:v>
                </c:pt>
                <c:pt idx="1">
                  <c:v>Urban lower</c:v>
                </c:pt>
                <c:pt idx="2">
                  <c:v>Urban Upper</c:v>
                </c:pt>
                <c:pt idx="3">
                  <c:v>Rural lower</c:v>
                </c:pt>
                <c:pt idx="4">
                  <c:v>Rural Upper</c:v>
                </c:pt>
              </c:strCache>
            </c:strRef>
          </c:cat>
          <c:val>
            <c:numRef>
              <c:f>Informality!$J$53:$J$57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50.6</c:v>
                </c:pt>
                <c:pt idx="2">
                  <c:v>46</c:v>
                </c:pt>
                <c:pt idx="3">
                  <c:v>45.8</c:v>
                </c:pt>
                <c:pt idx="4">
                  <c:v>53.7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35"/>
        <c:axId val="136213264"/>
        <c:axId val="136213656"/>
      </c:barChart>
      <c:catAx>
        <c:axId val="13621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bg1"/>
            </a:solidFill>
          </a:ln>
        </c:spPr>
        <c:crossAx val="136213656"/>
        <c:crosses val="autoZero"/>
        <c:auto val="1"/>
        <c:lblAlgn val="ctr"/>
        <c:lblOffset val="100"/>
        <c:noMultiLvlLbl val="0"/>
      </c:catAx>
      <c:valAx>
        <c:axId val="136213656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high"/>
        <c:spPr>
          <a:ln>
            <a:noFill/>
          </a:ln>
        </c:spPr>
        <c:crossAx val="136213264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2"/>
    </a:solidFill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30252663162554"/>
          <c:y val="5.1355978934877533E-2"/>
          <c:w val="0.71455624750412816"/>
          <c:h val="0.919098362058886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TUN!$A$59</c:f>
              <c:strCache>
                <c:ptCount val="1"/>
                <c:pt idx="0">
                  <c:v>[0,4]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TUN!$B$58:$I$58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TUN!$B$59:$I$59</c:f>
              <c:numCache>
                <c:formatCode>_(* #,##0_);_(* \(#,##0\);_(* "-"??_);_(@_)</c:formatCode>
                <c:ptCount val="8"/>
                <c:pt idx="0">
                  <c:v>576269.84000000008</c:v>
                </c:pt>
                <c:pt idx="1">
                  <c:v>58734.17</c:v>
                </c:pt>
                <c:pt idx="2">
                  <c:v>62838.080000000002</c:v>
                </c:pt>
                <c:pt idx="3">
                  <c:v>101473.75</c:v>
                </c:pt>
                <c:pt idx="4">
                  <c:v>83061.58</c:v>
                </c:pt>
                <c:pt idx="5">
                  <c:v>77300.84</c:v>
                </c:pt>
                <c:pt idx="6">
                  <c:v>116066.67</c:v>
                </c:pt>
                <c:pt idx="7">
                  <c:v>26416.25</c:v>
                </c:pt>
              </c:numCache>
            </c:numRef>
          </c:val>
        </c:ser>
        <c:ser>
          <c:idx val="1"/>
          <c:order val="1"/>
          <c:tx>
            <c:strRef>
              <c:f>TUN!$A$60</c:f>
              <c:strCache>
                <c:ptCount val="1"/>
                <c:pt idx="0">
                  <c:v>[5,9]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TUN!$B$58:$I$58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TUN!$B$60:$I$60</c:f>
              <c:numCache>
                <c:formatCode>_(* #,##0_);_(* \(#,##0\);_(* "-"??_);_(@_)</c:formatCode>
                <c:ptCount val="8"/>
                <c:pt idx="0">
                  <c:v>-112391.59</c:v>
                </c:pt>
                <c:pt idx="1">
                  <c:v>-2674.26</c:v>
                </c:pt>
                <c:pt idx="2">
                  <c:v>-3986.08</c:v>
                </c:pt>
                <c:pt idx="3">
                  <c:v>-5521.58</c:v>
                </c:pt>
                <c:pt idx="4">
                  <c:v>1660.5900000000001</c:v>
                </c:pt>
                <c:pt idx="5">
                  <c:v>5467.75</c:v>
                </c:pt>
                <c:pt idx="6">
                  <c:v>-1849.3400000000001</c:v>
                </c:pt>
                <c:pt idx="7">
                  <c:v>10923.25</c:v>
                </c:pt>
              </c:numCache>
            </c:numRef>
          </c:val>
        </c:ser>
        <c:ser>
          <c:idx val="2"/>
          <c:order val="2"/>
          <c:tx>
            <c:strRef>
              <c:f>TUN!$A$61</c:f>
              <c:strCache>
                <c:ptCount val="1"/>
                <c:pt idx="0">
                  <c:v>[10,14]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TUN!$B$58:$I$58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TUN!$B$61:$I$61</c:f>
              <c:numCache>
                <c:formatCode>_(* #,##0_);_(* \(#,##0\);_(* "-"??_);_(@_)</c:formatCode>
                <c:ptCount val="8"/>
                <c:pt idx="0">
                  <c:v>-79610.179999999993</c:v>
                </c:pt>
                <c:pt idx="1">
                  <c:v>-7486.91</c:v>
                </c:pt>
                <c:pt idx="2">
                  <c:v>-9356.5</c:v>
                </c:pt>
                <c:pt idx="3">
                  <c:v>-16080.58</c:v>
                </c:pt>
                <c:pt idx="4">
                  <c:v>-15555.75</c:v>
                </c:pt>
                <c:pt idx="5">
                  <c:v>-7431.58</c:v>
                </c:pt>
                <c:pt idx="6">
                  <c:v>-549.84000000000015</c:v>
                </c:pt>
                <c:pt idx="7">
                  <c:v>-2261.25</c:v>
                </c:pt>
              </c:numCache>
            </c:numRef>
          </c:val>
        </c:ser>
        <c:ser>
          <c:idx val="3"/>
          <c:order val="3"/>
          <c:tx>
            <c:strRef>
              <c:f>TUN!$A$62</c:f>
              <c:strCache>
                <c:ptCount val="1"/>
                <c:pt idx="0">
                  <c:v>[15,19]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TUN!$B$58:$I$58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TUN!$B$62:$I$62</c:f>
              <c:numCache>
                <c:formatCode>_(* #,##0_);_(* \(#,##0\);_(* "-"??_);_(@_)</c:formatCode>
                <c:ptCount val="8"/>
                <c:pt idx="0">
                  <c:v>-41089.910000000003</c:v>
                </c:pt>
                <c:pt idx="1">
                  <c:v>-5499.75</c:v>
                </c:pt>
                <c:pt idx="2">
                  <c:v>-5498.58</c:v>
                </c:pt>
                <c:pt idx="3">
                  <c:v>-9203.33</c:v>
                </c:pt>
                <c:pt idx="4">
                  <c:v>-11795.75</c:v>
                </c:pt>
                <c:pt idx="5">
                  <c:v>-9828.75</c:v>
                </c:pt>
                <c:pt idx="6">
                  <c:v>272.58</c:v>
                </c:pt>
                <c:pt idx="7">
                  <c:v>373.75</c:v>
                </c:pt>
              </c:numCache>
            </c:numRef>
          </c:val>
        </c:ser>
        <c:ser>
          <c:idx val="4"/>
          <c:order val="4"/>
          <c:tx>
            <c:strRef>
              <c:f>TUN!$A$63</c:f>
              <c:strCache>
                <c:ptCount val="1"/>
                <c:pt idx="0">
                  <c:v>[20,29]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TUN!$B$58:$I$58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TUN!$B$63:$I$63</c:f>
              <c:numCache>
                <c:formatCode>_(* #,##0_);_(* \(#,##0\);_(* "-"??_);_(@_)</c:formatCode>
                <c:ptCount val="8"/>
                <c:pt idx="0">
                  <c:v>-32818.5</c:v>
                </c:pt>
                <c:pt idx="1">
                  <c:v>-6100.58</c:v>
                </c:pt>
                <c:pt idx="2">
                  <c:v>-6801.83</c:v>
                </c:pt>
                <c:pt idx="3">
                  <c:v>-11444.33</c:v>
                </c:pt>
                <c:pt idx="4">
                  <c:v>-13936.75</c:v>
                </c:pt>
                <c:pt idx="5">
                  <c:v>-10381.75</c:v>
                </c:pt>
                <c:pt idx="6">
                  <c:v>-7835</c:v>
                </c:pt>
                <c:pt idx="7">
                  <c:v>3915.25</c:v>
                </c:pt>
              </c:numCache>
            </c:numRef>
          </c:val>
        </c:ser>
        <c:ser>
          <c:idx val="5"/>
          <c:order val="5"/>
          <c:tx>
            <c:strRef>
              <c:f>TUN!$A$64</c:f>
              <c:strCache>
                <c:ptCount val="1"/>
                <c:pt idx="0">
                  <c:v>&gt;=30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TUN!$B$58:$I$58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TUN!$B$64:$I$64</c:f>
              <c:numCache>
                <c:formatCode>_(* #,##0_);_(* \(#,##0\);_(* "-"??_);_(@_)</c:formatCode>
                <c:ptCount val="8"/>
                <c:pt idx="0">
                  <c:v>-15493.67</c:v>
                </c:pt>
                <c:pt idx="1">
                  <c:v>-3384.17</c:v>
                </c:pt>
                <c:pt idx="2">
                  <c:v>-4739.5</c:v>
                </c:pt>
                <c:pt idx="3">
                  <c:v>-8521.58</c:v>
                </c:pt>
                <c:pt idx="4">
                  <c:v>-9143.83</c:v>
                </c:pt>
                <c:pt idx="5">
                  <c:v>-10793.5</c:v>
                </c:pt>
                <c:pt idx="6">
                  <c:v>-14085.33</c:v>
                </c:pt>
                <c:pt idx="7">
                  <c:v>5093.5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14440"/>
        <c:axId val="136214832"/>
        <c:axId val="136312312"/>
      </c:bar3DChart>
      <c:catAx>
        <c:axId val="136214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1400" dirty="0"/>
                  <a:t>Size</a:t>
                </a:r>
              </a:p>
            </c:rich>
          </c:tx>
          <c:layout>
            <c:manualLayout>
              <c:xMode val="edge"/>
              <c:yMode val="edge"/>
              <c:x val="0.32686364593276723"/>
              <c:y val="0.909342321352019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6214832"/>
        <c:crosses val="autoZero"/>
        <c:auto val="1"/>
        <c:lblAlgn val="ctr"/>
        <c:lblOffset val="100"/>
        <c:noMultiLvlLbl val="0"/>
      </c:catAx>
      <c:valAx>
        <c:axId val="136214832"/>
        <c:scaling>
          <c:orientation val="minMax"/>
          <c:max val="500000"/>
          <c:min val="-1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Net Job Creation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6214440"/>
        <c:crosses val="autoZero"/>
        <c:crossBetween val="between"/>
      </c:valAx>
      <c:serAx>
        <c:axId val="136312312"/>
        <c:scaling>
          <c:orientation val="minMax"/>
        </c:scaling>
        <c:delete val="0"/>
        <c:axPos val="b"/>
        <c:title>
          <c:tx>
            <c:rich>
              <a:bodyPr rot="-3600000" vert="horz"/>
              <a:lstStyle/>
              <a:p>
                <a:pPr>
                  <a:defRPr sz="1400"/>
                </a:pPr>
                <a:r>
                  <a:rPr lang="en-US" sz="1400"/>
                  <a:t>Age</a:t>
                </a:r>
              </a:p>
            </c:rich>
          </c:tx>
          <c:layout>
            <c:manualLayout>
              <c:xMode val="edge"/>
              <c:yMode val="edge"/>
              <c:x val="0.89475378467084121"/>
              <c:y val="0.77362824116279938"/>
            </c:manualLayout>
          </c:layout>
          <c:overlay val="0"/>
        </c:title>
        <c:majorTickMark val="out"/>
        <c:minorTickMark val="none"/>
        <c:tickLblPos val="nextTo"/>
        <c:txPr>
          <a:bodyPr rot="2700000"/>
          <a:lstStyle/>
          <a:p>
            <a:pPr>
              <a:defRPr sz="1000"/>
            </a:pPr>
            <a:endParaRPr lang="en-US"/>
          </a:p>
        </c:txPr>
        <c:crossAx val="136214832"/>
        <c:crosses val="autoZero"/>
        <c:tickLblSkip val="2"/>
      </c:ser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41974367525847"/>
          <c:y val="5.1355978934877533E-2"/>
          <c:w val="0.6936338081852399"/>
          <c:h val="0.919098362058886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LBN!$A$21</c:f>
              <c:strCache>
                <c:ptCount val="1"/>
                <c:pt idx="0">
                  <c:v>[0,4]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LBN!$B$20:$I$20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LBN!$B$21:$I$21</c:f>
              <c:numCache>
                <c:formatCode>_(* #,##0_);_(* \(#,##0\);_(* "-"??_);_(@_)</c:formatCode>
                <c:ptCount val="8"/>
                <c:pt idx="0">
                  <c:v>65760</c:v>
                </c:pt>
                <c:pt idx="1">
                  <c:v>3690</c:v>
                </c:pt>
                <c:pt idx="2">
                  <c:v>4340</c:v>
                </c:pt>
                <c:pt idx="3">
                  <c:v>10050</c:v>
                </c:pt>
                <c:pt idx="4">
                  <c:v>8320</c:v>
                </c:pt>
                <c:pt idx="5">
                  <c:v>6390</c:v>
                </c:pt>
                <c:pt idx="6">
                  <c:v>12290</c:v>
                </c:pt>
                <c:pt idx="7">
                  <c:v>3931</c:v>
                </c:pt>
              </c:numCache>
            </c:numRef>
          </c:val>
        </c:ser>
        <c:ser>
          <c:idx val="1"/>
          <c:order val="1"/>
          <c:tx>
            <c:strRef>
              <c:f>LBN!$A$22</c:f>
              <c:strCache>
                <c:ptCount val="1"/>
                <c:pt idx="0">
                  <c:v>[5,9]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LBN!$B$20:$I$20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LBN!$B$22:$I$22</c:f>
              <c:numCache>
                <c:formatCode>_(* #,##0_);_(* \(#,##0\);_(* "-"??_);_(@_)</c:formatCode>
                <c:ptCount val="8"/>
                <c:pt idx="0">
                  <c:v>-13080</c:v>
                </c:pt>
                <c:pt idx="1">
                  <c:v>-360</c:v>
                </c:pt>
                <c:pt idx="2">
                  <c:v>-570</c:v>
                </c:pt>
                <c:pt idx="3">
                  <c:v>-730</c:v>
                </c:pt>
                <c:pt idx="4">
                  <c:v>230</c:v>
                </c:pt>
                <c:pt idx="5">
                  <c:v>900</c:v>
                </c:pt>
                <c:pt idx="6">
                  <c:v>-120</c:v>
                </c:pt>
                <c:pt idx="7">
                  <c:v>1630</c:v>
                </c:pt>
              </c:numCache>
            </c:numRef>
          </c:val>
        </c:ser>
        <c:ser>
          <c:idx val="2"/>
          <c:order val="2"/>
          <c:tx>
            <c:strRef>
              <c:f>LBN!$A$23</c:f>
              <c:strCache>
                <c:ptCount val="1"/>
                <c:pt idx="0">
                  <c:v>[10,14]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LBN!$B$20:$I$20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LBN!$B$23:$I$23</c:f>
              <c:numCache>
                <c:formatCode>_(* #,##0_);_(* \(#,##0\);_(* "-"??_);_(@_)</c:formatCode>
                <c:ptCount val="8"/>
                <c:pt idx="0">
                  <c:v>-8220</c:v>
                </c:pt>
                <c:pt idx="1">
                  <c:v>-1030</c:v>
                </c:pt>
                <c:pt idx="2">
                  <c:v>-1320</c:v>
                </c:pt>
                <c:pt idx="3">
                  <c:v>-2330</c:v>
                </c:pt>
                <c:pt idx="4">
                  <c:v>-2160</c:v>
                </c:pt>
                <c:pt idx="5">
                  <c:v>-1110</c:v>
                </c:pt>
                <c:pt idx="6">
                  <c:v>1</c:v>
                </c:pt>
                <c:pt idx="7">
                  <c:v>-330</c:v>
                </c:pt>
              </c:numCache>
            </c:numRef>
          </c:val>
        </c:ser>
        <c:ser>
          <c:idx val="3"/>
          <c:order val="3"/>
          <c:tx>
            <c:strRef>
              <c:f>LBN!$A$24</c:f>
              <c:strCache>
                <c:ptCount val="1"/>
                <c:pt idx="0">
                  <c:v>[15,19]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LBN!$B$20:$I$20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LBN!$B$24:$I$24</c:f>
              <c:numCache>
                <c:formatCode>_(* #,##0_);_(* \(#,##0\);_(* "-"??_);_(@_)</c:formatCode>
                <c:ptCount val="8"/>
                <c:pt idx="0">
                  <c:v>-4340</c:v>
                </c:pt>
                <c:pt idx="1">
                  <c:v>-740</c:v>
                </c:pt>
                <c:pt idx="2">
                  <c:v>-820</c:v>
                </c:pt>
                <c:pt idx="3">
                  <c:v>-1240</c:v>
                </c:pt>
                <c:pt idx="4">
                  <c:v>-1770</c:v>
                </c:pt>
                <c:pt idx="5">
                  <c:v>-1440</c:v>
                </c:pt>
                <c:pt idx="6">
                  <c:v>70</c:v>
                </c:pt>
                <c:pt idx="7">
                  <c:v>60</c:v>
                </c:pt>
              </c:numCache>
            </c:numRef>
          </c:val>
        </c:ser>
        <c:ser>
          <c:idx val="4"/>
          <c:order val="4"/>
          <c:tx>
            <c:strRef>
              <c:f>LBN!$A$25</c:f>
              <c:strCache>
                <c:ptCount val="1"/>
                <c:pt idx="0">
                  <c:v>[20,29]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LBN!$B$20:$I$20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LBN!$B$25:$I$25</c:f>
              <c:numCache>
                <c:formatCode>_(* #,##0_);_(* \(#,##0\);_(* "-"??_);_(@_)</c:formatCode>
                <c:ptCount val="8"/>
                <c:pt idx="0">
                  <c:v>-3800</c:v>
                </c:pt>
                <c:pt idx="1">
                  <c:v>-880</c:v>
                </c:pt>
                <c:pt idx="2">
                  <c:v>-960</c:v>
                </c:pt>
                <c:pt idx="3">
                  <c:v>-1680</c:v>
                </c:pt>
                <c:pt idx="4">
                  <c:v>-2070</c:v>
                </c:pt>
                <c:pt idx="5">
                  <c:v>-1540</c:v>
                </c:pt>
                <c:pt idx="6">
                  <c:v>-1090</c:v>
                </c:pt>
                <c:pt idx="7">
                  <c:v>580</c:v>
                </c:pt>
              </c:numCache>
            </c:numRef>
          </c:val>
        </c:ser>
        <c:ser>
          <c:idx val="5"/>
          <c:order val="5"/>
          <c:tx>
            <c:strRef>
              <c:f>LBN!$A$26</c:f>
              <c:strCache>
                <c:ptCount val="1"/>
                <c:pt idx="0">
                  <c:v>&gt;=30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LBN!$B$20:$I$20</c:f>
              <c:strCache>
                <c:ptCount val="8"/>
                <c:pt idx="0">
                  <c:v>[1,4]</c:v>
                </c:pt>
                <c:pt idx="1">
                  <c:v>[5,9]</c:v>
                </c:pt>
                <c:pt idx="2">
                  <c:v>[10,19]</c:v>
                </c:pt>
                <c:pt idx="3">
                  <c:v>[20,49]</c:v>
                </c:pt>
                <c:pt idx="4">
                  <c:v>[50,99]</c:v>
                </c:pt>
                <c:pt idx="5">
                  <c:v>[100,199]</c:v>
                </c:pt>
                <c:pt idx="6">
                  <c:v>[200,999]</c:v>
                </c:pt>
                <c:pt idx="7">
                  <c:v>&gt;=1,000</c:v>
                </c:pt>
              </c:strCache>
            </c:strRef>
          </c:cat>
          <c:val>
            <c:numRef>
              <c:f>LBN!$B$26:$I$26</c:f>
              <c:numCache>
                <c:formatCode>_(* #,##0_);_(* \(#,##0\);_(* "-"??_);_(@_)</c:formatCode>
                <c:ptCount val="8"/>
                <c:pt idx="0">
                  <c:v>-1930</c:v>
                </c:pt>
                <c:pt idx="1">
                  <c:v>-490</c:v>
                </c:pt>
                <c:pt idx="2">
                  <c:v>-680</c:v>
                </c:pt>
                <c:pt idx="3">
                  <c:v>-1240</c:v>
                </c:pt>
                <c:pt idx="4">
                  <c:v>-1320</c:v>
                </c:pt>
                <c:pt idx="5">
                  <c:v>-1520</c:v>
                </c:pt>
                <c:pt idx="6">
                  <c:v>-2060</c:v>
                </c:pt>
                <c:pt idx="7">
                  <c:v>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15616"/>
        <c:axId val="136652520"/>
        <c:axId val="136611632"/>
      </c:bar3DChart>
      <c:catAx>
        <c:axId val="13621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Size</a:t>
                </a:r>
              </a:p>
            </c:rich>
          </c:tx>
          <c:layout>
            <c:manualLayout>
              <c:xMode val="edge"/>
              <c:yMode val="edge"/>
              <c:x val="0.32686364593276723"/>
              <c:y val="0.909342321352019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6652520"/>
        <c:crosses val="autoZero"/>
        <c:auto val="1"/>
        <c:lblAlgn val="ctr"/>
        <c:lblOffset val="100"/>
        <c:noMultiLvlLbl val="0"/>
      </c:catAx>
      <c:valAx>
        <c:axId val="136652520"/>
        <c:scaling>
          <c:orientation val="minMax"/>
          <c:max val="60000"/>
          <c:min val="-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Net Job Creation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6215616"/>
        <c:crosses val="autoZero"/>
        <c:crossBetween val="between"/>
      </c:valAx>
      <c:serAx>
        <c:axId val="136611632"/>
        <c:scaling>
          <c:orientation val="minMax"/>
        </c:scaling>
        <c:delete val="0"/>
        <c:axPos val="b"/>
        <c:title>
          <c:tx>
            <c:rich>
              <a:bodyPr rot="-3600000" vert="horz"/>
              <a:lstStyle/>
              <a:p>
                <a:pPr>
                  <a:defRPr sz="1400"/>
                </a:pPr>
                <a:r>
                  <a:rPr lang="en-US" sz="1400"/>
                  <a:t>Age</a:t>
                </a:r>
              </a:p>
            </c:rich>
          </c:tx>
          <c:layout>
            <c:manualLayout>
              <c:xMode val="edge"/>
              <c:yMode val="edge"/>
              <c:x val="0.89475378467084121"/>
              <c:y val="0.77362824116279938"/>
            </c:manualLayout>
          </c:layout>
          <c:overlay val="0"/>
        </c:title>
        <c:majorTickMark val="out"/>
        <c:minorTickMark val="none"/>
        <c:tickLblPos val="nextTo"/>
        <c:txPr>
          <a:bodyPr rot="2700000"/>
          <a:lstStyle/>
          <a:p>
            <a:pPr>
              <a:defRPr sz="1000"/>
            </a:pPr>
            <a:endParaRPr lang="en-US"/>
          </a:p>
        </c:txPr>
        <c:crossAx val="136652520"/>
        <c:crosses val="autoZero"/>
        <c:tickLblSkip val="2"/>
      </c:ser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0.2727</cdr:x>
      <cdr:y>0.75</cdr:y>
    </cdr:from>
    <cdr:to>
      <cdr:x>0.34269</cdr:x>
      <cdr:y>0.80051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1072" y="3657600"/>
          <a:ext cx="554656" cy="246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2.4</a:t>
          </a:r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%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0.05376</cdr:x>
      <cdr:y>0.01667</cdr:y>
    </cdr:from>
    <cdr:to>
      <cdr:x>0.16129</cdr:x>
      <cdr:y>0.08333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762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percent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0.0587</cdr:x>
      <cdr:y>0.04155</cdr:y>
    </cdr:from>
    <cdr:to>
      <cdr:x>0.95262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287" y="138113"/>
          <a:ext cx="6019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lang="en-US" sz="1400" b="0" i="0" u="none" strike="noStrike" kern="1200" baseline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r>
            <a:rPr lang="en-US" sz="1100" b="0" kern="120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Mortality rate, under-5 (per 1,000 live births): population-weighted averages</a:t>
          </a:r>
          <a:endParaRPr lang="en-US" sz="1100" b="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0.4619</cdr:x>
      <cdr:y>0.17241</cdr:y>
    </cdr:from>
    <cdr:to>
      <cdr:x>0.57106</cdr:x>
      <cdr:y>0.24205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202932" y="762000"/>
          <a:ext cx="75693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rgbClr val="FF0000"/>
              </a:solidFill>
            </a:rPr>
            <a:t>Lebanon</a:t>
          </a:r>
        </a:p>
      </cdr:txBody>
    </cdr:sp>
  </cdr:relSizeAnchor>
  <cdr:relSizeAnchor xmlns:cdr="http://schemas.openxmlformats.org/drawingml/2006/chartDrawing">
    <cdr:from>
      <cdr:x>0.56716</cdr:x>
      <cdr:y>0.1747</cdr:y>
    </cdr:from>
    <cdr:to>
      <cdr:x>0.59967</cdr:x>
      <cdr:y>0.20914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198091" y="652299"/>
          <a:ext cx="183356" cy="1285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0.03333</cdr:x>
      <cdr:y>0.52615</cdr:y>
    </cdr:from>
    <cdr:to>
      <cdr:x>0.0875</cdr:x>
      <cdr:y>0.86846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38125" y="1971675"/>
          <a:ext cx="10287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tx1"/>
              </a:solidFill>
            </a:rPr>
            <a:t>Formal private</a:t>
          </a:r>
        </a:p>
      </cdr:txBody>
    </cdr:sp>
  </cdr:relSizeAnchor>
  <cdr:relSizeAnchor xmlns:cdr="http://schemas.openxmlformats.org/drawingml/2006/chartDrawing">
    <cdr:from>
      <cdr:x>0.07917</cdr:x>
      <cdr:y>0.6149</cdr:y>
    </cdr:from>
    <cdr:to>
      <cdr:x>0.13542</cdr:x>
      <cdr:y>0.82092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180975" y="2028825"/>
          <a:ext cx="6191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tx1"/>
              </a:solidFill>
            </a:rPr>
            <a:t>Public</a:t>
          </a:r>
        </a:p>
      </cdr:txBody>
    </cdr:sp>
  </cdr:relSizeAnchor>
  <cdr:relSizeAnchor xmlns:cdr="http://schemas.openxmlformats.org/drawingml/2006/chartDrawing">
    <cdr:from>
      <cdr:x>0.8909</cdr:x>
      <cdr:y>0.35714</cdr:y>
    </cdr:from>
    <cdr:to>
      <cdr:x>0.94924</cdr:x>
      <cdr:y>0.61704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7157581" y="1834017"/>
          <a:ext cx="1109046" cy="48901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Informal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0.26319</cdr:x>
      <cdr:y>0</cdr:y>
    </cdr:from>
    <cdr:to>
      <cdr:x>0.76155</cdr:x>
      <cdr:y>0.10646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263" y="-2286000"/>
          <a:ext cx="1971682" cy="315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Tunisia 1996-2010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0.34963</cdr:x>
      <cdr:y>0</cdr:y>
    </cdr:from>
    <cdr:to>
      <cdr:x>0.92033</cdr:x>
      <cdr:y>0.11974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209" y="0"/>
          <a:ext cx="1978686" cy="359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Lebanon 2005-10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0.14631</cdr:x>
      <cdr:y>0.13943</cdr:y>
    </cdr:from>
    <cdr:to>
      <cdr:x>0.78063</cdr:x>
      <cdr:y>0.21127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94941" y="942975"/>
          <a:ext cx="7781925" cy="48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</cdr:x>
      <cdr:y>0.03175</cdr:y>
    </cdr:from>
    <cdr:to>
      <cdr:x>0.96546</cdr:x>
      <cdr:y>0.09896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4800" y="152400"/>
          <a:ext cx="7052006" cy="322648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0.56637</cdr:x>
      <cdr:y>0.82192</cdr:y>
    </cdr:from>
    <cdr:to>
      <cdr:x>0.69145</cdr:x>
      <cdr:y>0.91875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4572000"/>
          <a:ext cx="1077014" cy="53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/>
              </a:solidFill>
            </a:rPr>
            <a:t>     </a:t>
          </a:r>
          <a:r>
            <a:rPr lang="en-US" sz="1000" dirty="0" smtClean="0">
              <a:solidFill>
                <a:schemeClr val="tx1"/>
              </a:solidFill>
            </a:rPr>
            <a:t>Agree</a:t>
          </a:r>
          <a:endParaRPr lang="en-US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0.55752</cdr:x>
      <cdr:y>0.83562</cdr:y>
    </cdr:from>
    <cdr:to>
      <cdr:x>0.59251</cdr:x>
      <cdr:y>0.88613</cdr:y>
    </cdr:to>
    <cdr:sp macro="" textlink="">
      <cdr:nvSpPr>
        <cdr:cNvPr id="4" name="Rectangle 3"/>
        <cdr:cNvSpPr/>
      </cdr:nvSpPr>
      <cdr:spPr>
        <a:xfrm xmlns:a="http://schemas.openxmlformats.org/drawingml/2006/main" flipV="1">
          <a:off x="4800600" y="4648200"/>
          <a:ext cx="301284" cy="28096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0.0885</cdr:x>
      <cdr:y>0.22918</cdr:y>
    </cdr:from>
    <cdr:to>
      <cdr:x>0.93716</cdr:x>
      <cdr:y>0.23288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762000" y="1274837"/>
          <a:ext cx="7307510" cy="2056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0.05556</cdr:x>
      <cdr:y>0.84181</cdr:y>
    </cdr:from>
    <cdr:to>
      <cdr:x>0.32407</cdr:x>
      <cdr:y>0.92599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" y="3810000"/>
          <a:ext cx="2209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0.06481</cdr:x>
      <cdr:y>0.85865</cdr:y>
    </cdr:from>
    <cdr:to>
      <cdr:x>0.24074</cdr:x>
      <cdr:y>0.94283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3400" y="38862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0.04425</cdr:x>
      <cdr:y>0.91582</cdr:y>
    </cdr:from>
    <cdr:to>
      <cdr:x>0.38685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1000" y="4605842"/>
          <a:ext cx="2949991" cy="423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/>
          <a:r>
            <a:rPr lang="en-US" sz="1000" kern="1200" dirty="0">
              <a:solidFill>
                <a:schemeClr val="tx1"/>
              </a:solidFill>
            </a:rPr>
            <a:t>Source: Gallup World Poll, </a:t>
          </a:r>
          <a:r>
            <a:rPr lang="en-US" sz="1000" kern="1200" dirty="0" smtClean="0">
              <a:solidFill>
                <a:schemeClr val="tx1"/>
              </a:solidFill>
            </a:rPr>
            <a:t>2013.</a:t>
          </a:r>
          <a:endParaRPr lang="en-US" sz="10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0.86111</cdr:x>
      <cdr:y>0.77447</cdr:y>
    </cdr:from>
    <cdr:to>
      <cdr:x>0.97222</cdr:x>
      <cdr:y>0.84181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86600" y="3505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0.70796</cdr:x>
      <cdr:y>0.83562</cdr:y>
    </cdr:from>
    <cdr:to>
      <cdr:x>0.80981</cdr:x>
      <cdr:y>0.88613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096000" y="4648200"/>
          <a:ext cx="876990" cy="280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>
              <a:solidFill>
                <a:schemeClr val="tx1"/>
              </a:solidFill>
            </a:rPr>
            <a:t>Not agree</a:t>
          </a:r>
        </a:p>
        <a:p xmlns:a="http://schemas.openxmlformats.org/drawingml/2006/main"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0.67257</cdr:x>
      <cdr:y>0.83562</cdr:y>
    </cdr:from>
    <cdr:to>
      <cdr:x>0.70756</cdr:x>
      <cdr:y>0.88613</cdr:y>
    </cdr:to>
    <cdr:sp macro="" textlink="">
      <cdr:nvSpPr>
        <cdr:cNvPr id="11" name="Rectangle 10"/>
        <cdr:cNvSpPr/>
      </cdr:nvSpPr>
      <cdr:spPr>
        <a:xfrm xmlns:a="http://schemas.openxmlformats.org/drawingml/2006/main" flipV="1">
          <a:off x="5791200" y="4648200"/>
          <a:ext cx="301285" cy="28096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E340-3FF5-4523-8138-3B3B37C0F7A4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1406A-F57D-4E94-B5DA-5CB53DBA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B49E-5EF6-42BF-93EA-4D4864F14B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fundamentally</a:t>
            </a:r>
            <a:r>
              <a:rPr lang="fr-FR" dirty="0" smtClean="0"/>
              <a:t>, </a:t>
            </a:r>
            <a:r>
              <a:rPr lang="fr-FR" dirty="0" err="1" smtClean="0"/>
              <a:t>growth</a:t>
            </a:r>
            <a:r>
              <a:rPr lang="fr-FR" dirty="0" smtClean="0"/>
              <a:t> has been slow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Small </a:t>
            </a:r>
            <a:r>
              <a:rPr lang="fr-FR" dirty="0" err="1" smtClean="0"/>
              <a:t>firms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grow</a:t>
            </a:r>
            <a:endParaRPr lang="fr-FR" dirty="0" smtClean="0"/>
          </a:p>
          <a:p>
            <a:r>
              <a:rPr lang="fr-FR" dirty="0" err="1" smtClean="0"/>
              <a:t>Need</a:t>
            </a:r>
            <a:r>
              <a:rPr lang="fr-FR" dirty="0" smtClean="0"/>
              <a:t> middle </a:t>
            </a:r>
            <a:r>
              <a:rPr lang="fr-FR" dirty="0" err="1" smtClean="0"/>
              <a:t>sized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 to </a:t>
            </a:r>
            <a:r>
              <a:rPr lang="fr-FR" dirty="0" err="1" smtClean="0"/>
              <a:t>grow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jobs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8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La </a:t>
            </a:r>
            <a:r>
              <a:rPr lang="en-US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faite</a:t>
            </a:r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est</a:t>
            </a:r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 les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entreprises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dynamiques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n’entrent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pas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dans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les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secteurs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avec les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entprises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  <a:cs typeface="ヒラギノ角ゴ Pro W3" charset="-128"/>
              </a:rPr>
              <a:t>connectees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.</a:t>
            </a:r>
          </a:p>
          <a:p>
            <a:pPr lvl="0"/>
            <a:r>
              <a:rPr lang="en-US" baseline="0" dirty="0" err="1" smtClean="0">
                <a:latin typeface="Arial" charset="0"/>
                <a:ea typeface="ヒラギノ角ゴ Pro W3" charset="-128"/>
              </a:rPr>
              <a:t>Perte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de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l’employ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: 1.4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pourcent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quand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une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entreprise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connectee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entrent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dans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un 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secteur</a:t>
            </a:r>
            <a:r>
              <a:rPr lang="en-US" baseline="0" dirty="0" smtClean="0">
                <a:latin typeface="Arial" charset="0"/>
                <a:ea typeface="ヒラギノ角ゴ Pro W3" charset="-128"/>
              </a:rPr>
              <a:t> non-</a:t>
            </a:r>
            <a:r>
              <a:rPr lang="en-US" baseline="0" dirty="0" err="1" smtClean="0">
                <a:latin typeface="Arial" charset="0"/>
                <a:ea typeface="ヒラギノ角ゴ Pro W3" charset="-128"/>
              </a:rPr>
              <a:t>connecte</a:t>
            </a:r>
            <a:r>
              <a:rPr lang="en-US" baseline="0" smtClean="0">
                <a:latin typeface="Arial" charset="0"/>
                <a:ea typeface="ヒラギノ角ゴ Pro W3" charset="-128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9DCAF-154A-434B-B067-A3A43FADCA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6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labor</a:t>
            </a:r>
            <a:r>
              <a:rPr lang="fr-FR" dirty="0" smtClean="0"/>
              <a:t> force </a:t>
            </a:r>
            <a:r>
              <a:rPr lang="fr-FR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growing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rapid</a:t>
            </a:r>
            <a:r>
              <a:rPr lang="fr-FR" baseline="0" dirty="0" smtClean="0"/>
              <a:t> rate (</a:t>
            </a:r>
            <a:r>
              <a:rPr lang="fr-FR" baseline="0" dirty="0" err="1" smtClean="0"/>
              <a:t>fastest</a:t>
            </a:r>
            <a:r>
              <a:rPr lang="fr-FR" baseline="0" dirty="0" smtClean="0"/>
              <a:t> in the world)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unemployment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highest</a:t>
            </a:r>
            <a:r>
              <a:rPr lang="fr-FR" baseline="0" dirty="0" smtClean="0"/>
              <a:t> in the world</a:t>
            </a:r>
          </a:p>
          <a:p>
            <a:r>
              <a:rPr lang="fr-FR" baseline="0" dirty="0" err="1" smtClean="0"/>
              <a:t>Especially</a:t>
            </a:r>
            <a:r>
              <a:rPr lang="fr-FR" baseline="0" dirty="0" smtClean="0"/>
              <a:t> high for </a:t>
            </a:r>
            <a:r>
              <a:rPr lang="fr-FR" baseline="0" dirty="0" err="1" smtClean="0"/>
              <a:t>young</a:t>
            </a:r>
            <a:r>
              <a:rPr lang="fr-FR" baseline="0" dirty="0" smtClean="0"/>
              <a:t> people and </a:t>
            </a:r>
            <a:r>
              <a:rPr lang="fr-FR" baseline="0" dirty="0" err="1" smtClean="0"/>
              <a:t>women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9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b="1" noProof="0" dirty="0" smtClean="0">
                <a:latin typeface="Arial" charset="0"/>
                <a:ea typeface="ヒラギノ角ゴ Pro W3" charset="-128"/>
              </a:rPr>
              <a:t>Ou</a:t>
            </a:r>
            <a:r>
              <a:rPr lang="fr-CA" b="1" baseline="0" noProof="0" dirty="0" smtClean="0">
                <a:latin typeface="Arial" charset="0"/>
                <a:ea typeface="ヒラギノ角ゴ Pro W3" charset="-128"/>
              </a:rPr>
              <a:t> sont les postes crées? C’est exclusivement dans les entreprises jeunes, et surtout dans les entreprises très petites (1 a 3 travailleurs).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plupart</a:t>
            </a:r>
            <a:r>
              <a:rPr lang="en-US" dirty="0" smtClean="0"/>
              <a:t> des </a:t>
            </a:r>
            <a:r>
              <a:rPr lang="en-US" dirty="0" err="1" smtClean="0"/>
              <a:t>entreprises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restent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proper segment—10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41C5-0472-4E84-A55D-9DF9BE0D81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0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fundamentally</a:t>
            </a:r>
            <a:r>
              <a:rPr lang="fr-FR" dirty="0" smtClean="0"/>
              <a:t>, </a:t>
            </a:r>
            <a:r>
              <a:rPr lang="fr-FR" dirty="0" err="1" smtClean="0"/>
              <a:t>growth</a:t>
            </a:r>
            <a:r>
              <a:rPr lang="fr-FR" dirty="0" smtClean="0"/>
              <a:t> has been slow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3A5B-1C0F-4CC5-9099-02F93A1AC3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8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96A3DA-317D-41F0-9CF0-E5CFE61C70A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0B1A7CF-42A9-4A14-BBA2-20A0708A93F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2954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Shanta Devarajan</a:t>
            </a:r>
          </a:p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World Bank</a:t>
            </a:r>
          </a:p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www.brookings.edu/futuredevelopment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4175"/>
            <a:ext cx="9144000" cy="1470025"/>
          </a:xfrm>
        </p:spPr>
        <p:txBody>
          <a:bodyPr>
            <a:noAutofit/>
          </a:bodyPr>
          <a:lstStyle/>
          <a:p>
            <a:r>
              <a:rPr lang="en-US" sz="4400" b="1" cap="none" dirty="0" smtClean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+mn-cs"/>
              </a:rPr>
              <a:t>The economics of the </a:t>
            </a:r>
            <a:br>
              <a:rPr lang="en-US" sz="4400" b="1" cap="none" dirty="0" smtClean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4400" b="1" cap="none" dirty="0" smtClean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+mn-cs"/>
              </a:rPr>
              <a:t>Arab Spring and its aftermath</a:t>
            </a:r>
            <a:endParaRPr lang="en-US" sz="4400" b="1" cap="none" dirty="0">
              <a:solidFill>
                <a:srgbClr val="FFC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87" y="-16933"/>
            <a:ext cx="8246301" cy="639762"/>
          </a:xfrm>
        </p:spPr>
        <p:txBody>
          <a:bodyPr/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especially in the Arab Spring countries</a:t>
            </a:r>
            <a:endParaRPr lang="fr-F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33599" y="1654268"/>
            <a:ext cx="4876802" cy="400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43000"/>
            <a:ext cx="692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Evolution of life satisfaction during the second half of the 2000s</a:t>
            </a:r>
            <a:endParaRPr lang="fr-FR" dirty="0">
              <a:solidFill>
                <a:srgbClr val="FFC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5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151" y="208745"/>
            <a:ext cx="8899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Declines were larger for the middle class than the poor</a:t>
            </a:r>
            <a:endParaRPr lang="en-US" sz="2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430" y="5921063"/>
            <a:ext cx="513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Ianchovichina et </a:t>
            </a:r>
            <a:r>
              <a:rPr lang="en-US" sz="1400" dirty="0"/>
              <a:t>al. (2015) based on </a:t>
            </a:r>
            <a:r>
              <a:rPr lang="en-US" sz="1400" dirty="0" smtClean="0"/>
              <a:t>Gallup World Poll data.</a:t>
            </a:r>
            <a:endParaRPr lang="en-US" sz="1400" dirty="0"/>
          </a:p>
        </p:txBody>
      </p:sp>
      <p:pic>
        <p:nvPicPr>
          <p:cNvPr id="9" name="Picture 8" descr="L:\elena\mnace\Shared Prosperity\relative change in al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081750"/>
            <a:ext cx="7010400" cy="383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350226" y="1435419"/>
            <a:ext cx="629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 in average life satisfaction levels of the top 60 percent </a:t>
            </a:r>
          </a:p>
          <a:p>
            <a:pPr algn="ctr"/>
            <a:r>
              <a:rPr lang="en-US" b="1" dirty="0" smtClean="0"/>
              <a:t>relative to the bottom 40 percent, 2009-10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1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old social contract: </a:t>
            </a:r>
            <a:b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(1) Jobs in the public sector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3897" y="1905001"/>
            <a:ext cx="6996206" cy="35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old social contract: </a:t>
            </a:r>
            <a:b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(2) Subsidized energy, free education and health</a:t>
            </a:r>
            <a:endParaRPr lang="fr-F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2294" y="1524001"/>
            <a:ext cx="7099412" cy="4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old social contract: </a:t>
            </a:r>
            <a:b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(3) Limited voice and accountability</a:t>
            </a:r>
            <a:endParaRPr lang="fr-F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0" y="1568967"/>
            <a:ext cx="6096000" cy="4896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602" y="3200400"/>
            <a:ext cx="344119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Broken social contract:</a:t>
            </a:r>
            <a:b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(1) Unemployment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9477842"/>
              </p:ext>
            </p:extLst>
          </p:nvPr>
        </p:nvGraphicFramePr>
        <p:xfrm>
          <a:off x="609600" y="7620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6019800"/>
            <a:ext cx="2603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World Development Indicators, </a:t>
            </a:r>
            <a:r>
              <a:rPr lang="en-US" sz="1000" dirty="0"/>
              <a:t>World Bank.</a:t>
            </a:r>
          </a:p>
        </p:txBody>
      </p:sp>
    </p:spTree>
    <p:extLst>
      <p:ext uri="{BB962C8B-B14F-4D97-AF65-F5344CB8AC3E}">
        <p14:creationId xmlns:p14="http://schemas.microsoft.com/office/powerpoint/2010/main" val="41346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74390" y="1447800"/>
            <a:ext cx="1992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rates (2009, % )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238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    especially among highly educated people</a:t>
            </a: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078379"/>
            <a:ext cx="541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World Bank, latest available year.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990600" y="1371600"/>
          <a:ext cx="6934200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2"/>
          <p:cNvSpPr txBox="1"/>
          <p:nvPr/>
        </p:nvSpPr>
        <p:spPr>
          <a:xfrm>
            <a:off x="5943600" y="1696093"/>
            <a:ext cx="63122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Egypt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6762726" y="1905000"/>
            <a:ext cx="71339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Jordan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4191000" y="3200400"/>
            <a:ext cx="506993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Iran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6470816" y="2743200"/>
            <a:ext cx="74139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Tunisia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7843" y="1257300"/>
          <a:ext cx="6629400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29400"/>
              </a:tblGrid>
              <a:tr h="190500">
                <a:tc>
                  <a:txBody>
                    <a:bodyPr/>
                    <a:lstStyle/>
                    <a:p>
                      <a:pPr algn="l" rtl="0" fontAlgn="b">
                        <a:defRPr lang="en-US" sz="1400" b="1" i="0" u="none" strike="noStrike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Unemployed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tertiary education (% of total unemployment)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7614353" y="337224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Percent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98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02179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World Bank.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35" y="247092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Most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of the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male labor force</a:t>
            </a:r>
          </a:p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is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engaged in the informal sector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23643"/>
              </p:ext>
            </p:extLst>
          </p:nvPr>
        </p:nvGraphicFramePr>
        <p:xfrm>
          <a:off x="457201" y="1524001"/>
          <a:ext cx="8382078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935" y="1066800"/>
            <a:ext cx="6514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Egypt: </a:t>
            </a:r>
            <a:r>
              <a:rPr lang="en-US" sz="1400" dirty="0" smtClean="0">
                <a:latin typeface="Century Gothic" panose="020B0502020202020204" pitchFamily="34" charset="0"/>
              </a:rPr>
              <a:t>job </a:t>
            </a:r>
            <a:r>
              <a:rPr lang="en-US" sz="1400" dirty="0">
                <a:latin typeface="Century Gothic" panose="020B0502020202020204" pitchFamily="34" charset="0"/>
              </a:rPr>
              <a:t>status by region, male labor force participation aged 15-24, %</a:t>
            </a:r>
          </a:p>
        </p:txBody>
      </p:sp>
    </p:spTree>
    <p:extLst>
      <p:ext uri="{BB962C8B-B14F-4D97-AF65-F5344CB8AC3E}">
        <p14:creationId xmlns:p14="http://schemas.microsoft.com/office/powerpoint/2010/main" val="12075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Lowest female labor force participation rate in the world</a:t>
            </a:r>
            <a:endParaRPr lang="fr-FR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8189" y="2142612"/>
            <a:ext cx="54076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914400"/>
            <a:ext cx="6173053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Net job creation by firm size and age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500" b="1" dirty="0">
                <a:solidFill>
                  <a:srgbClr val="559F35"/>
                </a:solidFill>
              </a:rPr>
              <a:t>Green=</a:t>
            </a:r>
            <a:r>
              <a:rPr lang="en-US" sz="1500" b="1" dirty="0"/>
              <a:t>Growth, </a:t>
            </a:r>
            <a:r>
              <a:rPr lang="en-US" sz="1500" b="1" dirty="0">
                <a:solidFill>
                  <a:srgbClr val="F20000"/>
                </a:solidFill>
              </a:rPr>
              <a:t>Red=</a:t>
            </a:r>
            <a:r>
              <a:rPr lang="en-US" sz="1500" b="1" dirty="0"/>
              <a:t>Reduction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76349-98CA-4977-9E07-A143164D218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07083311"/>
              </p:ext>
            </p:extLst>
          </p:nvPr>
        </p:nvGraphicFramePr>
        <p:xfrm>
          <a:off x="558937" y="1981200"/>
          <a:ext cx="3956339" cy="32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10796993"/>
              </p:ext>
            </p:extLst>
          </p:nvPr>
        </p:nvGraphicFramePr>
        <p:xfrm>
          <a:off x="5181600" y="1905000"/>
          <a:ext cx="3467120" cy="323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02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Before 2011, poverty rates in MENA were low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09600" y="9906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6000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PovcalNet</a:t>
            </a:r>
            <a:r>
              <a:rPr lang="en-US" sz="1000" dirty="0" smtClean="0"/>
              <a:t>, World Bank.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2667000" y="4495800"/>
            <a:ext cx="914400" cy="990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Stunted growth</a:t>
            </a:r>
            <a:endParaRPr lang="en-US" sz="28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86242649"/>
              </p:ext>
            </p:extLst>
          </p:nvPr>
        </p:nvGraphicFramePr>
        <p:xfrm>
          <a:off x="762000" y="1371600"/>
          <a:ext cx="7543799" cy="1917326"/>
        </p:xfrm>
        <a:graphic>
          <a:graphicData uri="http://schemas.openxmlformats.org/drawingml/2006/table">
            <a:tbl>
              <a:tblPr/>
              <a:tblGrid>
                <a:gridCol w="1026600"/>
                <a:gridCol w="584896"/>
                <a:gridCol w="818248"/>
                <a:gridCol w="789458"/>
                <a:gridCol w="580351"/>
                <a:gridCol w="580351"/>
                <a:gridCol w="694754"/>
                <a:gridCol w="634900"/>
                <a:gridCol w="585654"/>
                <a:gridCol w="556106"/>
                <a:gridCol w="692481"/>
              </a:tblGrid>
              <a:tr h="367784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Short-term transaction matrix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Annual Transitions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5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Tunisia – All Firms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t+1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Morocco – Manufacturing only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t+1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Exited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1-person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Exited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1-person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5,3%</a:t>
                      </a:r>
                      <a:endParaRPr lang="en-US" sz="105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90,6%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3,8%</a:t>
                      </a:r>
                      <a:endParaRPr lang="en-US" sz="105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0,2%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 dirty="0">
                        <a:latin typeface="Calibri"/>
                        <a:ea typeface="Times New Roman"/>
                      </a:endParaRPr>
                    </a:p>
                  </a:txBody>
                  <a:tcPr marL="43805" marR="43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 dirty="0">
                        <a:latin typeface="Calibri"/>
                        <a:ea typeface="Times New Roman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>
                        <a:latin typeface="Calibri"/>
                        <a:ea typeface="Times New Roman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>
                        <a:latin typeface="Calibri"/>
                        <a:ea typeface="Times New Roman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50">
                        <a:latin typeface="Calibri"/>
                        <a:ea typeface="Times New Roman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5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3,3%</a:t>
                      </a:r>
                      <a:endParaRPr lang="en-US" sz="105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10,6%</a:t>
                      </a:r>
                      <a:endParaRPr lang="en-US" sz="105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83,9%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2,1%</a:t>
                      </a:r>
                      <a:endParaRPr lang="en-US" sz="105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11.1%</a:t>
                      </a:r>
                      <a:endParaRPr lang="en-US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81.0%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7.9%</a:t>
                      </a:r>
                      <a:endParaRPr lang="en-US" sz="105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81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 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1,8%</a:t>
                      </a:r>
                      <a:endParaRPr lang="en-US" sz="105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7,1%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10,1%</a:t>
                      </a:r>
                      <a:endParaRPr lang="en-US" sz="105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78,4%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2,6%</a:t>
                      </a:r>
                      <a:endParaRPr lang="en-US" sz="105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6.9%</a:t>
                      </a:r>
                      <a:endParaRPr lang="en-US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6.8%</a:t>
                      </a:r>
                      <a:endParaRPr lang="en-US" sz="105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83.6%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2.7%</a:t>
                      </a:r>
                      <a:endParaRPr lang="en-US" sz="105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 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1,1%</a:t>
                      </a:r>
                      <a:endParaRPr lang="en-US" sz="105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3,1%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1,5%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10,3%</a:t>
                      </a:r>
                      <a:endParaRPr lang="en-US" sz="105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84,0%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5.1%</a:t>
                      </a:r>
                      <a:endParaRPr lang="en-US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0.1%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7.6%</a:t>
                      </a:r>
                      <a:endParaRPr lang="en-US" sz="105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87.1%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05" marR="438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31346"/>
              </p:ext>
            </p:extLst>
          </p:nvPr>
        </p:nvGraphicFramePr>
        <p:xfrm>
          <a:off x="838200" y="3657600"/>
          <a:ext cx="7696200" cy="1905001"/>
        </p:xfrm>
        <a:graphic>
          <a:graphicData uri="http://schemas.openxmlformats.org/drawingml/2006/table">
            <a:tbl>
              <a:tblPr/>
              <a:tblGrid>
                <a:gridCol w="1033329"/>
                <a:gridCol w="588730"/>
                <a:gridCol w="823612"/>
                <a:gridCol w="794634"/>
                <a:gridCol w="584155"/>
                <a:gridCol w="584155"/>
                <a:gridCol w="699307"/>
                <a:gridCol w="639062"/>
                <a:gridCol w="626098"/>
                <a:gridCol w="626098"/>
                <a:gridCol w="697020"/>
              </a:tblGrid>
              <a:tr h="345499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Long-term transaction matrix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Decadal Transitions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69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Tunisia – All Firms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t+10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Morocco – Manufacturing only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t+10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Exited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1-person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Status in year t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Exited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1-person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30,8%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65,5%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3,4%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0,3%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0,0%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65237" marR="65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00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19,0%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41,2%</a:t>
                      </a:r>
                      <a:endParaRPr lang="en-US" sz="1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37,0%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2,8%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0,1%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Micro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52.1%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36.5%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11.3%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0.1%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00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14,8%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28,4%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14,0%</a:t>
                      </a:r>
                      <a:endParaRPr lang="en-US" sz="1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39,5%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Garamond"/>
                          <a:ea typeface="Times New Roman"/>
                          <a:cs typeface="Calibri"/>
                        </a:rPr>
                        <a:t>3,3%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Small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44.6%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Arial"/>
                        </a:rPr>
                        <a:t>9.5%</a:t>
                      </a:r>
                      <a:endParaRPr lang="en-US" sz="1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41.2%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4.8%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08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15,8%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23,3%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2,9%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15,2%</a:t>
                      </a:r>
                      <a:endParaRPr lang="en-US" sz="1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Calibri"/>
                        </a:rPr>
                        <a:t>42,7%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Large 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40.7%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0.6%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Arial"/>
                        </a:rPr>
                        <a:t>12.9%</a:t>
                      </a:r>
                      <a:endParaRPr lang="en-US" sz="1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45.9%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37" marR="652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8651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Most small firms remain small ----- even in the long </a:t>
            </a:r>
            <a:r>
              <a:rPr lang="en-US" sz="2400" b="1" i="1" dirty="0" smtClean="0">
                <a:solidFill>
                  <a:srgbClr val="0070C0"/>
                </a:solidFill>
              </a:rPr>
              <a:t>run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6066055"/>
            <a:ext cx="754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The </a:t>
            </a:r>
            <a:r>
              <a:rPr lang="en-US" sz="1000" dirty="0" smtClean="0"/>
              <a:t>Economist.</a:t>
            </a:r>
            <a:endParaRPr lang="en-US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30"/>
          <a:stretch/>
        </p:blipFill>
        <p:spPr bwMode="auto">
          <a:xfrm>
            <a:off x="762000" y="879908"/>
            <a:ext cx="7315200" cy="476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0" y="1757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   Sluggish private sector connected to privilege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68923" y="914400"/>
          <a:ext cx="8287385" cy="419100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8700"/>
                <a:gridCol w="419100"/>
                <a:gridCol w="990600"/>
                <a:gridCol w="1219200"/>
                <a:gridCol w="838200"/>
                <a:gridCol w="762000"/>
                <a:gridCol w="1371600"/>
                <a:gridCol w="1657985"/>
              </a:tblGrid>
              <a:tr h="11366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Ben </a:t>
                      </a:r>
                      <a:r>
                        <a:rPr lang="fr-FR" sz="1400" dirty="0">
                          <a:effectLst/>
                        </a:rPr>
                        <a:t>Ali </a:t>
                      </a:r>
                      <a:r>
                        <a:rPr lang="fr-FR" sz="1400" dirty="0" smtClean="0">
                          <a:effectLst/>
                        </a:rPr>
                        <a:t>firms </a:t>
                      </a:r>
                      <a:endParaRPr lang="en-US" sz="1400" i="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Other firms</a:t>
                      </a:r>
                      <a:endParaRPr lang="en-US" sz="1400" b="1" i="0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Sum</a:t>
                      </a:r>
                      <a:r>
                        <a:rPr lang="fr-FR" sz="1000" dirty="0">
                          <a:effectLst/>
                        </a:rPr>
                        <a:t> (USD)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Sum</a:t>
                      </a:r>
                      <a:r>
                        <a:rPr lang="fr-FR" sz="1000" dirty="0">
                          <a:effectLst/>
                        </a:rPr>
                        <a:t> (USD)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Ben Ali </a:t>
                      </a:r>
                      <a:r>
                        <a:rPr lang="en-US" sz="1000" dirty="0">
                          <a:effectLst/>
                        </a:rPr>
                        <a:t>Share of Total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127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8,392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112309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1,036,610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0.80%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122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16,980,822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2,071,660,240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307430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225,300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62,512,270,119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3.20%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Net Profits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122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1,908,925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232,888,796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96859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11,090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1,074,153,638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21.30%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Gross Profits 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122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2,811,035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342,946,258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96859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54,320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5,261,372,574</a:t>
                      </a:r>
                      <a:endParaRPr lang="en-US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6.80%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Gross Losses 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122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-902,110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-110,057,441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96859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-43,230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-4,187,219,068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2.70%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373" y="5449669"/>
            <a:ext cx="832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USD:TND exchange rate1:1.5146, data for 2010, L=wage workers, Y=output, Net profits=pre-tax profits declared to the tax authorities (all firms), gross profits=pre-tax profits declared to the tax-authorities only for firms for whom this is positive. Gross losses=tax profits declared to the tax authorities only for firms for whom this is negative.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046" y="6092808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Rijkers</a:t>
            </a:r>
            <a:r>
              <a:rPr lang="en-US" sz="1000" dirty="0"/>
              <a:t>, Freund and </a:t>
            </a:r>
            <a:r>
              <a:rPr lang="en-US" sz="1000" dirty="0" err="1"/>
              <a:t>Nucifora</a:t>
            </a:r>
            <a:r>
              <a:rPr lang="en-US" sz="1000" dirty="0"/>
              <a:t>, “All in the family:  State capture in Tunisia,” 2014.</a:t>
            </a:r>
          </a:p>
        </p:txBody>
      </p:sp>
      <p:sp>
        <p:nvSpPr>
          <p:cNvPr id="4" name="Oval 3"/>
          <p:cNvSpPr/>
          <p:nvPr/>
        </p:nvSpPr>
        <p:spPr>
          <a:xfrm>
            <a:off x="7391399" y="3581400"/>
            <a:ext cx="101552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7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   Regulations favored connected firms in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T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unisia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5482" y="6325312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Diwan</a:t>
            </a:r>
            <a:r>
              <a:rPr lang="en-US" sz="1000" dirty="0"/>
              <a:t>, Keefer and </a:t>
            </a:r>
            <a:r>
              <a:rPr lang="en-US" sz="1000" dirty="0" err="1"/>
              <a:t>Schiffbauer</a:t>
            </a:r>
            <a:r>
              <a:rPr lang="en-US" sz="1000" dirty="0"/>
              <a:t>, “Private Sector Growth and Crony Capitalism in Egypt,” 2013.</a:t>
            </a:r>
            <a:endParaRPr lang="fr-FR" sz="1000" dirty="0"/>
          </a:p>
        </p:txBody>
      </p:sp>
      <p:sp>
        <p:nvSpPr>
          <p:cNvPr id="4" name="Oval 3"/>
          <p:cNvSpPr/>
          <p:nvPr/>
        </p:nvSpPr>
        <p:spPr>
          <a:xfrm>
            <a:off x="7086600" y="3505200"/>
            <a:ext cx="914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20467" y="990600"/>
            <a:ext cx="6034088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Net profits of </a:t>
            </a:r>
            <a:r>
              <a:rPr lang="en-US" sz="1400" dirty="0">
                <a:latin typeface="Century Gothic" panose="020B0502020202020204" pitchFamily="34" charset="0"/>
              </a:rPr>
              <a:t>PC firms relative to other (</a:t>
            </a:r>
            <a:r>
              <a:rPr lang="en-US" sz="1400" dirty="0" err="1">
                <a:latin typeface="Century Gothic" panose="020B0502020202020204" pitchFamily="34" charset="0"/>
              </a:rPr>
              <a:t>Orbis</a:t>
            </a:r>
            <a:r>
              <a:rPr lang="en-US" sz="1400" dirty="0">
                <a:latin typeface="Century Gothic" panose="020B0502020202020204" pitchFamily="34" charset="0"/>
              </a:rPr>
              <a:t>) </a:t>
            </a:r>
            <a:r>
              <a:rPr lang="en-US" sz="1400" dirty="0" smtClean="0">
                <a:latin typeface="Century Gothic" panose="020B0502020202020204" pitchFamily="34" charset="0"/>
              </a:rPr>
              <a:t>firms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6351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8546" y="240268"/>
            <a:ext cx="9152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Regulations favored connected firms in Egypt</a:t>
            </a:r>
          </a:p>
        </p:txBody>
      </p:sp>
    </p:spTree>
    <p:extLst>
      <p:ext uri="{BB962C8B-B14F-4D97-AF65-F5344CB8AC3E}">
        <p14:creationId xmlns:p14="http://schemas.microsoft.com/office/powerpoint/2010/main" val="6948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Marc Schiffbauer et al., 2015, </a:t>
            </a:r>
            <a:r>
              <a:rPr lang="en-US" sz="1000" i="1" dirty="0" smtClean="0"/>
              <a:t>Jobs or Privileges.</a:t>
            </a:r>
            <a:r>
              <a:rPr lang="en-US" sz="1000" dirty="0" smtClean="0"/>
              <a:t> World Bank.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54864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           size</a:t>
            </a:r>
            <a:endParaRPr lang="fr-F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800600"/>
            <a:ext cx="715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age</a:t>
            </a:r>
            <a:endParaRPr lang="fr-FR" sz="1000" dirty="0"/>
          </a:p>
        </p:txBody>
      </p:sp>
      <p:sp>
        <p:nvSpPr>
          <p:cNvPr id="2" name="Rectangle 1"/>
          <p:cNvSpPr/>
          <p:nvPr/>
        </p:nvSpPr>
        <p:spPr>
          <a:xfrm>
            <a:off x="0" y="717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Private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sector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lacks dynamism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Distribution of employment by firm size and age</a:t>
            </a:r>
            <a:endParaRPr lang="en-US" sz="1600" b="1" dirty="0">
              <a:solidFill>
                <a:srgbClr val="FFC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14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Not </a:t>
            </a:r>
            <a:r>
              <a:rPr lang="fr-FR" b="1" cap="none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enough</a:t>
            </a:r>
            <a:r>
              <a:rPr lang="fr-FR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startups?</a:t>
            </a:r>
            <a:endParaRPr lang="fr-FR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87" y="1905001"/>
            <a:ext cx="8561026" cy="3505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7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76200"/>
            <a:ext cx="8230737" cy="914400"/>
          </a:xfrm>
        </p:spPr>
        <p:txBody>
          <a:bodyPr/>
          <a:lstStyle/>
          <a:p>
            <a:r>
              <a:rPr lang="en-US" sz="26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Privileges suppress the firm dynamics </a:t>
            </a:r>
            <a:br>
              <a:rPr lang="en-US" sz="26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6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associated with job creation</a:t>
            </a:r>
            <a:endParaRPr lang="en-US" sz="26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76349-98CA-4977-9E07-A143164D218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5029200"/>
          </a:xfrm>
          <a:prstGeom prst="rect">
            <a:avLst/>
          </a:prstGeom>
        </p:spPr>
        <p:txBody>
          <a:bodyPr/>
          <a:lstStyle/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600" dirty="0" smtClean="0">
              <a:solidFill>
                <a:srgbClr val="FFC000"/>
              </a:solidFill>
            </a:endParaRPr>
          </a:p>
          <a:p>
            <a:pPr lvl="0"/>
            <a:r>
              <a:rPr lang="en-US" sz="1600" dirty="0" smtClean="0">
                <a:solidFill>
                  <a:srgbClr val="FFC000"/>
                </a:solidFill>
              </a:rPr>
              <a:t>In </a:t>
            </a:r>
            <a:r>
              <a:rPr lang="en-US" sz="1600" dirty="0">
                <a:solidFill>
                  <a:srgbClr val="FFC000"/>
                </a:solidFill>
              </a:rPr>
              <a:t>Egypt, </a:t>
            </a:r>
            <a:r>
              <a:rPr lang="en-US" sz="1600" dirty="0" smtClean="0">
                <a:solidFill>
                  <a:srgbClr val="FFC000"/>
                </a:solidFill>
              </a:rPr>
              <a:t>job growth declines </a:t>
            </a:r>
            <a:r>
              <a:rPr lang="en-US" sz="1600" dirty="0">
                <a:solidFill>
                  <a:srgbClr val="FFC000"/>
                </a:solidFill>
              </a:rPr>
              <a:t>by about 1.4%-points annually when connected firms enter new, previously unconnected sectors.</a:t>
            </a:r>
          </a:p>
          <a:p>
            <a:pPr lvl="0"/>
            <a:endParaRPr lang="en-US" sz="1600" dirty="0" smtClean="0">
              <a:solidFill>
                <a:srgbClr val="FFC000"/>
              </a:solidFill>
            </a:endParaRPr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299874" y="1740352"/>
            <a:ext cx="5283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Firm startup is lower in sectors dominated by politically connected firms</a:t>
            </a:r>
            <a:endParaRPr lang="en-US" sz="1400" b="1" dirty="0">
              <a:solidFill>
                <a:srgbClr val="FFC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4" y="2181325"/>
            <a:ext cx="4854717" cy="292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86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9066630"/>
              </p:ext>
            </p:extLst>
          </p:nvPr>
        </p:nvGraphicFramePr>
        <p:xfrm>
          <a:off x="457200" y="1143000"/>
          <a:ext cx="7886699" cy="501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90600" y="6248400"/>
            <a:ext cx="13644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PISA Math 2012.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Broken social contract: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(2) Poor quality public services</a:t>
            </a:r>
            <a:endParaRPr lang="fr-FR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 </a:t>
            </a:r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Why are learning outcomes poor?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62000" y="1143000"/>
          <a:ext cx="7620001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593686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Source: TIMSS 2011.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 “Connections are critical to getting a job (</a:t>
            </a:r>
            <a:r>
              <a:rPr lang="en-US" sz="2400" b="1" cap="none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wasta</a:t>
            </a:r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)”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28600" y="8382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</a:t>
            </a:r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declining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Poverty rates in MENA (% of population)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0600" y="1676400"/>
          <a:ext cx="7162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6019800"/>
            <a:ext cx="1680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 smtClean="0"/>
              <a:t>PovcalNet</a:t>
            </a:r>
            <a:r>
              <a:rPr lang="en-US" sz="1000" dirty="0" smtClean="0"/>
              <a:t>, World Bank.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62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data:image/jpeg;base64,/9j/4AAQSkZJRgABAQAAAQABAAD/2wCEAAkGBxASEBAPEBAUEBQSEBAPEA8QEA8PDw8PFBQWFhQRFBQYHCggGBolHBQUITEhJSksLi4uFx8zRDMuNygtLysBCgoKDg0OFBAQFCwcFBwsLCwsLCwsLCwsLCwsLCwrLCwsLCwsLCwsNzcsLCsrNyw3LCw3KywrKyssKysrKysrK//AABEIAMABBwMBIgACEQEDEQH/xAAcAAABBQEBAQAAAAAAAAAAAAAEAAIDBQYHAQj/xAA5EAABAwMCBQIEBAUCBwAAAAABAAIDBAURITEGEkFRYRNxByIygRQjobFCUpHB0WLhFTNygoOi8P/EABkBAQEBAQEBAAAAAAAAAAAAAAABAgMEBf/EAB4RAQEBAQADAQEBAQAAAAAAAAABEQISITEDQRMi/9oADAMBAAIRAxEAPwChpIS94C39gtbRjRZK2xBsgyuhWd7cBc+rqzGqtlOGt0Vgqxk/yZBXLviJepWOGJ3t30a8tH6JuJa7JlQ1NVHG0vke1jQMlz3BrQPJK+Va3iipcSBPKf8AyP8A8qsqLjPJo+V7h2L3Ef0yr/0a3fG/FUEtXM6A5YXfK4ZAf3cPBWVdeQTuqQsTDErJkLWhZdR3RAqwdisiQQpIqpzVSVoaibRVksmSmtrMhDyO6qmio3KxheqeFyOhkRVzC4d0QHqthmRAk8qKJL/Kcx3lCh4UrZEBQd5Xod5UAkSD0EkjchVs7cI/mCBqlR5BLhWkMvlZv1sFWdHUILprl7yAoRsqe2ZEGQ0YJVlTUmEBS1Gyu6SQFVDmxkKQEqbCZhZoaCU4EpAJ2FAmk5STmDVJFZozDKLgvMrNnLMfjSk+uwMrDzzpra3jWRjD8/6Bcyvd4lqZHOe4nXRMulcXnGVDAwFbkdNqNkSkbEi2w9l6Bjoqzeg5jTHBHOZ9kM6LsiyhXxod8atGUxKtqGzD6nqxplGRO6AqYMPULZGGIaBqkp7W1xyW6KqxLWkFFRuW6ntdKGjQZVZPa4XfToVMVRRv7qZsqbWUTozrqO6ha47KKNEpTxIe6Dap2BFEtf5UrHnuhgnAoCg4oSq6qYKOobpuqKKodgomjqdULXDBQ1PLgoNZDNkbqTnCrqKTQI5pKIJhl7K9ttSs2zOd1ZUDzkapBsIXZCc5qFonaBHEK1EQCdhe4T2xk7LAawapIynoJCdGE/ZJByz0UDczytVzRR8yrOJ6bDC4FXHmnPtlS/LiURGeyDjKKiVdr6GQzFWMeCMlB0sYO6nm00CyxPZOGTgaqWOMDdKLQZULnOKsdJBkBBeAArKvqOVoaEBaqV3PzFWVXSh+260oOg+d4V5V1IYzlbugLRbnAknTGyhrag8+vRUOGTq4pjnHokX8w0Xg0UEVSzmGuUA6jO4OQrjP6proc+FMXVXHAiWQ+ESYsan+uNE9qjSAw+E9sHhEsCmaxAGyAdQmSwBWLgmSDRBkbpDhUzN1qrtFoVlX6OVRf21uVcMh8qos7hotLAwY2QQRQBH00WCNF7EzwjYWaoLS3tzgYWutli5wC7Ky9tOHt+y6XaiOULSUPBw5CP4c++qOitcbdmj+iPavVkQsp2jYL1SpIPnChhLTjCC4qjcYzgdFqfTAcmXeJjmHTosy7HPrjxrjrETE5PuUHJK4dMkhDBy1GvqzglwnyTahV7JEQHZCM/1d0uHNRTacdlWUc4aFO+8MDcZRtawzaYCr664GN2cqnZeCCShaurLzklVW8t96D2ZxjRe0Yimy1xAdnRZm13KNsRad0BLWuD+ZhwiNfVWqSLXGW9CNkNM8H5Toe6ueDb/6jfSnZzDQZ3wFZ8R8Gua38RTj1Yt3Burmf7K4Mm1pGP37omLXQ/qvIfl0cMjPXorCKEYy35h26j2UAwix0z3TXU2QcaeDsinxE6jX9x7hObHn90VWNyNMfY/2KIZKPbwdCjDRkjUDxlOFjnLQ5rMsJwC8tYz/ALXEjXUdVMXQeR3TSPKsP+BVGOYNa7/SJoS/7N5slByxFp5XNLT2cC0/0KZTVNc2ZBWRq2/MtjcBodFk64alAVaJsELZUcmg1XP6OTDlrrZUAgKC9afKMhwq9rgdgjaYlWCzgOmQtpw3ehgMcdQsZBsnxyljwfK0jr0VS0jdePqgOqzdnm5mgq1I0WR5NeQ07Er1VNdHqknlG5w57XQEE4VZJKfpK1NVEDlZu5R8pXn52Nftzs1kL/bs5cBqss4EHBXR3R87dVl71bADkLvK8s6ULSnlxC9bCQpHRLTfoM6odshznKK9LVMlZhRdKQNAxnJ69lGHFeJ7GKhzMo2jhLitPwn8O6ysAlLfSiOrXOB5njuB2W5Pw2bTxl7jnlBJPsiMTacxFsjdxjQ7HwV1nhe+Rys/JIZIP+ZTP+l468v+QuWy7nGgXkUrmuD2uIcDkOBwQe4KmtY6ld+F4KsOlpfy5Rn1IHfKeb26fssNUUUkLsOBBBIIwRj7K0tnFLnuaZHelM0BrKgaNeB/DIPK07a6CsAhqgIpgPlkGMPb38g6K/UYmJwPXldrr0I7KQU5OAG6k7gfKSfZTcQ2F8D8O+k45SCcEHTQjcISsrn0dKZnP5nk8kbSBhpIxn7DXbfCYDbpe6a3N5X8tRU4yY85hgO4aejnbZ/Zc0v/ABhUVLy6SRzuwBwAOwxsPAVHX1TnucXEkkknyShEtFlFc3gYBIzpnJytDY+I3tAZM/1Yjp82skX+tjv7bFY9iKp2HDj0GD264SK3dwYddQexGxHcLJ3GPUrRwv5oIidzEzv2VHcmrKqYHBV/Z6hUEiKt82CqN9SPJCsKc+VQW2cEDVXVO4KC5pz5Tp2qCmf4RUmy0jT8NT6ALUtOiwnDs+HLaQTjCUeTRZKS9dIMr1cq7y+mGdrlUt1gyCreJ+UPWsBCw6WbGUYcZCq7uRhW9aQ0lZa+VPQLpHz/ANOPav0JUvpAqGmiJGU58vKtMS/xHLHhAzI2aXK6F8MvhqyuZ+Kqi4RcxDI2Hl9THUnfHsq6RzKhopJXiOJjpHu+ljGlzz9h08rtXw9+EXKW1NxAJGHMpd2g9DIep8be66hYuGqOjby01OyLuWt+Y+7jqVbo6I4oWtADQABoABsqPjZp/BzY/kK0Crr/ABc1PI09WlB86PXgKdUNw5w7Ej+ijz3UU53kq3tN05MMlBfGM4IP5kRP8TD/AGVS32UrcoNyy5kwiKVwlifgRzgbPGDju147H9lzz4iVh9WOnyXBgAyTkl2Sck9dCrSlq3R8wByxww+M55XD+xHQjULMcWU552ysJczQDmIdI3HRx647/wC61upjLmEknG+Ux0ZG4x28+3daSkuUMQMkEfqylpcfVYDHAdMlrTo85zgnQZGiGmudTK17pSSwbiQaZOnKM9fZBWU9MXHZXf4D5Yof4pTzu7xwt3J9z+ysqV1LEyN+PxErx+XSMJPTAdM8fQ3ryg8x02GqKttE5nNJKeaV/wBZGzR0Y3wEJoiWPDcAaAYA7AdFnbm3fK08mcbqhurN1lWblao2OwUTIEM4KjR2ip2C1VJLkBc/t02CAtdbp89VFaameUfzZG6pad3lWUTtFqMi6CflctTTXAYGqxBdg6JxuLmhBsqi7AHdJcxut5fkapLF5bnTS09Sh6+5AA6rUcXcIOj5pqYZbqXRDcf9P+Fyq6yuOR/8FzejnqWGXK45JVFI0vclKDnCOo49QF05jh+klPhpsN26KorhqVuRSAs+yxV1bh7h5Vx4s9gWr6b+EZBtNKR/KQfs4r5kC+kvgvMDaoB/KZB/7lV14+t4kkkjoSGuIzE8eCiUFdZeWN3sUHzvcG4lkH+t37lDYVheB+fLj+dx/VVxPlRThlOafKjOE8EKKkyF5I0EYIyD0OqaZQo/xIQDGxQklzQ6Nx6scdPsU13D8jnB0gc+LVnqknR4aCfY6jffPhE/jG91f2Os9SjrYgW5e6D0Wl7Q58rCXOa0HUnlH7BVFZS0UUQxG0M7kfUfd25Tn47qtkueMgjBBwQdCCNwUNJcwguXPACpLmeya+5ZCraqsz1QCyIeQKRz1E4qhQvwVpbROFlMqwoKvlQdCpJRorOnmCxFPdcdcI2G7+URqZJtVBOcqlFyz1VhBNzBUAVsOSki6hq9VR9FStBBBXB/iHQhlY5rB9Q5iOxXcq2paxhcTjAXBr3d21FxlAIOmG/bCxZrUuMnNQOzzDXwhhPykHsVvY6EYzhYG9x8ksjRtzHCuYW60tFXZYsld3fmO90fb5/lx4VbcjlxSuHX0Fldw+Bd1Ap3wE7SOI9jquGrpfwn5hkjI+Y6qye15fQvOO6aZm91TU7iQMlFRxpjqMdUhZviasdyODexV8I9FXXSkBafZBwC9VeJX5OuVUurgrv4kW0xSGRundYJ0xWVX5uC8dcVnjIe6aXHuqLua5eUI+4+VXLzCA11wK6Hwa6lmpaV5kjjlhqvTqmPLQXwueDG8E7ZJLMj/C5fhLCI0XHVbG641Zp3h8XqhrHtJc13KxrXODjvlwJz13VB67u6YQvMIHGU914HleYXqKdzJEpuV4Sg8ckCkUsIiRsp7oymlKrwEZSN1QXdMSrq3zkaKnpmaI+AEEYRV0TlJDNkSWkb3j3iV/pSAHGh2XDqW4ObO2TOvNk+c7rVcaXjnDmg5ycLBg6/dS/SOt0lxDmD2WL4mb85PdWtkeTGPYJ1wpOcg+VaiqoKU8uvZVV0PK8hbNzA2PbYLC3abmkJ6KVPHULPmcGjqQF2r4f0Ppsbphcv4LszqicafK0jPv2XfrRafTjAAxgLXK5F9SnQI+MqspsjdGses2rg1pUFWBgpvrKGpk0Kkg478XcCM+XALkDguw/FyImInsQVx56ZhKavF6kivEkkkCSXmUkCSXiSISSSSBLwr1eFAl6vF6gexH0wCrQUTDNhBoaRyuKdmVl6aq2WgtlSDhFWgoy7ZJW9DjRereI5beZ8kD7p/DtqMzi47D9Sq6rdlxXROCaIei0/cpJtZ6uQXQ2zkboDsvJY8ErUtpxj7KlrmAZSpKyt2rOVjh4WKc7JJV9xJLgkDqqSmjLnBvcrLbtnwms4ZTseRq75nHyV1ZkQ5Vhvh+8NhYPAC3Bm7LdZlL0QmOCe16hqHaZXOxs2V4CinlGMoCrrNFE2fLdVeaz0xvxBbzxuG+cridRHyuI7Fdt4rGWOO64/WR5e4+VqzWearcLzCLMK8ECni3oReI00qaaUp400JhJEupyozGU8TUS8UwjSMamCJLCkbGScBWVPZnuGUwVOEsI+qoXM3CDLUw03CRClYxTiDRXxATYySjore4jOEda7eSdQtbS2oY2XPq468c6wjoHNRtvqCHDVaC6WsYOizUkfI5JU75xtLfcm4Gf1SWVgquiS665qidvzn3XQeEKwBob4WA5claCyyFuOnlOKx9dOlrAG6LNXqsGD7FRNrMt3VBeqs4KVYz92m53o7hai55Q47dFUOdkrZcJsA5VmNOoWNpjYOXTRX1JXnOCsvT1eGhSMuQB3wujEjbCp8qKaqGMKhgujCPq/VPNWDsVz7uTWklQcuUj2fKomDJRMv0rw8/rfKs1keICOU/dcrq4xzux3K6TxdVBrSB5XMpX6nVe/8+thEZiXjY0i7yk0ldFTtjSLPCaHFeh5V1DHx+EJLErRjSU2WBSqqOVeFqOfCojGpi6IskAL8lb6jp2cuywVDJyuWvoboOXUqSATiKjbgrFvg1Wxu1aHA41WdeNVpAUcSOpoxkKFwU9I/UJVaa0Uw0WnhiwFnbVKNFoI5xheXv69XGYBucWhWIvEW63lYQQVjb03dTlemZ9UgpKOTcpLs81i5pYxnZWkbAMFV9OiZ6nAwtz45RYiUcqpLo7OU38YmukzulbANhWhsdXybqr0T2O7LM9DXuvhOgOAojcc9f1WdjJKKjBQXsVYRsVorLWl2ASsOJcK74arcvx7LPXOta6jQNyAi6yL5UHaXZAVpUN+XZYn4xhyrjuPDSfdc1cuqfEGP8ty5g5i7cTBAnAlItTmtWwhlTxApgCKijKX0JonHspHg41TmNwE2VxwpqgZ0K4oiYoctVQ3KkimI6poYvDGlBBmUEj9UmsXpjSCIuT43JpakAtIuKGuwriG5Dusm1ykjmPRc+uJW+e7GskrtFQ3OXOVHHUnqh612Vn/ADb/ANFNN9SSU6SmMa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ASEBAPEBAUEBQSEBAPEA8QEA8PDw8PFBQWFhQRFBQYHCggGBolHBQUITEhJSksLi4uFx8zRDMuNygtLysBCgoKDg0OFBAQFCwcFBwsLCwsLCwsLCwsLCwsLCwrLCwsLCwsLCwsNzcsLCsrNyw3LCw3KywrKyssKysrKysrK//AABEIAMABBwMBIgACEQEDEQH/xAAcAAABBQEBAQAAAAAAAAAAAAAEAAIDBQYHAQj/xAA5EAABAwMCBQIEBAUCBwAAAAABAAIDBAURITEGEkFRYRNxByIygRQjobFCUpHB0WLhFTNygoOi8P/EABkBAQEBAQEBAAAAAAAAAAAAAAABAgMEBf/EAB4RAQEBAQADAQEBAQAAAAAAAAABEQISITEDQRMi/9oADAMBAAIRAxEAPwChpIS94C39gtbRjRZK2xBsgyuhWd7cBc+rqzGqtlOGt0Vgqxk/yZBXLviJepWOGJ3t30a8tH6JuJa7JlQ1NVHG0vke1jQMlz3BrQPJK+Va3iipcSBPKf8AyP8A8qsqLjPJo+V7h2L3Ef0yr/0a3fG/FUEtXM6A5YXfK4ZAf3cPBWVdeQTuqQsTDErJkLWhZdR3RAqwdisiQQpIqpzVSVoaibRVksmSmtrMhDyO6qmio3KxheqeFyOhkRVzC4d0QHqthmRAk8qKJL/Kcx3lCh4UrZEBQd5Xod5UAkSD0EkjchVs7cI/mCBqlR5BLhWkMvlZv1sFWdHUILprl7yAoRsqe2ZEGQ0YJVlTUmEBS1Gyu6SQFVDmxkKQEqbCZhZoaCU4EpAJ2FAmk5STmDVJFZozDKLgvMrNnLMfjSk+uwMrDzzpra3jWRjD8/6Bcyvd4lqZHOe4nXRMulcXnGVDAwFbkdNqNkSkbEi2w9l6Bjoqzeg5jTHBHOZ9kM6LsiyhXxod8atGUxKtqGzD6nqxplGRO6AqYMPULZGGIaBqkp7W1xyW6KqxLWkFFRuW6ntdKGjQZVZPa4XfToVMVRRv7qZsqbWUTozrqO6ha47KKNEpTxIe6Dap2BFEtf5UrHnuhgnAoCg4oSq6qYKOobpuqKKodgomjqdULXDBQ1PLgoNZDNkbqTnCrqKTQI5pKIJhl7K9ttSs2zOd1ZUDzkapBsIXZCc5qFonaBHEK1EQCdhe4T2xk7LAawapIynoJCdGE/ZJByz0UDczytVzRR8yrOJ6bDC4FXHmnPtlS/LiURGeyDjKKiVdr6GQzFWMeCMlB0sYO6nm00CyxPZOGTgaqWOMDdKLQZULnOKsdJBkBBeAArKvqOVoaEBaqV3PzFWVXSh+260oOg+d4V5V1IYzlbugLRbnAknTGyhrag8+vRUOGTq4pjnHokX8w0Xg0UEVSzmGuUA6jO4OQrjP6proc+FMXVXHAiWQ+ESYsan+uNE9qjSAw+E9sHhEsCmaxAGyAdQmSwBWLgmSDRBkbpDhUzN1qrtFoVlX6OVRf21uVcMh8qos7hotLAwY2QQRQBH00WCNF7EzwjYWaoLS3tzgYWutli5wC7Ky9tOHt+y6XaiOULSUPBw5CP4c++qOitcbdmj+iPavVkQsp2jYL1SpIPnChhLTjCC4qjcYzgdFqfTAcmXeJjmHTosy7HPrjxrjrETE5PuUHJK4dMkhDBy1GvqzglwnyTahV7JEQHZCM/1d0uHNRTacdlWUc4aFO+8MDcZRtawzaYCr664GN2cqnZeCCShaurLzklVW8t96D2ZxjRe0Yimy1xAdnRZm13KNsRad0BLWuD+ZhwiNfVWqSLXGW9CNkNM8H5Toe6ueDb/6jfSnZzDQZ3wFZ8R8Gua38RTj1Yt3Burmf7K4Mm1pGP37omLXQ/qvIfl0cMjPXorCKEYy35h26j2UAwix0z3TXU2QcaeDsinxE6jX9x7hObHn90VWNyNMfY/2KIZKPbwdCjDRkjUDxlOFjnLQ5rMsJwC8tYz/ALXEjXUdVMXQeR3TSPKsP+BVGOYNa7/SJoS/7N5slByxFp5XNLT2cC0/0KZTVNc2ZBWRq2/MtjcBodFk64alAVaJsELZUcmg1XP6OTDlrrZUAgKC9afKMhwq9rgdgjaYlWCzgOmQtpw3ehgMcdQsZBsnxyljwfK0jr0VS0jdePqgOqzdnm5mgq1I0WR5NeQ07Er1VNdHqknlG5w57XQEE4VZJKfpK1NVEDlZu5R8pXn52Nftzs1kL/bs5cBqss4EHBXR3R87dVl71bADkLvK8s6ULSnlxC9bCQpHRLTfoM6odshznKK9LVMlZhRdKQNAxnJ69lGHFeJ7GKhzMo2jhLitPwn8O6ysAlLfSiOrXOB5njuB2W5Pw2bTxl7jnlBJPsiMTacxFsjdxjQ7HwV1nhe+Rys/JIZIP+ZTP+l468v+QuWy7nGgXkUrmuD2uIcDkOBwQe4KmtY6ld+F4KsOlpfy5Rn1IHfKeb26fssNUUUkLsOBBBIIwRj7K0tnFLnuaZHelM0BrKgaNeB/DIPK07a6CsAhqgIpgPlkGMPb38g6K/UYmJwPXldrr0I7KQU5OAG6k7gfKSfZTcQ2F8D8O+k45SCcEHTQjcISsrn0dKZnP5nk8kbSBhpIxn7DXbfCYDbpe6a3N5X8tRU4yY85hgO4aejnbZ/Zc0v/ABhUVLy6SRzuwBwAOwxsPAVHX1TnucXEkkknyShEtFlFc3gYBIzpnJytDY+I3tAZM/1Yjp82skX+tjv7bFY9iKp2HDj0GD264SK3dwYddQexGxHcLJ3GPUrRwv5oIidzEzv2VHcmrKqYHBV/Z6hUEiKt82CqN9SPJCsKc+VQW2cEDVXVO4KC5pz5Tp2qCmf4RUmy0jT8NT6ALUtOiwnDs+HLaQTjCUeTRZKS9dIMr1cq7y+mGdrlUt1gyCreJ+UPWsBCw6WbGUYcZCq7uRhW9aQ0lZa+VPQLpHz/ANOPav0JUvpAqGmiJGU58vKtMS/xHLHhAzI2aXK6F8MvhqyuZ+Kqi4RcxDI2Hl9THUnfHsq6RzKhopJXiOJjpHu+ljGlzz9h08rtXw9+EXKW1NxAJGHMpd2g9DIep8be66hYuGqOjby01OyLuWt+Y+7jqVbo6I4oWtADQABoABsqPjZp/BzY/kK0Crr/ABc1PI09WlB86PXgKdUNw5w7Ej+ijz3UU53kq3tN05MMlBfGM4IP5kRP8TD/AGVS32UrcoNyy5kwiKVwlifgRzgbPGDju147H9lzz4iVh9WOnyXBgAyTkl2Sck9dCrSlq3R8wByxww+M55XD+xHQjULMcWU552ysJczQDmIdI3HRx647/wC61upjLmEknG+Ux0ZG4x28+3daSkuUMQMkEfqylpcfVYDHAdMlrTo85zgnQZGiGmudTK17pSSwbiQaZOnKM9fZBWU9MXHZXf4D5Yof4pTzu7xwt3J9z+ysqV1LEyN+PxErx+XSMJPTAdM8fQ3ryg8x02GqKttE5nNJKeaV/wBZGzR0Y3wEJoiWPDcAaAYA7AdFnbm3fK08mcbqhurN1lWblao2OwUTIEM4KjR2ip2C1VJLkBc/t02CAtdbp89VFaameUfzZG6pad3lWUTtFqMi6CflctTTXAYGqxBdg6JxuLmhBsqi7AHdJcxut5fkapLF5bnTS09Sh6+5AA6rUcXcIOj5pqYZbqXRDcf9P+Fyq6yuOR/8FzejnqWGXK45JVFI0vclKDnCOo49QF05jh+klPhpsN26KorhqVuRSAs+yxV1bh7h5Vx4s9gWr6b+EZBtNKR/KQfs4r5kC+kvgvMDaoB/KZB/7lV14+t4kkkjoSGuIzE8eCiUFdZeWN3sUHzvcG4lkH+t37lDYVheB+fLj+dx/VVxPlRThlOafKjOE8EKKkyF5I0EYIyD0OqaZQo/xIQDGxQklzQ6Nx6scdPsU13D8jnB0gc+LVnqknR4aCfY6jffPhE/jG91f2Os9SjrYgW5e6D0Wl7Q58rCXOa0HUnlH7BVFZS0UUQxG0M7kfUfd25Tn47qtkueMgjBBwQdCCNwUNJcwguXPACpLmeya+5ZCraqsz1QCyIeQKRz1E4qhQvwVpbROFlMqwoKvlQdCpJRorOnmCxFPdcdcI2G7+URqZJtVBOcqlFyz1VhBNzBUAVsOSki6hq9VR9FStBBBXB/iHQhlY5rB9Q5iOxXcq2paxhcTjAXBr3d21FxlAIOmG/bCxZrUuMnNQOzzDXwhhPykHsVvY6EYzhYG9x8ksjRtzHCuYW60tFXZYsld3fmO90fb5/lx4VbcjlxSuHX0Fldw+Bd1Ap3wE7SOI9jquGrpfwn5hkjI+Y6qye15fQvOO6aZm91TU7iQMlFRxpjqMdUhZviasdyODexV8I9FXXSkBafZBwC9VeJX5OuVUurgrv4kW0xSGRundYJ0xWVX5uC8dcVnjIe6aXHuqLua5eUI+4+VXLzCA11wK6Hwa6lmpaV5kjjlhqvTqmPLQXwueDG8E7ZJLMj/C5fhLCI0XHVbG641Zp3h8XqhrHtJc13KxrXODjvlwJz13VB67u6YQvMIHGU914HleYXqKdzJEpuV4Sg8ckCkUsIiRsp7oymlKrwEZSN1QXdMSrq3zkaKnpmaI+AEEYRV0TlJDNkSWkb3j3iV/pSAHGh2XDqW4ObO2TOvNk+c7rVcaXjnDmg5ycLBg6/dS/SOt0lxDmD2WL4mb85PdWtkeTGPYJ1wpOcg+VaiqoKU8uvZVV0PK8hbNzA2PbYLC3abmkJ6KVPHULPmcGjqQF2r4f0Ppsbphcv4LszqicafK0jPv2XfrRafTjAAxgLXK5F9SnQI+MqspsjdGses2rg1pUFWBgpvrKGpk0Kkg478XcCM+XALkDguw/FyImInsQVx56ZhKavF6kivEkkkCSXmUkCSXiSISSSSBLwr1eFAl6vF6gexH0wCrQUTDNhBoaRyuKdmVl6aq2WgtlSDhFWgoy7ZJW9DjRereI5beZ8kD7p/DtqMzi47D9Sq6rdlxXROCaIei0/cpJtZ6uQXQ2zkboDsvJY8ErUtpxj7KlrmAZSpKyt2rOVjh4WKc7JJV9xJLgkDqqSmjLnBvcrLbtnwms4ZTseRq75nHyV1ZkQ5Vhvh+8NhYPAC3Bm7LdZlL0QmOCe16hqHaZXOxs2V4CinlGMoCrrNFE2fLdVeaz0xvxBbzxuG+cridRHyuI7Fdt4rGWOO64/WR5e4+VqzWearcLzCLMK8ECni3oReI00qaaUp400JhJEupyozGU8TUS8UwjSMamCJLCkbGScBWVPZnuGUwVOEsI+qoXM3CDLUw03CRClYxTiDRXxATYySjore4jOEda7eSdQtbS2oY2XPq468c6wjoHNRtvqCHDVaC6WsYOizUkfI5JU75xtLfcm4Gf1SWVgquiS665qidvzn3XQeEKwBob4WA5claCyyFuOnlOKx9dOlrAG6LNXqsGD7FRNrMt3VBeqs4KVYz92m53o7hai55Q47dFUOdkrZcJsA5VmNOoWNpjYOXTRX1JXnOCsvT1eGhSMuQB3wujEjbCp8qKaqGMKhgujCPq/VPNWDsVz7uTWklQcuUj2fKomDJRMv0rw8/rfKs1keICOU/dcrq4xzux3K6TxdVBrSB5XMpX6nVe/8+thEZiXjY0i7yk0ldFTtjSLPCaHFeh5V1DHx+EJLErRjSU2WBSqqOVeFqOfCojGpi6IskAL8lb6jp2cuywVDJyuWvoboOXUqSATiKjbgrFvg1Wxu1aHA41WdeNVpAUcSOpoxkKFwU9I/UJVaa0Uw0WnhiwFnbVKNFoI5xheXv69XGYBucWhWIvEW63lYQQVjb03dTlemZ9UgpKOTcpLs81i5pYxnZWkbAMFV9OiZ6nAwtz45RYiUcqpLo7OU38YmukzulbANhWhsdXybqr0T2O7LM9DXuvhOgOAojcc9f1WdjJKKjBQXsVYRsVorLWl2ASsOJcK74arcvx7LPXOta6jQNyAi6yL5UHaXZAVpUN+XZYn4xhyrjuPDSfdc1cuqfEGP8ty5g5i7cTBAnAlItTmtWwhlTxApgCKijKX0JonHspHg41TmNwE2VxwpqgZ0K4oiYoctVQ3KkimI6poYvDGlBBmUEj9UmsXpjSCIuT43JpakAtIuKGuwriG5Dusm1ykjmPRc+uJW+e7GskrtFQ3OXOVHHUnqh612Vn/ADb/ANFNN9SSU6SmMa/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ASEBAPEBAUEBQSEBAPEA8QEA8PDw8PFBQWFhQRFBQYHCggGBolHBQUITEhJSksLi4uFx8zRDMuNygtLysBCgoKDg0OFBAQFCwcFBwsLCwsLCwsLCwsLCwsLCwrLCwsLCwsLCwsNzcsLCsrNyw3LCw3KywrKyssKysrKysrK//AABEIAMABBwMBIgACEQEDEQH/xAAcAAABBQEBAQAAAAAAAAAAAAAEAAIDBQYHAQj/xAA5EAABAwMCBQIEBAUCBwAAAAABAAIDBAURITEGEkFRYRNxByIygRQjobFCUpHB0WLhFTNygoOi8P/EABkBAQEBAQEBAAAAAAAAAAAAAAABAgMEBf/EAB4RAQEBAQADAQEBAQAAAAAAAAABEQISITEDQRMi/9oADAMBAAIRAxEAPwChpIS94C39gtbRjRZK2xBsgyuhWd7cBc+rqzGqtlOGt0Vgqxk/yZBXLviJepWOGJ3t30a8tH6JuJa7JlQ1NVHG0vke1jQMlz3BrQPJK+Va3iipcSBPKf8AyP8A8qsqLjPJo+V7h2L3Ef0yr/0a3fG/FUEtXM6A5YXfK4ZAf3cPBWVdeQTuqQsTDErJkLWhZdR3RAqwdisiQQpIqpzVSVoaibRVksmSmtrMhDyO6qmio3KxheqeFyOhkRVzC4d0QHqthmRAk8qKJL/Kcx3lCh4UrZEBQd5Xod5UAkSD0EkjchVs7cI/mCBqlR5BLhWkMvlZv1sFWdHUILprl7yAoRsqe2ZEGQ0YJVlTUmEBS1Gyu6SQFVDmxkKQEqbCZhZoaCU4EpAJ2FAmk5STmDVJFZozDKLgvMrNnLMfjSk+uwMrDzzpra3jWRjD8/6Bcyvd4lqZHOe4nXRMulcXnGVDAwFbkdNqNkSkbEi2w9l6Bjoqzeg5jTHBHOZ9kM6LsiyhXxod8atGUxKtqGzD6nqxplGRO6AqYMPULZGGIaBqkp7W1xyW6KqxLWkFFRuW6ntdKGjQZVZPa4XfToVMVRRv7qZsqbWUTozrqO6ha47KKNEpTxIe6Dap2BFEtf5UrHnuhgnAoCg4oSq6qYKOobpuqKKodgomjqdULXDBQ1PLgoNZDNkbqTnCrqKTQI5pKIJhl7K9ttSs2zOd1ZUDzkapBsIXZCc5qFonaBHEK1EQCdhe4T2xk7LAawapIynoJCdGE/ZJByz0UDczytVzRR8yrOJ6bDC4FXHmnPtlS/LiURGeyDjKKiVdr6GQzFWMeCMlB0sYO6nm00CyxPZOGTgaqWOMDdKLQZULnOKsdJBkBBeAArKvqOVoaEBaqV3PzFWVXSh+260oOg+d4V5V1IYzlbugLRbnAknTGyhrag8+vRUOGTq4pjnHokX8w0Xg0UEVSzmGuUA6jO4OQrjP6proc+FMXVXHAiWQ+ESYsan+uNE9qjSAw+E9sHhEsCmaxAGyAdQmSwBWLgmSDRBkbpDhUzN1qrtFoVlX6OVRf21uVcMh8qos7hotLAwY2QQRQBH00WCNF7EzwjYWaoLS3tzgYWutli5wC7Ky9tOHt+y6XaiOULSUPBw5CP4c++qOitcbdmj+iPavVkQsp2jYL1SpIPnChhLTjCC4qjcYzgdFqfTAcmXeJjmHTosy7HPrjxrjrETE5PuUHJK4dMkhDBy1GvqzglwnyTahV7JEQHZCM/1d0uHNRTacdlWUc4aFO+8MDcZRtawzaYCr664GN2cqnZeCCShaurLzklVW8t96D2ZxjRe0Yimy1xAdnRZm13KNsRad0BLWuD+ZhwiNfVWqSLXGW9CNkNM8H5Toe6ueDb/6jfSnZzDQZ3wFZ8R8Gua38RTj1Yt3Burmf7K4Mm1pGP37omLXQ/qvIfl0cMjPXorCKEYy35h26j2UAwix0z3TXU2QcaeDsinxE6jX9x7hObHn90VWNyNMfY/2KIZKPbwdCjDRkjUDxlOFjnLQ5rMsJwC8tYz/ALXEjXUdVMXQeR3TSPKsP+BVGOYNa7/SJoS/7N5slByxFp5XNLT2cC0/0KZTVNc2ZBWRq2/MtjcBodFk64alAVaJsELZUcmg1XP6OTDlrrZUAgKC9afKMhwq9rgdgjaYlWCzgOmQtpw3ehgMcdQsZBsnxyljwfK0jr0VS0jdePqgOqzdnm5mgq1I0WR5NeQ07Er1VNdHqknlG5w57XQEE4VZJKfpK1NVEDlZu5R8pXn52Nftzs1kL/bs5cBqss4EHBXR3R87dVl71bADkLvK8s6ULSnlxC9bCQpHRLTfoM6odshznKK9LVMlZhRdKQNAxnJ69lGHFeJ7GKhzMo2jhLitPwn8O6ysAlLfSiOrXOB5njuB2W5Pw2bTxl7jnlBJPsiMTacxFsjdxjQ7HwV1nhe+Rys/JIZIP+ZTP+l468v+QuWy7nGgXkUrmuD2uIcDkOBwQe4KmtY6ld+F4KsOlpfy5Rn1IHfKeb26fssNUUUkLsOBBBIIwRj7K0tnFLnuaZHelM0BrKgaNeB/DIPK07a6CsAhqgIpgPlkGMPb38g6K/UYmJwPXldrr0I7KQU5OAG6k7gfKSfZTcQ2F8D8O+k45SCcEHTQjcISsrn0dKZnP5nk8kbSBhpIxn7DXbfCYDbpe6a3N5X8tRU4yY85hgO4aejnbZ/Zc0v/ABhUVLy6SRzuwBwAOwxsPAVHX1TnucXEkkknyShEtFlFc3gYBIzpnJytDY+I3tAZM/1Yjp82skX+tjv7bFY9iKp2HDj0GD264SK3dwYddQexGxHcLJ3GPUrRwv5oIidzEzv2VHcmrKqYHBV/Z6hUEiKt82CqN9SPJCsKc+VQW2cEDVXVO4KC5pz5Tp2qCmf4RUmy0jT8NT6ALUtOiwnDs+HLaQTjCUeTRZKS9dIMr1cq7y+mGdrlUt1gyCreJ+UPWsBCw6WbGUYcZCq7uRhW9aQ0lZa+VPQLpHz/ANOPav0JUvpAqGmiJGU58vKtMS/xHLHhAzI2aXK6F8MvhqyuZ+Kqi4RcxDI2Hl9THUnfHsq6RzKhopJXiOJjpHu+ljGlzz9h08rtXw9+EXKW1NxAJGHMpd2g9DIep8be66hYuGqOjby01OyLuWt+Y+7jqVbo6I4oWtADQABoABsqPjZp/BzY/kK0Crr/ABc1PI09WlB86PXgKdUNw5w7Ej+ijz3UU53kq3tN05MMlBfGM4IP5kRP8TD/AGVS32UrcoNyy5kwiKVwlifgRzgbPGDju147H9lzz4iVh9WOnyXBgAyTkl2Sck9dCrSlq3R8wByxww+M55XD+xHQjULMcWU552ysJczQDmIdI3HRx647/wC61upjLmEknG+Ux0ZG4x28+3daSkuUMQMkEfqylpcfVYDHAdMlrTo85zgnQZGiGmudTK17pSSwbiQaZOnKM9fZBWU9MXHZXf4D5Yof4pTzu7xwt3J9z+ysqV1LEyN+PxErx+XSMJPTAdM8fQ3ryg8x02GqKttE5nNJKeaV/wBZGzR0Y3wEJoiWPDcAaAYA7AdFnbm3fK08mcbqhurN1lWblao2OwUTIEM4KjR2ip2C1VJLkBc/t02CAtdbp89VFaameUfzZG6pad3lWUTtFqMi6CflctTTXAYGqxBdg6JxuLmhBsqi7AHdJcxut5fkapLF5bnTS09Sh6+5AA6rUcXcIOj5pqYZbqXRDcf9P+Fyq6yuOR/8FzejnqWGXK45JVFI0vclKDnCOo49QF05jh+klPhpsN26KorhqVuRSAs+yxV1bh7h5Vx4s9gWr6b+EZBtNKR/KQfs4r5kC+kvgvMDaoB/KZB/7lV14+t4kkkjoSGuIzE8eCiUFdZeWN3sUHzvcG4lkH+t37lDYVheB+fLj+dx/VVxPlRThlOafKjOE8EKKkyF5I0EYIyD0OqaZQo/xIQDGxQklzQ6Nx6scdPsU13D8jnB0gc+LVnqknR4aCfY6jffPhE/jG91f2Os9SjrYgW5e6D0Wl7Q58rCXOa0HUnlH7BVFZS0UUQxG0M7kfUfd25Tn47qtkueMgjBBwQdCCNwUNJcwguXPACpLmeya+5ZCraqsz1QCyIeQKRz1E4qhQvwVpbROFlMqwoKvlQdCpJRorOnmCxFPdcdcI2G7+URqZJtVBOcqlFyz1VhBNzBUAVsOSki6hq9VR9FStBBBXB/iHQhlY5rB9Q5iOxXcq2paxhcTjAXBr3d21FxlAIOmG/bCxZrUuMnNQOzzDXwhhPykHsVvY6EYzhYG9x8ksjRtzHCuYW60tFXZYsld3fmO90fb5/lx4VbcjlxSuHX0Fldw+Bd1Ap3wE7SOI9jquGrpfwn5hkjI+Y6qye15fQvOO6aZm91TU7iQMlFRxpjqMdUhZviasdyODexV8I9FXXSkBafZBwC9VeJX5OuVUurgrv4kW0xSGRundYJ0xWVX5uC8dcVnjIe6aXHuqLua5eUI+4+VXLzCA11wK6Hwa6lmpaV5kjjlhqvTqmPLQXwueDG8E7ZJLMj/C5fhLCI0XHVbG641Zp3h8XqhrHtJc13KxrXODjvlwJz13VB67u6YQvMIHGU914HleYXqKdzJEpuV4Sg8ckCkUsIiRsp7oymlKrwEZSN1QXdMSrq3zkaKnpmaI+AEEYRV0TlJDNkSWkb3j3iV/pSAHGh2XDqW4ObO2TOvNk+c7rVcaXjnDmg5ycLBg6/dS/SOt0lxDmD2WL4mb85PdWtkeTGPYJ1wpOcg+VaiqoKU8uvZVV0PK8hbNzA2PbYLC3abmkJ6KVPHULPmcGjqQF2r4f0Ppsbphcv4LszqicafK0jPv2XfrRafTjAAxgLXK5F9SnQI+MqspsjdGses2rg1pUFWBgpvrKGpk0Kkg478XcCM+XALkDguw/FyImInsQVx56ZhKavF6kivEkkkCSXmUkCSXiSISSSSBLwr1eFAl6vF6gexH0wCrQUTDNhBoaRyuKdmVl6aq2WgtlSDhFWgoy7ZJW9DjRereI5beZ8kD7p/DtqMzi47D9Sq6rdlxXROCaIei0/cpJtZ6uQXQ2zkboDsvJY8ErUtpxj7KlrmAZSpKyt2rOVjh4WKc7JJV9xJLgkDqqSmjLnBvcrLbtnwms4ZTseRq75nHyV1ZkQ5Vhvh+8NhYPAC3Bm7LdZlL0QmOCe16hqHaZXOxs2V4CinlGMoCrrNFE2fLdVeaz0xvxBbzxuG+cridRHyuI7Fdt4rGWOO64/WR5e4+VqzWearcLzCLMK8ECni3oReI00qaaUp400JhJEupyozGU8TUS8UwjSMamCJLCkbGScBWVPZnuGUwVOEsI+qoXM3CDLUw03CRClYxTiDRXxATYySjore4jOEda7eSdQtbS2oY2XPq468c6wjoHNRtvqCHDVaC6WsYOizUkfI5JU75xtLfcm4Gf1SWVgquiS665qidvzn3XQeEKwBob4WA5claCyyFuOnlOKx9dOlrAG6LNXqsGD7FRNrMt3VBeqs4KVYz92m53o7hai55Q47dFUOdkrZcJsA5VmNOoWNpjYOXTRX1JXnOCsvT1eGhSMuQB3wujEjbCp8qKaqGMKhgujCPq/VPNWDsVz7uTWklQcuUj2fKomDJRMv0rw8/rfKs1keICOU/dcrq4xzux3K6TxdVBrSB5XMpX6nVe/8+thEZiXjY0i7yk0ldFTtjSLPCaHFeh5V1DHx+EJLErRjSU2WBSqqOVeFqOfCojGpi6IskAL8lb6jp2cuywVDJyuWvoboOXUqSATiKjbgrFvg1Wxu1aHA41WdeNVpAUcSOpoxkKFwU9I/UJVaa0Uw0WnhiwFnbVKNFoI5xheXv69XGYBucWhWIvEW63lYQQVjb03dTlemZ9UgpKOTcpLs81i5pYxnZWkbAMFV9OiZ6nAwtz45RYiUcqpLo7OU38YmukzulbANhWhsdXybqr0T2O7LM9DXuvhOgOAojcc9f1WdjJKKjBQXsVYRsVorLWl2ASsOJcK74arcvx7LPXOta6jQNyAi6yL5UHaXZAVpUN+XZYn4xhyrjuPDSfdc1cuqfEGP8ty5g5i7cTBAnAlItTmtWwhlTxApgCKijKX0JonHspHg41TmNwE2VxwpqgZ0K4oiYoctVQ3KkimI6poYvDGlBBmUEj9UmsXpjSCIuT43JpakAtIuKGuwriG5Dusm1ykjmPRc+uJW+e7GskrtFQ3OXOVHHUnqh612Vn/ADb/ANFNN9SSU6SmMa//2Q=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1000"/>
            <a:ext cx="6256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Broken social contract: </a:t>
            </a:r>
          </a:p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(3) Energy and water subsidies backfired</a:t>
            </a: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9" name="Picture 2" descr="https://encrypted-tbn0.gstatic.com/images?q=tbn:ANd9GcQQnvJVCRKspWlVPUQBjHIAwgP5rT0yl23rhL3CS-iSS3q9_x_2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76" y="1208796"/>
            <a:ext cx="4320190" cy="427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506845" y="914400"/>
            <a:ext cx="37465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spc="30" dirty="0" smtClean="0"/>
              <a:t>Allocated </a:t>
            </a:r>
            <a:r>
              <a:rPr lang="en-US" sz="1700" spc="30" dirty="0"/>
              <a:t>mostly to the rich</a:t>
            </a:r>
          </a:p>
        </p:txBody>
      </p:sp>
    </p:spTree>
    <p:extLst>
      <p:ext uri="{BB962C8B-B14F-4D97-AF65-F5344CB8AC3E}">
        <p14:creationId xmlns:p14="http://schemas.microsoft.com/office/powerpoint/2010/main" val="24124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cap="none" dirty="0" smtClean="0"/>
              <a:t>Poor service quality</a:t>
            </a:r>
            <a:endParaRPr lang="fr-FR" sz="2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1394461"/>
            <a:ext cx="6248400" cy="45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 </a:t>
            </a:r>
            <a:r>
              <a:rPr lang="en-US" sz="2000" cap="none" dirty="0" smtClean="0"/>
              <a:t>Contributed to unemployment: bias against small, young  (job creating) firms</a:t>
            </a:r>
            <a:endParaRPr lang="en-US" sz="20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302752" cy="2401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9835"/>
            <a:ext cx="8302752" cy="251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853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Schiffbauer</a:t>
            </a:r>
            <a:r>
              <a:rPr lang="en-US" sz="1000" dirty="0"/>
              <a:t>, M. and others, Jobs or Privileges, World Bank </a:t>
            </a:r>
            <a:r>
              <a:rPr lang="en-US" sz="1000" dirty="0" smtClean="0"/>
              <a:t>2014.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29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State provides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Level playing field for </a:t>
            </a:r>
            <a:r>
              <a:rPr lang="en-US" dirty="0" smtClean="0"/>
              <a:t>business</a:t>
            </a:r>
            <a:endParaRPr lang="en-US" dirty="0"/>
          </a:p>
          <a:p>
            <a:pPr lvl="1"/>
            <a:r>
              <a:rPr lang="en-US" dirty="0" smtClean="0"/>
              <a:t>Accountability in service delivery</a:t>
            </a:r>
          </a:p>
          <a:p>
            <a:pPr lvl="1"/>
            <a:r>
              <a:rPr lang="en-US" dirty="0" smtClean="0"/>
              <a:t>Cash transfers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Citizens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Pay market prices for private goods</a:t>
            </a:r>
          </a:p>
          <a:p>
            <a:pPr lvl="1"/>
            <a:r>
              <a:rPr lang="en-US" dirty="0" smtClean="0"/>
              <a:t>Active participants in economy and service delivery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8762"/>
            <a:ext cx="7391400" cy="503238"/>
          </a:xfrm>
        </p:spPr>
        <p:txBody>
          <a:bodyPr/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 Elements of a new social contract </a:t>
            </a:r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Today, the MENA region is in turmoil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837" y="1600200"/>
            <a:ext cx="895232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Terrorism is on the rise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1337" y="1676400"/>
            <a:ext cx="82413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Growth has collapsed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511635"/>
            <a:ext cx="7924802" cy="42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0"/>
          </a:xfrm>
        </p:spPr>
        <p:txBody>
          <a:bodyPr/>
          <a:lstStyle/>
          <a:p>
            <a:r>
              <a:rPr lang="en-US" sz="28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Unemployment on the rise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6" y="2209800"/>
            <a:ext cx="8450868" cy="304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Youth unemployment (% of total labor force ages 15-24)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How to get there?</a:t>
            </a:r>
            <a:endParaRPr lang="fr-FR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diagnosis to identify tradeoffs between</a:t>
            </a:r>
          </a:p>
          <a:p>
            <a:pPr lvl="1"/>
            <a:r>
              <a:rPr lang="en-US" dirty="0" smtClean="0"/>
              <a:t>Employment and cronyism</a:t>
            </a:r>
          </a:p>
          <a:p>
            <a:pPr lvl="1"/>
            <a:r>
              <a:rPr lang="en-US" dirty="0" smtClean="0"/>
              <a:t>Service quality and subsidies</a:t>
            </a:r>
          </a:p>
          <a:p>
            <a:pPr lvl="1"/>
            <a:r>
              <a:rPr lang="en-US" dirty="0" smtClean="0"/>
              <a:t>Water availability and fuel and water subsidies</a:t>
            </a:r>
          </a:p>
          <a:p>
            <a:pPr lvl="1"/>
            <a:r>
              <a:rPr lang="en-US" dirty="0" smtClean="0"/>
              <a:t>Poor learning outcomes and accountability in service delivery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956" y="3624157"/>
            <a:ext cx="3462444" cy="22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rgbClr val="FFC000"/>
                </a:solidFill>
                <a:latin typeface="Century Gothic" panose="020B0502020202020204" pitchFamily="34" charset="0"/>
              </a:rPr>
              <a:t>How to get there?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Build on local successes that reflect the new social contract</a:t>
            </a:r>
          </a:p>
          <a:p>
            <a:pPr lvl="1"/>
            <a:r>
              <a:rPr lang="en-US" dirty="0" err="1"/>
              <a:t>Kufor</a:t>
            </a:r>
            <a:r>
              <a:rPr lang="en-US" dirty="0"/>
              <a:t> Quod Girls’ Secondary School in the West Bank</a:t>
            </a:r>
          </a:p>
          <a:p>
            <a:pPr lvl="1"/>
            <a:r>
              <a:rPr lang="en-US" dirty="0" err="1"/>
              <a:t>Zeid</a:t>
            </a:r>
            <a:r>
              <a:rPr lang="en-US" dirty="0"/>
              <a:t> Ben </a:t>
            </a:r>
            <a:r>
              <a:rPr lang="en-US" dirty="0" err="1"/>
              <a:t>Haritha</a:t>
            </a:r>
            <a:r>
              <a:rPr lang="en-US" dirty="0"/>
              <a:t> Secondary School in Jordan</a:t>
            </a:r>
          </a:p>
          <a:p>
            <a:pPr lvl="1"/>
            <a:r>
              <a:rPr lang="en-US" dirty="0"/>
              <a:t>Morocco’s “</a:t>
            </a:r>
            <a:r>
              <a:rPr lang="en-US" dirty="0" err="1"/>
              <a:t>Concours</a:t>
            </a:r>
            <a:r>
              <a:rPr lang="en-US" dirty="0"/>
              <a:t> </a:t>
            </a:r>
            <a:r>
              <a:rPr lang="en-US" dirty="0" err="1"/>
              <a:t>Qualité</a:t>
            </a:r>
            <a:r>
              <a:rPr lang="en-US" dirty="0"/>
              <a:t>” program in health</a:t>
            </a:r>
          </a:p>
          <a:p>
            <a:pPr lvl="1"/>
            <a:r>
              <a:rPr lang="en-US" dirty="0"/>
              <a:t>Community-driven agriculture in Yemen and Tunisia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657600"/>
            <a:ext cx="3981033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Income of the bottom 40 percent grew faster than average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43000" y="1143000"/>
          <a:ext cx="7086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6019800"/>
            <a:ext cx="26324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World Development Indicators, </a:t>
            </a:r>
            <a:r>
              <a:rPr lang="en-US" sz="1000" dirty="0"/>
              <a:t>World Bank.</a:t>
            </a:r>
          </a:p>
        </p:txBody>
      </p:sp>
    </p:spTree>
    <p:extLst>
      <p:ext uri="{BB962C8B-B14F-4D97-AF65-F5344CB8AC3E}">
        <p14:creationId xmlns:p14="http://schemas.microsoft.com/office/powerpoint/2010/main" val="2598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rgbClr val="FFC000"/>
                </a:solidFill>
                <a:latin typeface="Century Gothic" panose="020B0502020202020204" pitchFamily="34" charset="0"/>
              </a:rPr>
              <a:t>How to get there?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Differentiated by country types</a:t>
            </a:r>
          </a:p>
          <a:p>
            <a:pPr lvl="1"/>
            <a:r>
              <a:rPr lang="en-US" dirty="0" smtClean="0"/>
              <a:t>Transition countries (Egypt, Tunisia, Morocco, Jordan, Lebanon)</a:t>
            </a:r>
          </a:p>
          <a:p>
            <a:pPr lvl="2"/>
            <a:r>
              <a:rPr lang="en-US" smtClean="0"/>
              <a:t>Dialogue on </a:t>
            </a:r>
            <a:r>
              <a:rPr lang="en-US" dirty="0" smtClean="0"/>
              <a:t>new social contract now</a:t>
            </a:r>
          </a:p>
          <a:p>
            <a:pPr lvl="2"/>
            <a:r>
              <a:rPr lang="en-US" dirty="0" smtClean="0"/>
              <a:t>Important for managing refugees</a:t>
            </a:r>
          </a:p>
          <a:p>
            <a:pPr lvl="2"/>
            <a:r>
              <a:rPr lang="en-US" dirty="0" smtClean="0"/>
              <a:t>Contributes to social stability</a:t>
            </a:r>
          </a:p>
          <a:p>
            <a:pPr lvl="1"/>
            <a:r>
              <a:rPr lang="en-US" dirty="0" smtClean="0"/>
              <a:t>Civil war countries (Syria, Iraq, Yemen, Libya)</a:t>
            </a:r>
          </a:p>
          <a:p>
            <a:pPr lvl="2"/>
            <a:r>
              <a:rPr lang="en-US" dirty="0" smtClean="0"/>
              <a:t>Stabilize conflict first</a:t>
            </a:r>
          </a:p>
          <a:p>
            <a:pPr lvl="2"/>
            <a:r>
              <a:rPr lang="en-US" dirty="0" smtClean="0"/>
              <a:t>New social contract essential to post-conflict reconstruction</a:t>
            </a:r>
          </a:p>
          <a:p>
            <a:pPr lvl="1"/>
            <a:r>
              <a:rPr lang="en-US" dirty="0" smtClean="0"/>
              <a:t>Others (Algeria, Iran, GCC)</a:t>
            </a:r>
          </a:p>
          <a:p>
            <a:pPr lvl="2"/>
            <a:r>
              <a:rPr lang="en-US" dirty="0" smtClean="0"/>
              <a:t>Start introducing new social contract to address unemployment, service delivery problems</a:t>
            </a:r>
          </a:p>
          <a:p>
            <a:pPr lvl="2"/>
            <a:r>
              <a:rPr lang="en-US" dirty="0" smtClean="0"/>
              <a:t>May avoid disruptive conflict</a:t>
            </a:r>
            <a:endParaRPr lang="en-US" dirty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380" y="2343005"/>
            <a:ext cx="2322420" cy="14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  Child mortality fell rapidly</a:t>
            </a:r>
            <a:endParaRPr lang="en-US" sz="24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172200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Iqbal and Kiendrebeogo (2014). “The reduction of child mortality in MENA: A success story</a:t>
            </a:r>
            <a:r>
              <a:rPr lang="en-US" sz="1000" dirty="0" smtClean="0"/>
              <a:t>”.</a:t>
            </a:r>
            <a:endParaRPr lang="en-US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990600" y="838200"/>
          <a:ext cx="701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7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Progress in education attainment</a:t>
            </a:r>
            <a:endParaRPr lang="fr-F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sz="2200" b="1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Inequality was low and declining</a:t>
            </a:r>
            <a:endParaRPr lang="fr-FR" sz="2200" b="1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 descr="C:\Users\wb189974\AppData\Local\Temp\notesA36556\Gini MENA 1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162800" cy="447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1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     Yet, there were revolutions in 4 countries and </a:t>
            </a:r>
          </a:p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+mj-ea"/>
                <a:cs typeface="+mj-cs"/>
              </a:rPr>
              <a:t>      protests in several others</a:t>
            </a:r>
          </a:p>
          <a:p>
            <a:pPr algn="ctr">
              <a:spcBef>
                <a:spcPct val="0"/>
              </a:spcBef>
            </a:pPr>
            <a:endParaRPr lang="en-US" sz="24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131703"/>
            <a:ext cx="5838826" cy="5051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0103" y="76200"/>
            <a:ext cx="874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Perceptions of wellbeing were plummeting</a:t>
            </a:r>
            <a:endParaRPr lang="en-US" sz="2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305" y="6019800"/>
            <a:ext cx="4016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Ianchovichina et al. (2015) based on Gallup World Poll data.</a:t>
            </a:r>
            <a:endParaRPr lang="en-US" sz="1200" dirty="0"/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054822" y="122961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 in average life satisfaction levels, 2009-10 </a:t>
            </a:r>
            <a:endParaRPr lang="en-US" b="1" dirty="0"/>
          </a:p>
        </p:txBody>
      </p:sp>
      <p:pic>
        <p:nvPicPr>
          <p:cNvPr id="9" name="Afbeelding 7" descr="changes in lifesatisfaction 2009-201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598950"/>
            <a:ext cx="7391400" cy="41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5592</TotalTime>
  <Words>1352</Words>
  <Application>Microsoft Office PowerPoint</Application>
  <PresentationFormat>On-screen Show (4:3)</PresentationFormat>
  <Paragraphs>348</Paragraphs>
  <Slides>40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Century Gothic</vt:lpstr>
      <vt:lpstr>Garamond</vt:lpstr>
      <vt:lpstr>Times New Roman</vt:lpstr>
      <vt:lpstr>ヒラギノ角ゴ Pro W3</vt:lpstr>
      <vt:lpstr>Horizon</vt:lpstr>
      <vt:lpstr>The economics of the  Arab Spring and its aftermath</vt:lpstr>
      <vt:lpstr>Before 2011, poverty rates in MENA were low</vt:lpstr>
      <vt:lpstr>   and declining</vt:lpstr>
      <vt:lpstr>   Income of the bottom 40 percent grew faster than average</vt:lpstr>
      <vt:lpstr>   Child mortality fell rapidly</vt:lpstr>
      <vt:lpstr>Progress in education attainment</vt:lpstr>
      <vt:lpstr>Inequality was low and declining</vt:lpstr>
      <vt:lpstr>PowerPoint Presentation</vt:lpstr>
      <vt:lpstr>PowerPoint Presentation</vt:lpstr>
      <vt:lpstr>especially in the Arab Spring countries</vt:lpstr>
      <vt:lpstr>PowerPoint Presentation</vt:lpstr>
      <vt:lpstr>The old social contract:  (1) Jobs in the public sector</vt:lpstr>
      <vt:lpstr>The old social contract:  (2) Subsidized energy, free education and health</vt:lpstr>
      <vt:lpstr>The old social contract:  (3) Limited voice and accountability</vt:lpstr>
      <vt:lpstr>Broken social contract: (1) Unemployment</vt:lpstr>
      <vt:lpstr>PowerPoint Presentation</vt:lpstr>
      <vt:lpstr>PowerPoint Presentation</vt:lpstr>
      <vt:lpstr>Lowest female labor force participation rate in the world</vt:lpstr>
      <vt:lpstr>Net job creation by firm size and age Green=Growth, Red=Reduction</vt:lpstr>
      <vt:lpstr>Stunted growth</vt:lpstr>
      <vt:lpstr>PowerPoint Presentation</vt:lpstr>
      <vt:lpstr>PowerPoint Presentation</vt:lpstr>
      <vt:lpstr>PowerPoint Presentation</vt:lpstr>
      <vt:lpstr>PowerPoint Presentation</vt:lpstr>
      <vt:lpstr>Not enough startups?</vt:lpstr>
      <vt:lpstr>Privileges suppress the firm dynamics  associated with job creation</vt:lpstr>
      <vt:lpstr>   </vt:lpstr>
      <vt:lpstr>    Why are learning outcomes poor?</vt:lpstr>
      <vt:lpstr>    “Connections are critical to getting a job (wasta)”</vt:lpstr>
      <vt:lpstr>PowerPoint Presentation</vt:lpstr>
      <vt:lpstr>Poor service quality</vt:lpstr>
      <vt:lpstr>    Contributed to unemployment: bias against small, young  (job creating) firms</vt:lpstr>
      <vt:lpstr>    Elements of a new social contract </vt:lpstr>
      <vt:lpstr>Today, the MENA region is in turmoil</vt:lpstr>
      <vt:lpstr>Terrorism is on the rise</vt:lpstr>
      <vt:lpstr>Growth has collapsed</vt:lpstr>
      <vt:lpstr>Unemployment on the rise</vt:lpstr>
      <vt:lpstr>How to get there?</vt:lpstr>
      <vt:lpstr>How to get there?</vt:lpstr>
      <vt:lpstr>How to get there?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MENA is the world’s  most exciting region</dc:title>
  <dc:creator>Shantayanan Devarajan</dc:creator>
  <cp:lastModifiedBy>Sarah Marriott</cp:lastModifiedBy>
  <cp:revision>500</cp:revision>
  <dcterms:created xsi:type="dcterms:W3CDTF">2014-11-16T16:22:21Z</dcterms:created>
  <dcterms:modified xsi:type="dcterms:W3CDTF">2015-12-01T11:03:11Z</dcterms:modified>
</cp:coreProperties>
</file>