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sldIdLst>
    <p:sldId id="256" r:id="rId2"/>
    <p:sldId id="257" r:id="rId3"/>
    <p:sldId id="264" r:id="rId4"/>
    <p:sldId id="259" r:id="rId5"/>
    <p:sldId id="263" r:id="rId6"/>
    <p:sldId id="265" r:id="rId7"/>
    <p:sldId id="266" r:id="rId8"/>
    <p:sldId id="267" r:id="rId9"/>
    <p:sldId id="258"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8F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73" autoAdjust="0"/>
    <p:restoredTop sz="87286" autoAdjust="0"/>
  </p:normalViewPr>
  <p:slideViewPr>
    <p:cSldViewPr snapToGrid="0" snapToObjects="1">
      <p:cViewPr varScale="1">
        <p:scale>
          <a:sx n="58" d="100"/>
          <a:sy n="58" d="100"/>
        </p:scale>
        <p:origin x="90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D22605-7FA8-4049-8440-C7EC12C109FC}" type="datetimeFigureOut">
              <a:rPr lang="en-ZA" smtClean="0"/>
              <a:t>2020/07/10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041737-382C-4A74-9D97-D8E31100F9D2}" type="slidenum">
              <a:rPr lang="en-ZA" smtClean="0"/>
              <a:t>‹#›</a:t>
            </a:fld>
            <a:endParaRPr lang="en-ZA"/>
          </a:p>
        </p:txBody>
      </p:sp>
    </p:spTree>
    <p:extLst>
      <p:ext uri="{BB962C8B-B14F-4D97-AF65-F5344CB8AC3E}">
        <p14:creationId xmlns:p14="http://schemas.microsoft.com/office/powerpoint/2010/main" val="262297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Current smokers showed their latest purchased pack.</a:t>
            </a:r>
          </a:p>
          <a:p>
            <a:r>
              <a:rPr lang="en-US" sz="1200" b="0" i="0" u="none" strike="noStrike" kern="1200" baseline="0" dirty="0">
                <a:solidFill>
                  <a:schemeClr val="tx1"/>
                </a:solidFill>
                <a:latin typeface="+mn-lt"/>
                <a:ea typeface="+mn-ea"/>
                <a:cs typeface="+mn-cs"/>
              </a:rPr>
              <a:t>A pack was illicit if it had at least one of the following tax evasion indicators: (1) it was bought from illicit sources, as reported by smokers, (2) it had an inappropriate tax</a:t>
            </a:r>
          </a:p>
          <a:p>
            <a:r>
              <a:rPr lang="en-US" sz="1200" b="0" i="0" u="none" strike="noStrike" kern="1200" baseline="0" dirty="0">
                <a:solidFill>
                  <a:schemeClr val="tx1"/>
                </a:solidFill>
                <a:latin typeface="+mn-lt"/>
                <a:ea typeface="+mn-ea"/>
                <a:cs typeface="+mn-cs"/>
              </a:rPr>
              <a:t>stamp, (3) it had an inappropriate health warning or (4) its price was substantially below the known price in their market.</a:t>
            </a:r>
          </a:p>
          <a:p>
            <a:r>
              <a:rPr lang="en-US" sz="1200" b="0" i="0" u="none" strike="noStrike" kern="1200" baseline="0" dirty="0">
                <a:solidFill>
                  <a:schemeClr val="tx1"/>
                </a:solidFill>
                <a:latin typeface="+mn-lt"/>
                <a:ea typeface="+mn-ea"/>
                <a:cs typeface="+mn-cs"/>
              </a:rPr>
              <a:t>Source “offered” was deemed illicit. </a:t>
            </a:r>
            <a:endParaRPr lang="en-US" dirty="0"/>
          </a:p>
          <a:p>
            <a:endParaRPr lang="en-ZA" dirty="0"/>
          </a:p>
        </p:txBody>
      </p:sp>
      <p:sp>
        <p:nvSpPr>
          <p:cNvPr id="4" name="Slide Number Placeholder 3"/>
          <p:cNvSpPr>
            <a:spLocks noGrp="1"/>
          </p:cNvSpPr>
          <p:nvPr>
            <p:ph type="sldNum" sz="quarter" idx="5"/>
          </p:nvPr>
        </p:nvSpPr>
        <p:spPr/>
        <p:txBody>
          <a:bodyPr/>
          <a:lstStyle/>
          <a:p>
            <a:fld id="{A1041737-382C-4A74-9D97-D8E31100F9D2}" type="slidenum">
              <a:rPr lang="en-ZA" smtClean="0"/>
              <a:t>17</a:t>
            </a:fld>
            <a:endParaRPr lang="en-ZA"/>
          </a:p>
        </p:txBody>
      </p:sp>
    </p:spTree>
    <p:extLst>
      <p:ext uri="{BB962C8B-B14F-4D97-AF65-F5344CB8AC3E}">
        <p14:creationId xmlns:p14="http://schemas.microsoft.com/office/powerpoint/2010/main" val="64444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tobacco industry keeps secret, though, is that the smuggling estimates used in their lobbying efforts are directly commissioned by the industry itself</a:t>
            </a:r>
          </a:p>
          <a:p>
            <a:r>
              <a:rPr lang="en-US" dirty="0"/>
              <a:t>Unlike academic research studies, these studies provide only limited information about their methodology and data collection, thus are not replicable</a:t>
            </a:r>
          </a:p>
          <a:p>
            <a:r>
              <a:rPr lang="en-US" dirty="0"/>
              <a:t>As data on cigarette smuggling has become ever more crucial to the shaping of public health policy, we decided to take a closer look at the industry’s studies. In 2008</a:t>
            </a:r>
            <a:r>
              <a:rPr lang="en-US" baseline="0" dirty="0"/>
              <a:t> and 2011</a:t>
            </a:r>
            <a:r>
              <a:rPr lang="en-US" dirty="0"/>
              <a:t>, we conducted surveys using transparent and rigorous academic methods to estimate the scale of cigarette smuggling in Warsaw, Poland. </a:t>
            </a:r>
          </a:p>
        </p:txBody>
      </p:sp>
      <p:sp>
        <p:nvSpPr>
          <p:cNvPr id="4" name="Slide Number Placeholder 3"/>
          <p:cNvSpPr>
            <a:spLocks noGrp="1"/>
          </p:cNvSpPr>
          <p:nvPr>
            <p:ph type="sldNum" sz="quarter" idx="5"/>
          </p:nvPr>
        </p:nvSpPr>
        <p:spPr/>
        <p:txBody>
          <a:bodyPr/>
          <a:lstStyle/>
          <a:p>
            <a:fld id="{A1041737-382C-4A74-9D97-D8E31100F9D2}" type="slidenum">
              <a:rPr lang="en-ZA" smtClean="0"/>
              <a:t>18</a:t>
            </a:fld>
            <a:endParaRPr lang="en-ZA"/>
          </a:p>
        </p:txBody>
      </p:sp>
    </p:spTree>
    <p:extLst>
      <p:ext uri="{BB962C8B-B14F-4D97-AF65-F5344CB8AC3E}">
        <p14:creationId xmlns:p14="http://schemas.microsoft.com/office/powerpoint/2010/main" val="319679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tobacco industry keeps secret, though, is that the smuggling estimates used in their lobbying efforts are directly commissioned by the industry itself</a:t>
            </a:r>
          </a:p>
          <a:p>
            <a:endParaRPr lang="en-US" dirty="0"/>
          </a:p>
          <a:p>
            <a:r>
              <a:rPr lang="en-US" dirty="0"/>
              <a:t>As data on cigarette smuggling has become ever more crucial to the shaping of public health policy, two economists from the ACS Intramural Research department, Michal Stoklosa and Hana Ross, decided to take a closer look at the industry’s studies. In 2011, Society researchers conducted two surveys using transparent and rigorous academic methods to estimate the scale of cigarette smuggling in Warsaw, Poland. The surveys were conducted at the same time as a study commissioned by the four largest tobacco companies in Europe. The Society surveys used two methods: collecting littered cigarette packs, a technique similar to the one used by the tobacco industry, as well as face-to-face interviews that asked smokers to show the researchers their cigarette packs. </a:t>
            </a:r>
          </a:p>
          <a:p>
            <a:endParaRPr lang="en-US" dirty="0"/>
          </a:p>
          <a:p>
            <a:r>
              <a:rPr lang="en-US" dirty="0"/>
              <a:t>The Society study’s results were definitive. While both academic methods produced identical estimates of the scale cigarette smuggling, the tobacco industry commissioned estimate was higher by nearly half compared to what the Society researchers found (15% v. 23% of all cigarettes were smuggled). The reason for this difference is unknowable because the tobacco industry refuses to disclose the details of their study’s methods. </a:t>
            </a:r>
          </a:p>
        </p:txBody>
      </p:sp>
      <p:sp>
        <p:nvSpPr>
          <p:cNvPr id="4" name="Slide Number Placeholder 3"/>
          <p:cNvSpPr>
            <a:spLocks noGrp="1"/>
          </p:cNvSpPr>
          <p:nvPr>
            <p:ph type="sldNum" sz="quarter" idx="5"/>
          </p:nvPr>
        </p:nvSpPr>
        <p:spPr/>
        <p:txBody>
          <a:bodyPr/>
          <a:lstStyle/>
          <a:p>
            <a:fld id="{A1041737-382C-4A74-9D97-D8E31100F9D2}" type="slidenum">
              <a:rPr lang="en-ZA" smtClean="0"/>
              <a:t>19</a:t>
            </a:fld>
            <a:endParaRPr lang="en-ZA"/>
          </a:p>
        </p:txBody>
      </p:sp>
    </p:spTree>
    <p:extLst>
      <p:ext uri="{BB962C8B-B14F-4D97-AF65-F5344CB8AC3E}">
        <p14:creationId xmlns:p14="http://schemas.microsoft.com/office/powerpoint/2010/main" val="2602114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041737-382C-4A74-9D97-D8E31100F9D2}" type="slidenum">
              <a:rPr lang="en-ZA" smtClean="0"/>
              <a:t>20</a:t>
            </a:fld>
            <a:endParaRPr lang="en-ZA"/>
          </a:p>
        </p:txBody>
      </p:sp>
    </p:spTree>
    <p:extLst>
      <p:ext uri="{BB962C8B-B14F-4D97-AF65-F5344CB8AC3E}">
        <p14:creationId xmlns:p14="http://schemas.microsoft.com/office/powerpoint/2010/main" val="124934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A1041737-382C-4A74-9D97-D8E31100F9D2}" type="slidenum">
              <a:rPr lang="en-ZA" smtClean="0"/>
              <a:t>24</a:t>
            </a:fld>
            <a:endParaRPr lang="en-ZA"/>
          </a:p>
        </p:txBody>
      </p:sp>
    </p:spTree>
    <p:extLst>
      <p:ext uri="{BB962C8B-B14F-4D97-AF65-F5344CB8AC3E}">
        <p14:creationId xmlns:p14="http://schemas.microsoft.com/office/powerpoint/2010/main" val="1514656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sp>
        <p:nvSpPr>
          <p:cNvPr id="2" name="Title 1"/>
          <p:cNvSpPr>
            <a:spLocks noGrp="1"/>
          </p:cNvSpPr>
          <p:nvPr>
            <p:ph type="ctrTitle"/>
          </p:nvPr>
        </p:nvSpPr>
        <p:spPr>
          <a:xfrm>
            <a:off x="379318" y="2325862"/>
            <a:ext cx="11433364" cy="1316035"/>
          </a:xfrm>
        </p:spPr>
        <p:txBody>
          <a:bodyPr lIns="0" tIns="0" rIns="0" bIns="0" anchor="b" anchorCtr="0">
            <a:normAutofit/>
          </a:bodyPr>
          <a:lstStyle>
            <a:lvl1pPr algn="ctr">
              <a:defRPr sz="4200" b="1" i="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379318" y="4426436"/>
            <a:ext cx="11433364" cy="1655762"/>
          </a:xfrm>
        </p:spPr>
        <p:txBody>
          <a:bodyPr lIns="0" tIns="0" rIns="0" bIns="0">
            <a:normAutofit/>
          </a:bodyPr>
          <a:lstStyle>
            <a:lvl1pPr marL="0" indent="0" algn="ctr">
              <a:buNone/>
              <a:defRPr sz="2800" b="0" i="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Box 13"/>
          <p:cNvSpPr txBox="1"/>
          <p:nvPr userDrawn="1"/>
        </p:nvSpPr>
        <p:spPr>
          <a:xfrm>
            <a:off x="10645414" y="180557"/>
            <a:ext cx="1008000" cy="430887"/>
          </a:xfrm>
          <a:prstGeom prst="rect">
            <a:avLst/>
          </a:prstGeom>
          <a:noFill/>
        </p:spPr>
        <p:txBody>
          <a:bodyPr wrap="square" lIns="0" tIns="0" rIns="0" bIns="0" rtlCol="0">
            <a:spAutoFit/>
          </a:bodyPr>
          <a:lstStyle/>
          <a:p>
            <a:pPr algn="ctr"/>
            <a:r>
              <a:rPr lang="en-US" sz="2800" b="1" i="0" spc="0" dirty="0">
                <a:solidFill>
                  <a:schemeClr val="bg1"/>
                </a:solidFill>
                <a:latin typeface="Montserrat" charset="0"/>
                <a:ea typeface="Montserrat" charset="0"/>
                <a:cs typeface="Montserrat" charset="0"/>
              </a:rPr>
              <a:t>2000</a:t>
            </a:r>
          </a:p>
        </p:txBody>
      </p:sp>
      <p:grpSp>
        <p:nvGrpSpPr>
          <p:cNvPr id="8" name="Group 7">
            <a:extLst>
              <a:ext uri="{FF2B5EF4-FFF2-40B4-BE49-F238E27FC236}">
                <a16:creationId xmlns:a16="http://schemas.microsoft.com/office/drawing/2014/main" id="{06451663-8D67-4BB8-880A-DB4178A65E3C}"/>
              </a:ext>
            </a:extLst>
          </p:cNvPr>
          <p:cNvGrpSpPr/>
          <p:nvPr userDrawn="1"/>
        </p:nvGrpSpPr>
        <p:grpSpPr>
          <a:xfrm>
            <a:off x="1586963" y="-322558"/>
            <a:ext cx="8855374" cy="3062323"/>
            <a:chOff x="1586963" y="-322558"/>
            <a:chExt cx="8855374" cy="3062323"/>
          </a:xfrm>
        </p:grpSpPr>
        <p:pic>
          <p:nvPicPr>
            <p:cNvPr id="9" name="Google Shape;16;p43">
              <a:extLst>
                <a:ext uri="{FF2B5EF4-FFF2-40B4-BE49-F238E27FC236}">
                  <a16:creationId xmlns:a16="http://schemas.microsoft.com/office/drawing/2014/main" id="{273F10E8-8B87-4CE8-89B9-8EFB626F5266}"/>
                </a:ext>
              </a:extLst>
            </p:cNvPr>
            <p:cNvPicPr preferRelativeResize="0"/>
            <p:nvPr/>
          </p:nvPicPr>
          <p:blipFill rotWithShape="1">
            <a:blip r:embed="rId2">
              <a:alphaModFix/>
            </a:blip>
            <a:srcRect/>
            <a:stretch/>
          </p:blipFill>
          <p:spPr>
            <a:xfrm>
              <a:off x="8969772" y="461979"/>
              <a:ext cx="1472565" cy="1493247"/>
            </a:xfrm>
            <a:prstGeom prst="rect">
              <a:avLst/>
            </a:prstGeom>
            <a:noFill/>
            <a:ln>
              <a:noFill/>
            </a:ln>
          </p:spPr>
        </p:pic>
        <p:pic>
          <p:nvPicPr>
            <p:cNvPr id="10" name="Picture 9" descr="A picture containing drawing&#10;&#10;Description automatically generated">
              <a:extLst>
                <a:ext uri="{FF2B5EF4-FFF2-40B4-BE49-F238E27FC236}">
                  <a16:creationId xmlns:a16="http://schemas.microsoft.com/office/drawing/2014/main" id="{13B4A1C7-BB6D-41E0-856A-58100218AA69}"/>
                </a:ext>
              </a:extLst>
            </p:cNvPr>
            <p:cNvPicPr>
              <a:picLocks noChangeAspect="1"/>
            </p:cNvPicPr>
            <p:nvPr userDrawn="1"/>
          </p:nvPicPr>
          <p:blipFill>
            <a:blip r:embed="rId3"/>
            <a:stretch>
              <a:fillRect/>
            </a:stretch>
          </p:blipFill>
          <p:spPr>
            <a:xfrm>
              <a:off x="1586963" y="-322558"/>
              <a:ext cx="7179733" cy="3062323"/>
            </a:xfrm>
            <a:prstGeom prst="rect">
              <a:avLst/>
            </a:prstGeom>
          </p:spPr>
        </p:pic>
      </p:grpSp>
      <p:sp>
        <p:nvSpPr>
          <p:cNvPr id="11" name="Google Shape;19;p43">
            <a:extLst>
              <a:ext uri="{FF2B5EF4-FFF2-40B4-BE49-F238E27FC236}">
                <a16:creationId xmlns:a16="http://schemas.microsoft.com/office/drawing/2014/main" id="{7544883E-9076-4284-BA01-68DC86DEA37F}"/>
              </a:ext>
            </a:extLst>
          </p:cNvPr>
          <p:cNvSpPr txBox="1"/>
          <p:nvPr userDrawn="1"/>
        </p:nvSpPr>
        <p:spPr>
          <a:xfrm>
            <a:off x="379319" y="6320484"/>
            <a:ext cx="11454094" cy="369332"/>
          </a:xfrm>
          <a:prstGeom prst="rect">
            <a:avLst/>
          </a:prstGeom>
          <a:solidFill>
            <a:srgbClr val="719B8B">
              <a:alpha val="73725"/>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b="0" i="0" u="none" strike="noStrike" cap="none" dirty="0">
                <a:solidFill>
                  <a:schemeClr val="lt1"/>
                </a:solidFill>
                <a:latin typeface="Calibri"/>
                <a:ea typeface="Calibri"/>
                <a:cs typeface="Calibri"/>
                <a:sym typeface="Calibri"/>
              </a:rPr>
              <a:t>							</a:t>
            </a:r>
            <a:endParaRPr sz="1800" dirty="0">
              <a:solidFill>
                <a:schemeClr val="lt1"/>
              </a:solidFill>
              <a:latin typeface="Calibri"/>
              <a:ea typeface="Calibri"/>
              <a:cs typeface="Calibri"/>
              <a:sym typeface="Calibri"/>
            </a:endParaRPr>
          </a:p>
        </p:txBody>
      </p:sp>
      <p:sp>
        <p:nvSpPr>
          <p:cNvPr id="4" name="Date Placeholder 3">
            <a:extLst>
              <a:ext uri="{FF2B5EF4-FFF2-40B4-BE49-F238E27FC236}">
                <a16:creationId xmlns:a16="http://schemas.microsoft.com/office/drawing/2014/main" id="{2BD72A2A-409E-4302-AB49-CDD7158642C8}"/>
              </a:ext>
            </a:extLst>
          </p:cNvPr>
          <p:cNvSpPr>
            <a:spLocks noGrp="1"/>
          </p:cNvSpPr>
          <p:nvPr>
            <p:ph type="dt" sz="half" idx="10"/>
          </p:nvPr>
        </p:nvSpPr>
        <p:spPr/>
        <p:txBody>
          <a:bodyPr/>
          <a:lstStyle/>
          <a:p>
            <a:r>
              <a:rPr lang="en-US"/>
              <a:t>10 July 2020</a:t>
            </a:r>
            <a:endParaRPr lang="en-US" dirty="0"/>
          </a:p>
        </p:txBody>
      </p:sp>
    </p:spTree>
    <p:extLst>
      <p:ext uri="{BB962C8B-B14F-4D97-AF65-F5344CB8AC3E}">
        <p14:creationId xmlns:p14="http://schemas.microsoft.com/office/powerpoint/2010/main" val="190012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 TEXT">
    <p:spTree>
      <p:nvGrpSpPr>
        <p:cNvPr id="1" name=""/>
        <p:cNvGrpSpPr/>
        <p:nvPr/>
      </p:nvGrpSpPr>
      <p:grpSpPr>
        <a:xfrm>
          <a:off x="0" y="0"/>
          <a:ext cx="0" cy="0"/>
          <a:chOff x="0" y="0"/>
          <a:chExt cx="0" cy="0"/>
        </a:xfrm>
      </p:grpSpPr>
      <p:sp>
        <p:nvSpPr>
          <p:cNvPr id="13" name="Google Shape;27;p44">
            <a:extLst>
              <a:ext uri="{FF2B5EF4-FFF2-40B4-BE49-F238E27FC236}">
                <a16:creationId xmlns:a16="http://schemas.microsoft.com/office/drawing/2014/main" id="{4A5590EB-8038-4EC0-84AC-6D023C4698CB}"/>
              </a:ext>
            </a:extLst>
          </p:cNvPr>
          <p:cNvSpPr txBox="1"/>
          <p:nvPr userDrawn="1"/>
        </p:nvSpPr>
        <p:spPr>
          <a:xfrm>
            <a:off x="396240" y="6379535"/>
            <a:ext cx="11461912" cy="338514"/>
          </a:xfrm>
          <a:prstGeom prst="rect">
            <a:avLst/>
          </a:prstGeom>
          <a:solidFill>
            <a:srgbClr val="719B8B">
              <a:alpha val="73725"/>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600" dirty="0">
                <a:solidFill>
                  <a:schemeClr val="lt1"/>
                </a:solidFill>
                <a:latin typeface="Calibri"/>
                <a:ea typeface="Calibri"/>
                <a:cs typeface="Calibri"/>
                <a:sym typeface="Calibri"/>
              </a:rPr>
              <a:t>			</a:t>
            </a:r>
            <a:endParaRPr sz="1600" dirty="0">
              <a:solidFill>
                <a:schemeClr val="lt1"/>
              </a:solidFill>
              <a:latin typeface="Calibri"/>
              <a:ea typeface="Calibri"/>
              <a:cs typeface="Calibri"/>
              <a:sym typeface="Calibri"/>
            </a:endParaRPr>
          </a:p>
        </p:txBody>
      </p:sp>
      <p:sp>
        <p:nvSpPr>
          <p:cNvPr id="3" name="Content Placeholder 2"/>
          <p:cNvSpPr>
            <a:spLocks noGrp="1"/>
          </p:cNvSpPr>
          <p:nvPr>
            <p:ph idx="1" hasCustomPrompt="1"/>
          </p:nvPr>
        </p:nvSpPr>
        <p:spPr>
          <a:xfrm>
            <a:off x="396240" y="1832238"/>
            <a:ext cx="11399520" cy="4352990"/>
          </a:xfrm>
          <a:solidFill>
            <a:srgbClr val="6A8FA2">
              <a:alpha val="40000"/>
            </a:srgbClr>
          </a:solidFill>
        </p:spPr>
        <p:txBody>
          <a:bodyPr lIns="0" tIns="0" rIns="0" bIns="0"/>
          <a:lstStyle>
            <a:lvl1pPr marL="0" indent="0">
              <a:buFontTx/>
              <a:buNone/>
              <a:defRPr b="0" i="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buClr>
                <a:schemeClr val="accent2"/>
              </a:buClr>
              <a:buSzPct val="120000"/>
              <a:buFont typeface="Arial" charset="0"/>
              <a:buChar char="•"/>
              <a:defRPr b="0"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buClr>
                <a:schemeClr val="accent3"/>
              </a:buClr>
              <a:buSzPct val="120000"/>
              <a:buFont typeface="Arial" charset="0"/>
              <a:buChar char="•"/>
              <a:defRPr b="0" i="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buClr>
                <a:schemeClr val="accent1"/>
              </a:buClr>
              <a:buSzPct val="120000"/>
              <a:defRPr b="0" i="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buClr>
                <a:schemeClr val="accent4"/>
              </a:buClr>
              <a:buSzPct val="120000"/>
              <a:buFont typeface="Arial" charset="0"/>
              <a:buChar char="•"/>
              <a:defRPr b="0" i="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3886200" y="352801"/>
            <a:ext cx="6614160" cy="1042333"/>
          </a:xfrm>
        </p:spPr>
        <p:txBody>
          <a:bodyPr lIns="0" tIns="0" rIns="0" bIns="0" anchor="b" anchorCtr="0">
            <a:noAutofit/>
          </a:bodyPr>
          <a:lstStyle>
            <a:lvl1pPr>
              <a:defRPr sz="3800" b="1" i="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cxnSp>
        <p:nvCxnSpPr>
          <p:cNvPr id="11" name="Straight Connector 10"/>
          <p:cNvCxnSpPr>
            <a:cxnSpLocks/>
          </p:cNvCxnSpPr>
          <p:nvPr userDrawn="1"/>
        </p:nvCxnSpPr>
        <p:spPr>
          <a:xfrm>
            <a:off x="396240" y="1589440"/>
            <a:ext cx="1139952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F96A0FE-D950-4EC7-B0CB-08C8F1C9D680}"/>
              </a:ext>
            </a:extLst>
          </p:cNvPr>
          <p:cNvGrpSpPr/>
          <p:nvPr userDrawn="1"/>
        </p:nvGrpSpPr>
        <p:grpSpPr>
          <a:xfrm>
            <a:off x="-210533" y="-95402"/>
            <a:ext cx="12068685" cy="1803927"/>
            <a:chOff x="-210533" y="-95402"/>
            <a:chExt cx="12068685" cy="1803927"/>
          </a:xfrm>
        </p:grpSpPr>
        <p:pic>
          <p:nvPicPr>
            <p:cNvPr id="8" name="Google Shape;24;p44">
              <a:extLst>
                <a:ext uri="{FF2B5EF4-FFF2-40B4-BE49-F238E27FC236}">
                  <a16:creationId xmlns:a16="http://schemas.microsoft.com/office/drawing/2014/main" id="{41F726D1-4B2E-4D65-BE18-DF78EA41B215}"/>
                </a:ext>
              </a:extLst>
            </p:cNvPr>
            <p:cNvPicPr preferRelativeResize="0"/>
            <p:nvPr/>
          </p:nvPicPr>
          <p:blipFill rotWithShape="1">
            <a:blip r:embed="rId2">
              <a:alphaModFix/>
            </a:blip>
            <a:srcRect/>
            <a:stretch/>
          </p:blipFill>
          <p:spPr>
            <a:xfrm>
              <a:off x="10777996" y="288708"/>
              <a:ext cx="1080156" cy="1095327"/>
            </a:xfrm>
            <a:prstGeom prst="rect">
              <a:avLst/>
            </a:prstGeom>
            <a:noFill/>
            <a:ln>
              <a:noFill/>
            </a:ln>
          </p:spPr>
        </p:pic>
        <p:pic>
          <p:nvPicPr>
            <p:cNvPr id="9" name="Picture 8" descr="A picture containing drawing&#10;&#10;Description automatically generated">
              <a:extLst>
                <a:ext uri="{FF2B5EF4-FFF2-40B4-BE49-F238E27FC236}">
                  <a16:creationId xmlns:a16="http://schemas.microsoft.com/office/drawing/2014/main" id="{D2B52197-C6E7-4A28-A11F-4C8772A24A63}"/>
                </a:ext>
              </a:extLst>
            </p:cNvPr>
            <p:cNvPicPr>
              <a:picLocks noChangeAspect="1"/>
            </p:cNvPicPr>
            <p:nvPr userDrawn="1"/>
          </p:nvPicPr>
          <p:blipFill>
            <a:blip r:embed="rId3"/>
            <a:stretch>
              <a:fillRect/>
            </a:stretch>
          </p:blipFill>
          <p:spPr>
            <a:xfrm>
              <a:off x="-210533" y="-95402"/>
              <a:ext cx="4229377" cy="1803927"/>
            </a:xfrm>
            <a:prstGeom prst="rect">
              <a:avLst/>
            </a:prstGeom>
          </p:spPr>
        </p:pic>
      </p:grpSp>
      <p:sp>
        <p:nvSpPr>
          <p:cNvPr id="16" name="Date Placeholder 4">
            <a:extLst>
              <a:ext uri="{FF2B5EF4-FFF2-40B4-BE49-F238E27FC236}">
                <a16:creationId xmlns:a16="http://schemas.microsoft.com/office/drawing/2014/main" id="{4DF94F11-6686-4A1F-BA68-052EF3D85BF5}"/>
              </a:ext>
            </a:extLst>
          </p:cNvPr>
          <p:cNvSpPr>
            <a:spLocks noGrp="1"/>
          </p:cNvSpPr>
          <p:nvPr>
            <p:ph type="dt" sz="half" idx="12"/>
          </p:nvPr>
        </p:nvSpPr>
        <p:spPr>
          <a:xfrm>
            <a:off x="9052560" y="6322636"/>
            <a:ext cx="2743200" cy="365125"/>
          </a:xfrm>
        </p:spPr>
        <p:txBody>
          <a:bodyPr/>
          <a:lstStyle>
            <a:lvl1pPr>
              <a:defRPr>
                <a:solidFill>
                  <a:schemeClr val="bg1"/>
                </a:solidFill>
              </a:defRPr>
            </a:lvl1pPr>
          </a:lstStyle>
          <a:p>
            <a:r>
              <a:rPr lang="en-US"/>
              <a:t>10 July 2020</a:t>
            </a:r>
            <a:endParaRPr lang="en-US" dirty="0"/>
          </a:p>
        </p:txBody>
      </p:sp>
      <p:sp>
        <p:nvSpPr>
          <p:cNvPr id="17" name="Footer Placeholder 5">
            <a:extLst>
              <a:ext uri="{FF2B5EF4-FFF2-40B4-BE49-F238E27FC236}">
                <a16:creationId xmlns:a16="http://schemas.microsoft.com/office/drawing/2014/main" id="{D6E6D9D5-AD02-4E77-AA61-A75C22846BE1}"/>
              </a:ext>
            </a:extLst>
          </p:cNvPr>
          <p:cNvSpPr>
            <a:spLocks noGrp="1"/>
          </p:cNvSpPr>
          <p:nvPr>
            <p:ph type="ftr" sz="quarter" idx="13"/>
          </p:nvPr>
        </p:nvSpPr>
        <p:spPr>
          <a:xfrm>
            <a:off x="426720" y="6366229"/>
            <a:ext cx="4114800" cy="365125"/>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1199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 TEXT &amp; GRAPHIC RT">
    <p:spTree>
      <p:nvGrpSpPr>
        <p:cNvPr id="1" name=""/>
        <p:cNvGrpSpPr/>
        <p:nvPr/>
      </p:nvGrpSpPr>
      <p:grpSpPr>
        <a:xfrm>
          <a:off x="0" y="0"/>
          <a:ext cx="0" cy="0"/>
          <a:chOff x="0" y="0"/>
          <a:chExt cx="0" cy="0"/>
        </a:xfrm>
      </p:grpSpPr>
      <p:sp>
        <p:nvSpPr>
          <p:cNvPr id="2" name="Title 1"/>
          <p:cNvSpPr>
            <a:spLocks noGrp="1"/>
          </p:cNvSpPr>
          <p:nvPr>
            <p:ph type="title"/>
          </p:nvPr>
        </p:nvSpPr>
        <p:spPr>
          <a:xfrm>
            <a:off x="3855720" y="352801"/>
            <a:ext cx="6583680" cy="1042333"/>
          </a:xfrm>
        </p:spPr>
        <p:txBody>
          <a:bodyPr lIns="0" tIns="0" rIns="0" bIns="0" anchor="b" anchorCtr="0">
            <a:noAutofit/>
          </a:bodyPr>
          <a:lstStyle>
            <a:lvl1pPr>
              <a:defRPr sz="3800" b="1" i="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368846" y="1936147"/>
            <a:ext cx="6001474" cy="4129994"/>
          </a:xfrm>
          <a:solidFill>
            <a:srgbClr val="6A8FA2">
              <a:alpha val="40000"/>
            </a:srgbClr>
          </a:solidFill>
        </p:spPr>
        <p:txBody>
          <a:bodyPr lIns="0" tIns="0" rIns="0" bIns="0"/>
          <a:lstStyle>
            <a:lvl1pPr marL="0" indent="0">
              <a:buFontTx/>
              <a:buNone/>
              <a:defRPr b="0" i="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buClr>
                <a:schemeClr val="accent2"/>
              </a:buClr>
              <a:buSzPct val="120000"/>
              <a:defRPr b="0"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buClr>
                <a:schemeClr val="accent3"/>
              </a:buClr>
              <a:buSzPct val="120000"/>
              <a:defRPr b="0" i="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buClr>
                <a:schemeClr val="accent1"/>
              </a:buClr>
              <a:buSzPct val="120000"/>
              <a:buFont typeface="Arial" charset="0"/>
              <a:buChar char="•"/>
              <a:defRPr b="0" i="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buClr>
                <a:schemeClr val="accent4"/>
              </a:buClr>
              <a:buSzPct val="120000"/>
              <a:defRPr b="0" i="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a:cxnSpLocks/>
          </p:cNvCxnSpPr>
          <p:nvPr userDrawn="1"/>
        </p:nvCxnSpPr>
        <p:spPr>
          <a:xfrm>
            <a:off x="426720" y="1589440"/>
            <a:ext cx="1139643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0" hasCustomPrompt="1"/>
          </p:nvPr>
        </p:nvSpPr>
        <p:spPr>
          <a:xfrm>
            <a:off x="6762750" y="1949338"/>
            <a:ext cx="5060404" cy="345692"/>
          </a:xfrm>
        </p:spPr>
        <p:txBody>
          <a:bodyPr lIns="0" tIns="0" rIns="0" bIns="0">
            <a:normAutofit/>
          </a:bodyPr>
          <a:lstStyle>
            <a:lvl1pPr marL="0" indent="0" algn="ctr">
              <a:buFontTx/>
              <a:buNone/>
              <a:defRPr sz="2000" b="1" i="0">
                <a:latin typeface="Calibri" panose="020F0502020204030204" pitchFamily="34" charset="0"/>
                <a:ea typeface="Calibri" panose="020F0502020204030204" pitchFamily="34" charset="0"/>
                <a:cs typeface="Calibri" panose="020F0502020204030204" pitchFamily="34" charset="0"/>
              </a:defRPr>
            </a:lvl1pPr>
            <a:lvl2pPr>
              <a:defRPr b="0" i="0">
                <a:latin typeface="Montserrat" charset="0"/>
                <a:ea typeface="Montserrat" charset="0"/>
                <a:cs typeface="Montserrat" charset="0"/>
              </a:defRPr>
            </a:lvl2pPr>
            <a:lvl3pPr>
              <a:defRPr b="0" i="0">
                <a:latin typeface="Montserrat" charset="0"/>
                <a:ea typeface="Montserrat" charset="0"/>
                <a:cs typeface="Montserrat" charset="0"/>
              </a:defRPr>
            </a:lvl3pPr>
            <a:lvl4pPr>
              <a:defRPr b="0" i="0">
                <a:latin typeface="Montserrat" charset="0"/>
                <a:ea typeface="Montserrat" charset="0"/>
                <a:cs typeface="Montserrat" charset="0"/>
              </a:defRPr>
            </a:lvl4pPr>
            <a:lvl5pPr>
              <a:defRPr b="0" i="0">
                <a:latin typeface="Montserrat" charset="0"/>
                <a:ea typeface="Montserrat" charset="0"/>
                <a:cs typeface="Montserrat" charset="0"/>
              </a:defRPr>
            </a:lvl5pPr>
          </a:lstStyle>
          <a:p>
            <a:pPr lvl="0"/>
            <a:r>
              <a:rPr lang="en-US" dirty="0"/>
              <a:t>GRAPHIC HEADING</a:t>
            </a:r>
          </a:p>
        </p:txBody>
      </p:sp>
      <p:sp>
        <p:nvSpPr>
          <p:cNvPr id="12" name="Content Placeholder 2"/>
          <p:cNvSpPr>
            <a:spLocks noGrp="1"/>
          </p:cNvSpPr>
          <p:nvPr>
            <p:ph idx="11" hasCustomPrompt="1"/>
          </p:nvPr>
        </p:nvSpPr>
        <p:spPr>
          <a:xfrm>
            <a:off x="6762750" y="2489337"/>
            <a:ext cx="5060404" cy="3576803"/>
          </a:xfrm>
        </p:spPr>
        <p:txBody>
          <a:bodyPr lIns="0" tIns="0" rIns="0" bIns="0" anchor="ctr" anchorCtr="0">
            <a:normAutofit/>
          </a:bodyPr>
          <a:lstStyle>
            <a:lvl1pPr marL="0" indent="0" algn="ctr">
              <a:buFontTx/>
              <a:buNone/>
              <a:defRPr sz="2000" b="1" i="0">
                <a:solidFill>
                  <a:schemeClr val="accent5"/>
                </a:solidFill>
                <a:latin typeface="Montserrat SemiBold" charset="0"/>
                <a:ea typeface="Montserrat SemiBold" charset="0"/>
                <a:cs typeface="Montserrat SemiBold" charset="0"/>
              </a:defRPr>
            </a:lvl1pPr>
            <a:lvl2pPr>
              <a:defRPr b="0" i="0">
                <a:latin typeface="Montserrat" charset="0"/>
                <a:ea typeface="Montserrat" charset="0"/>
                <a:cs typeface="Montserrat" charset="0"/>
              </a:defRPr>
            </a:lvl2pPr>
            <a:lvl3pPr>
              <a:defRPr b="0" i="0">
                <a:latin typeface="Montserrat" charset="0"/>
                <a:ea typeface="Montserrat" charset="0"/>
                <a:cs typeface="Montserrat" charset="0"/>
              </a:defRPr>
            </a:lvl3pPr>
            <a:lvl4pPr>
              <a:defRPr b="0" i="0">
                <a:latin typeface="Montserrat" charset="0"/>
                <a:ea typeface="Montserrat" charset="0"/>
                <a:cs typeface="Montserrat" charset="0"/>
              </a:defRPr>
            </a:lvl4pPr>
            <a:lvl5pPr>
              <a:defRPr b="0" i="0">
                <a:latin typeface="Montserrat" charset="0"/>
                <a:ea typeface="Montserrat" charset="0"/>
                <a:cs typeface="Montserrat" charset="0"/>
              </a:defRPr>
            </a:lvl5pPr>
          </a:lstStyle>
          <a:p>
            <a:pPr lvl="0"/>
            <a:r>
              <a:rPr lang="en-US" dirty="0"/>
              <a:t>GRAPHIC BOX</a:t>
            </a:r>
          </a:p>
        </p:txBody>
      </p:sp>
      <p:grpSp>
        <p:nvGrpSpPr>
          <p:cNvPr id="9" name="Group 8">
            <a:extLst>
              <a:ext uri="{FF2B5EF4-FFF2-40B4-BE49-F238E27FC236}">
                <a16:creationId xmlns:a16="http://schemas.microsoft.com/office/drawing/2014/main" id="{28B48B61-3F4B-443B-B17A-D5991CF239C1}"/>
              </a:ext>
            </a:extLst>
          </p:cNvPr>
          <p:cNvGrpSpPr/>
          <p:nvPr userDrawn="1"/>
        </p:nvGrpSpPr>
        <p:grpSpPr>
          <a:xfrm>
            <a:off x="-210533" y="-95402"/>
            <a:ext cx="12068685" cy="1803927"/>
            <a:chOff x="-210533" y="-95402"/>
            <a:chExt cx="12068685" cy="1803927"/>
          </a:xfrm>
        </p:grpSpPr>
        <p:pic>
          <p:nvPicPr>
            <p:cNvPr id="11" name="Google Shape;24;p44">
              <a:extLst>
                <a:ext uri="{FF2B5EF4-FFF2-40B4-BE49-F238E27FC236}">
                  <a16:creationId xmlns:a16="http://schemas.microsoft.com/office/drawing/2014/main" id="{8A3B67B5-C32C-4362-823F-DB6C7CBF54D4}"/>
                </a:ext>
              </a:extLst>
            </p:cNvPr>
            <p:cNvPicPr preferRelativeResize="0"/>
            <p:nvPr/>
          </p:nvPicPr>
          <p:blipFill rotWithShape="1">
            <a:blip r:embed="rId2">
              <a:alphaModFix/>
            </a:blip>
            <a:srcRect/>
            <a:stretch/>
          </p:blipFill>
          <p:spPr>
            <a:xfrm>
              <a:off x="10777996" y="288708"/>
              <a:ext cx="1080156" cy="1095327"/>
            </a:xfrm>
            <a:prstGeom prst="rect">
              <a:avLst/>
            </a:prstGeom>
            <a:noFill/>
            <a:ln>
              <a:noFill/>
            </a:ln>
          </p:spPr>
        </p:pic>
        <p:pic>
          <p:nvPicPr>
            <p:cNvPr id="13" name="Picture 12" descr="A picture containing drawing&#10;&#10;Description automatically generated">
              <a:extLst>
                <a:ext uri="{FF2B5EF4-FFF2-40B4-BE49-F238E27FC236}">
                  <a16:creationId xmlns:a16="http://schemas.microsoft.com/office/drawing/2014/main" id="{510556DB-6BB5-4251-A02C-73B6B0A23E70}"/>
                </a:ext>
              </a:extLst>
            </p:cNvPr>
            <p:cNvPicPr>
              <a:picLocks noChangeAspect="1"/>
            </p:cNvPicPr>
            <p:nvPr userDrawn="1"/>
          </p:nvPicPr>
          <p:blipFill>
            <a:blip r:embed="rId3"/>
            <a:stretch>
              <a:fillRect/>
            </a:stretch>
          </p:blipFill>
          <p:spPr>
            <a:xfrm>
              <a:off x="-210533" y="-95402"/>
              <a:ext cx="4229377" cy="1803927"/>
            </a:xfrm>
            <a:prstGeom prst="rect">
              <a:avLst/>
            </a:prstGeom>
          </p:spPr>
        </p:pic>
      </p:grpSp>
      <p:sp>
        <p:nvSpPr>
          <p:cNvPr id="15" name="Google Shape;27;p44">
            <a:extLst>
              <a:ext uri="{FF2B5EF4-FFF2-40B4-BE49-F238E27FC236}">
                <a16:creationId xmlns:a16="http://schemas.microsoft.com/office/drawing/2014/main" id="{8EB13E93-222F-4BC4-B111-476B6B1D8201}"/>
              </a:ext>
            </a:extLst>
          </p:cNvPr>
          <p:cNvSpPr txBox="1"/>
          <p:nvPr userDrawn="1"/>
        </p:nvSpPr>
        <p:spPr>
          <a:xfrm>
            <a:off x="396240" y="6379535"/>
            <a:ext cx="11461912" cy="338514"/>
          </a:xfrm>
          <a:prstGeom prst="rect">
            <a:avLst/>
          </a:prstGeom>
          <a:solidFill>
            <a:srgbClr val="719B8B">
              <a:alpha val="73725"/>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600" dirty="0">
                <a:solidFill>
                  <a:schemeClr val="lt1"/>
                </a:solidFill>
                <a:latin typeface="Calibri"/>
                <a:ea typeface="Calibri"/>
                <a:cs typeface="Calibri"/>
                <a:sym typeface="Calibri"/>
              </a:rPr>
              <a:t>			</a:t>
            </a:r>
            <a:endParaRPr sz="1600" dirty="0">
              <a:solidFill>
                <a:schemeClr val="lt1"/>
              </a:solidFill>
              <a:latin typeface="Calibri"/>
              <a:ea typeface="Calibri"/>
              <a:cs typeface="Calibri"/>
              <a:sym typeface="Calibri"/>
            </a:endParaRPr>
          </a:p>
        </p:txBody>
      </p:sp>
      <p:sp>
        <p:nvSpPr>
          <p:cNvPr id="19" name="Date Placeholder 4">
            <a:extLst>
              <a:ext uri="{FF2B5EF4-FFF2-40B4-BE49-F238E27FC236}">
                <a16:creationId xmlns:a16="http://schemas.microsoft.com/office/drawing/2014/main" id="{7139B283-82AE-415E-BBBA-96E983EB3A32}"/>
              </a:ext>
            </a:extLst>
          </p:cNvPr>
          <p:cNvSpPr>
            <a:spLocks noGrp="1"/>
          </p:cNvSpPr>
          <p:nvPr>
            <p:ph type="dt" sz="half" idx="12"/>
          </p:nvPr>
        </p:nvSpPr>
        <p:spPr>
          <a:xfrm>
            <a:off x="9052560" y="6322636"/>
            <a:ext cx="2743200" cy="365125"/>
          </a:xfrm>
        </p:spPr>
        <p:txBody>
          <a:bodyPr/>
          <a:lstStyle>
            <a:lvl1pPr>
              <a:defRPr>
                <a:solidFill>
                  <a:schemeClr val="bg1"/>
                </a:solidFill>
              </a:defRPr>
            </a:lvl1pPr>
          </a:lstStyle>
          <a:p>
            <a:r>
              <a:rPr lang="en-US"/>
              <a:t>10 July 2020</a:t>
            </a:r>
            <a:endParaRPr lang="en-US" dirty="0"/>
          </a:p>
        </p:txBody>
      </p:sp>
      <p:sp>
        <p:nvSpPr>
          <p:cNvPr id="20" name="Footer Placeholder 5">
            <a:extLst>
              <a:ext uri="{FF2B5EF4-FFF2-40B4-BE49-F238E27FC236}">
                <a16:creationId xmlns:a16="http://schemas.microsoft.com/office/drawing/2014/main" id="{E4AC1EC3-E586-462C-9823-DA2B07F8974A}"/>
              </a:ext>
            </a:extLst>
          </p:cNvPr>
          <p:cNvSpPr>
            <a:spLocks noGrp="1"/>
          </p:cNvSpPr>
          <p:nvPr>
            <p:ph type="ftr" sz="quarter" idx="13"/>
          </p:nvPr>
        </p:nvSpPr>
        <p:spPr>
          <a:xfrm>
            <a:off x="426720" y="6366229"/>
            <a:ext cx="4114800" cy="365125"/>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757188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 TEXT &amp; GRAPHIC LT">
    <p:spTree>
      <p:nvGrpSpPr>
        <p:cNvPr id="1" name=""/>
        <p:cNvGrpSpPr/>
        <p:nvPr/>
      </p:nvGrpSpPr>
      <p:grpSpPr>
        <a:xfrm>
          <a:off x="0" y="0"/>
          <a:ext cx="0" cy="0"/>
          <a:chOff x="0" y="0"/>
          <a:chExt cx="0" cy="0"/>
        </a:xfrm>
      </p:grpSpPr>
      <p:sp>
        <p:nvSpPr>
          <p:cNvPr id="2" name="Title 1"/>
          <p:cNvSpPr>
            <a:spLocks noGrp="1"/>
          </p:cNvSpPr>
          <p:nvPr>
            <p:ph type="title"/>
          </p:nvPr>
        </p:nvSpPr>
        <p:spPr>
          <a:xfrm>
            <a:off x="3840480" y="352801"/>
            <a:ext cx="6644640" cy="1042333"/>
          </a:xfrm>
        </p:spPr>
        <p:txBody>
          <a:bodyPr lIns="0" tIns="0" rIns="0" bIns="0" anchor="b" anchorCtr="0">
            <a:noAutofit/>
          </a:bodyPr>
          <a:lstStyle>
            <a:lvl1pPr>
              <a:defRPr sz="3800" b="1" i="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895975" y="1949337"/>
            <a:ext cx="5927179" cy="4105707"/>
          </a:xfrm>
          <a:solidFill>
            <a:srgbClr val="6A8FA2">
              <a:alpha val="40000"/>
            </a:srgbClr>
          </a:solidFill>
        </p:spPr>
        <p:txBody>
          <a:bodyPr lIns="0" tIns="0" rIns="0" bIns="0"/>
          <a:lstStyle>
            <a:lvl1pPr marL="0" indent="0">
              <a:buFontTx/>
              <a:buNone/>
              <a:defRPr b="0" i="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buClr>
                <a:schemeClr val="accent2"/>
              </a:buClr>
              <a:buSzPct val="120000"/>
              <a:defRPr b="0"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buClr>
                <a:schemeClr val="accent3"/>
              </a:buClr>
              <a:buSzPct val="120000"/>
              <a:defRPr b="0" i="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buClr>
                <a:schemeClr val="accent1"/>
              </a:buClr>
              <a:buSzPct val="120000"/>
              <a:buFont typeface="Arial" charset="0"/>
              <a:buChar char="•"/>
              <a:defRPr b="0" i="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buClr>
                <a:schemeClr val="accent4"/>
              </a:buClr>
              <a:buSzPct val="120000"/>
              <a:defRPr b="0" i="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a:cxnSpLocks/>
          </p:cNvCxnSpPr>
          <p:nvPr userDrawn="1"/>
        </p:nvCxnSpPr>
        <p:spPr>
          <a:xfrm>
            <a:off x="396240" y="1650400"/>
            <a:ext cx="1142691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0" hasCustomPrompt="1"/>
          </p:nvPr>
        </p:nvSpPr>
        <p:spPr>
          <a:xfrm>
            <a:off x="396240" y="1949338"/>
            <a:ext cx="5048674" cy="338502"/>
          </a:xfrm>
        </p:spPr>
        <p:txBody>
          <a:bodyPr lIns="0" tIns="0" rIns="0" bIns="0">
            <a:normAutofit/>
          </a:bodyPr>
          <a:lstStyle>
            <a:lvl1pPr marL="0" indent="0" algn="ctr">
              <a:buFontTx/>
              <a:buNone/>
              <a:defRPr sz="2000" b="1" i="0">
                <a:latin typeface="Calibri" panose="020F0502020204030204" pitchFamily="34" charset="0"/>
                <a:ea typeface="Calibri" panose="020F0502020204030204" pitchFamily="34" charset="0"/>
                <a:cs typeface="Calibri" panose="020F0502020204030204" pitchFamily="34" charset="0"/>
              </a:defRPr>
            </a:lvl1pPr>
            <a:lvl2pPr>
              <a:defRPr b="0" i="0">
                <a:latin typeface="Montserrat" charset="0"/>
                <a:ea typeface="Montserrat" charset="0"/>
                <a:cs typeface="Montserrat" charset="0"/>
              </a:defRPr>
            </a:lvl2pPr>
            <a:lvl3pPr>
              <a:defRPr b="0" i="0">
                <a:latin typeface="Montserrat" charset="0"/>
                <a:ea typeface="Montserrat" charset="0"/>
                <a:cs typeface="Montserrat" charset="0"/>
              </a:defRPr>
            </a:lvl3pPr>
            <a:lvl4pPr>
              <a:defRPr b="0" i="0">
                <a:latin typeface="Montserrat" charset="0"/>
                <a:ea typeface="Montserrat" charset="0"/>
                <a:cs typeface="Montserrat" charset="0"/>
              </a:defRPr>
            </a:lvl4pPr>
            <a:lvl5pPr>
              <a:defRPr b="0" i="0">
                <a:latin typeface="Montserrat" charset="0"/>
                <a:ea typeface="Montserrat" charset="0"/>
                <a:cs typeface="Montserrat" charset="0"/>
              </a:defRPr>
            </a:lvl5pPr>
          </a:lstStyle>
          <a:p>
            <a:pPr lvl="0"/>
            <a:r>
              <a:rPr lang="en-US" dirty="0"/>
              <a:t>GRAPHIC HEADING</a:t>
            </a:r>
          </a:p>
        </p:txBody>
      </p:sp>
      <p:sp>
        <p:nvSpPr>
          <p:cNvPr id="12" name="Content Placeholder 2"/>
          <p:cNvSpPr>
            <a:spLocks noGrp="1"/>
          </p:cNvSpPr>
          <p:nvPr>
            <p:ph idx="11" hasCustomPrompt="1"/>
          </p:nvPr>
        </p:nvSpPr>
        <p:spPr>
          <a:xfrm>
            <a:off x="396240" y="2489338"/>
            <a:ext cx="5048674" cy="3576806"/>
          </a:xfrm>
        </p:spPr>
        <p:txBody>
          <a:bodyPr lIns="0" tIns="0" rIns="0" bIns="0" anchor="ctr" anchorCtr="0">
            <a:normAutofit/>
          </a:bodyPr>
          <a:lstStyle>
            <a:lvl1pPr marL="0" indent="0" algn="ctr">
              <a:buFontTx/>
              <a:buNone/>
              <a:defRPr sz="2000" b="1" i="0">
                <a:solidFill>
                  <a:schemeClr val="accent5"/>
                </a:solidFill>
                <a:latin typeface="Montserrat SemiBold" charset="0"/>
                <a:ea typeface="Montserrat SemiBold" charset="0"/>
                <a:cs typeface="Montserrat SemiBold" charset="0"/>
              </a:defRPr>
            </a:lvl1pPr>
            <a:lvl2pPr>
              <a:defRPr b="0" i="0">
                <a:latin typeface="Montserrat" charset="0"/>
                <a:ea typeface="Montserrat" charset="0"/>
                <a:cs typeface="Montserrat" charset="0"/>
              </a:defRPr>
            </a:lvl2pPr>
            <a:lvl3pPr>
              <a:defRPr b="0" i="0">
                <a:latin typeface="Montserrat" charset="0"/>
                <a:ea typeface="Montserrat" charset="0"/>
                <a:cs typeface="Montserrat" charset="0"/>
              </a:defRPr>
            </a:lvl3pPr>
            <a:lvl4pPr>
              <a:defRPr b="0" i="0">
                <a:latin typeface="Montserrat" charset="0"/>
                <a:ea typeface="Montserrat" charset="0"/>
                <a:cs typeface="Montserrat" charset="0"/>
              </a:defRPr>
            </a:lvl4pPr>
            <a:lvl5pPr>
              <a:defRPr b="0" i="0">
                <a:latin typeface="Montserrat" charset="0"/>
                <a:ea typeface="Montserrat" charset="0"/>
                <a:cs typeface="Montserrat" charset="0"/>
              </a:defRPr>
            </a:lvl5pPr>
          </a:lstStyle>
          <a:p>
            <a:pPr lvl="0"/>
            <a:r>
              <a:rPr lang="en-US" dirty="0"/>
              <a:t>GRAPHIC BOX</a:t>
            </a:r>
          </a:p>
        </p:txBody>
      </p:sp>
      <p:grpSp>
        <p:nvGrpSpPr>
          <p:cNvPr id="9" name="Group 8">
            <a:extLst>
              <a:ext uri="{FF2B5EF4-FFF2-40B4-BE49-F238E27FC236}">
                <a16:creationId xmlns:a16="http://schemas.microsoft.com/office/drawing/2014/main" id="{BF93E2C2-9D57-434F-8266-5FF505F6384B}"/>
              </a:ext>
            </a:extLst>
          </p:cNvPr>
          <p:cNvGrpSpPr/>
          <p:nvPr userDrawn="1"/>
        </p:nvGrpSpPr>
        <p:grpSpPr>
          <a:xfrm>
            <a:off x="-210533" y="-95402"/>
            <a:ext cx="12068685" cy="1803927"/>
            <a:chOff x="-210533" y="-95402"/>
            <a:chExt cx="12068685" cy="1803927"/>
          </a:xfrm>
        </p:grpSpPr>
        <p:pic>
          <p:nvPicPr>
            <p:cNvPr id="11" name="Google Shape;24;p44">
              <a:extLst>
                <a:ext uri="{FF2B5EF4-FFF2-40B4-BE49-F238E27FC236}">
                  <a16:creationId xmlns:a16="http://schemas.microsoft.com/office/drawing/2014/main" id="{BF7974AC-3C76-4805-9D5B-97D96EF84406}"/>
                </a:ext>
              </a:extLst>
            </p:cNvPr>
            <p:cNvPicPr preferRelativeResize="0"/>
            <p:nvPr/>
          </p:nvPicPr>
          <p:blipFill rotWithShape="1">
            <a:blip r:embed="rId2">
              <a:alphaModFix/>
            </a:blip>
            <a:srcRect/>
            <a:stretch/>
          </p:blipFill>
          <p:spPr>
            <a:xfrm>
              <a:off x="10777996" y="288708"/>
              <a:ext cx="1080156" cy="1095327"/>
            </a:xfrm>
            <a:prstGeom prst="rect">
              <a:avLst/>
            </a:prstGeom>
            <a:noFill/>
            <a:ln>
              <a:noFill/>
            </a:ln>
          </p:spPr>
        </p:pic>
        <p:pic>
          <p:nvPicPr>
            <p:cNvPr id="13" name="Picture 12" descr="A picture containing drawing&#10;&#10;Description automatically generated">
              <a:extLst>
                <a:ext uri="{FF2B5EF4-FFF2-40B4-BE49-F238E27FC236}">
                  <a16:creationId xmlns:a16="http://schemas.microsoft.com/office/drawing/2014/main" id="{AD81E819-25DE-4211-9377-226971D322C7}"/>
                </a:ext>
              </a:extLst>
            </p:cNvPr>
            <p:cNvPicPr>
              <a:picLocks noChangeAspect="1"/>
            </p:cNvPicPr>
            <p:nvPr userDrawn="1"/>
          </p:nvPicPr>
          <p:blipFill>
            <a:blip r:embed="rId3"/>
            <a:stretch>
              <a:fillRect/>
            </a:stretch>
          </p:blipFill>
          <p:spPr>
            <a:xfrm>
              <a:off x="-210533" y="-95402"/>
              <a:ext cx="4229377" cy="1803927"/>
            </a:xfrm>
            <a:prstGeom prst="rect">
              <a:avLst/>
            </a:prstGeom>
          </p:spPr>
        </p:pic>
      </p:grpSp>
      <p:sp>
        <p:nvSpPr>
          <p:cNvPr id="15" name="Google Shape;27;p44">
            <a:extLst>
              <a:ext uri="{FF2B5EF4-FFF2-40B4-BE49-F238E27FC236}">
                <a16:creationId xmlns:a16="http://schemas.microsoft.com/office/drawing/2014/main" id="{C25222DB-5121-43FB-9C11-ADA4A473700C}"/>
              </a:ext>
            </a:extLst>
          </p:cNvPr>
          <p:cNvSpPr txBox="1"/>
          <p:nvPr userDrawn="1"/>
        </p:nvSpPr>
        <p:spPr>
          <a:xfrm>
            <a:off x="396240" y="6379535"/>
            <a:ext cx="11461912" cy="338514"/>
          </a:xfrm>
          <a:prstGeom prst="rect">
            <a:avLst/>
          </a:prstGeom>
          <a:solidFill>
            <a:srgbClr val="719B8B">
              <a:alpha val="73725"/>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600" dirty="0">
                <a:solidFill>
                  <a:schemeClr val="lt1"/>
                </a:solidFill>
                <a:latin typeface="Calibri"/>
                <a:ea typeface="Calibri"/>
                <a:cs typeface="Calibri"/>
                <a:sym typeface="Calibri"/>
              </a:rPr>
              <a:t>			</a:t>
            </a:r>
            <a:endParaRPr sz="1600" dirty="0">
              <a:solidFill>
                <a:schemeClr val="lt1"/>
              </a:solidFill>
              <a:latin typeface="Calibri"/>
              <a:ea typeface="Calibri"/>
              <a:cs typeface="Calibri"/>
              <a:sym typeface="Calibri"/>
            </a:endParaRPr>
          </a:p>
        </p:txBody>
      </p:sp>
      <p:sp>
        <p:nvSpPr>
          <p:cNvPr id="17" name="Date Placeholder 4">
            <a:extLst>
              <a:ext uri="{FF2B5EF4-FFF2-40B4-BE49-F238E27FC236}">
                <a16:creationId xmlns:a16="http://schemas.microsoft.com/office/drawing/2014/main" id="{C3E2B070-8F24-4923-A11B-5E9DFE4E72A7}"/>
              </a:ext>
            </a:extLst>
          </p:cNvPr>
          <p:cNvSpPr>
            <a:spLocks noGrp="1"/>
          </p:cNvSpPr>
          <p:nvPr>
            <p:ph type="dt" sz="half" idx="12"/>
          </p:nvPr>
        </p:nvSpPr>
        <p:spPr>
          <a:xfrm>
            <a:off x="9052560" y="6322636"/>
            <a:ext cx="2743200" cy="365125"/>
          </a:xfrm>
        </p:spPr>
        <p:txBody>
          <a:bodyPr/>
          <a:lstStyle>
            <a:lvl1pPr>
              <a:defRPr>
                <a:solidFill>
                  <a:schemeClr val="bg1"/>
                </a:solidFill>
              </a:defRPr>
            </a:lvl1pPr>
          </a:lstStyle>
          <a:p>
            <a:r>
              <a:rPr lang="en-US"/>
              <a:t>10 July 2020</a:t>
            </a:r>
            <a:endParaRPr lang="en-US" dirty="0"/>
          </a:p>
        </p:txBody>
      </p:sp>
      <p:sp>
        <p:nvSpPr>
          <p:cNvPr id="18" name="Footer Placeholder 5">
            <a:extLst>
              <a:ext uri="{FF2B5EF4-FFF2-40B4-BE49-F238E27FC236}">
                <a16:creationId xmlns:a16="http://schemas.microsoft.com/office/drawing/2014/main" id="{F2F5EC66-F3DD-41D9-B811-D5A6AB8F7249}"/>
              </a:ext>
            </a:extLst>
          </p:cNvPr>
          <p:cNvSpPr>
            <a:spLocks noGrp="1"/>
          </p:cNvSpPr>
          <p:nvPr>
            <p:ph type="ftr" sz="quarter" idx="13"/>
          </p:nvPr>
        </p:nvSpPr>
        <p:spPr>
          <a:xfrm>
            <a:off x="426720" y="6366229"/>
            <a:ext cx="4114800" cy="365125"/>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69162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 GRAPHIC X 1">
    <p:spTree>
      <p:nvGrpSpPr>
        <p:cNvPr id="1" name=""/>
        <p:cNvGrpSpPr/>
        <p:nvPr/>
      </p:nvGrpSpPr>
      <p:grpSpPr>
        <a:xfrm>
          <a:off x="0" y="0"/>
          <a:ext cx="0" cy="0"/>
          <a:chOff x="0" y="0"/>
          <a:chExt cx="0" cy="0"/>
        </a:xfrm>
      </p:grpSpPr>
      <p:sp>
        <p:nvSpPr>
          <p:cNvPr id="2" name="Title 1"/>
          <p:cNvSpPr>
            <a:spLocks noGrp="1"/>
          </p:cNvSpPr>
          <p:nvPr>
            <p:ph type="title"/>
          </p:nvPr>
        </p:nvSpPr>
        <p:spPr>
          <a:xfrm>
            <a:off x="3855720" y="352801"/>
            <a:ext cx="6598920" cy="1042333"/>
          </a:xfrm>
        </p:spPr>
        <p:txBody>
          <a:bodyPr lIns="0" tIns="0" rIns="0" bIns="0" anchor="b" anchorCtr="0">
            <a:noAutofit/>
          </a:bodyPr>
          <a:lstStyle>
            <a:lvl1pPr>
              <a:defRPr sz="3800" b="1" i="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cxnSp>
        <p:nvCxnSpPr>
          <p:cNvPr id="8" name="Straight Connector 7"/>
          <p:cNvCxnSpPr>
            <a:cxnSpLocks/>
          </p:cNvCxnSpPr>
          <p:nvPr userDrawn="1"/>
        </p:nvCxnSpPr>
        <p:spPr>
          <a:xfrm>
            <a:off x="304800" y="1558960"/>
            <a:ext cx="1151835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0" hasCustomPrompt="1"/>
          </p:nvPr>
        </p:nvSpPr>
        <p:spPr>
          <a:xfrm>
            <a:off x="877996" y="2011873"/>
            <a:ext cx="10186244" cy="359522"/>
          </a:xfrm>
        </p:spPr>
        <p:txBody>
          <a:bodyPr lIns="0" tIns="0" rIns="0" bIns="0">
            <a:normAutofit/>
          </a:bodyPr>
          <a:lstStyle>
            <a:lvl1pPr marL="0" indent="0" algn="ctr">
              <a:buFontTx/>
              <a:buNone/>
              <a:defRPr sz="2000" b="1" i="0">
                <a:latin typeface="Calibri" panose="020F0502020204030204" pitchFamily="34" charset="0"/>
                <a:ea typeface="Calibri" panose="020F0502020204030204" pitchFamily="34" charset="0"/>
                <a:cs typeface="Calibri" panose="020F0502020204030204" pitchFamily="34" charset="0"/>
              </a:defRPr>
            </a:lvl1pPr>
            <a:lvl2pPr>
              <a:defRPr b="0" i="0">
                <a:latin typeface="Montserrat" charset="0"/>
                <a:ea typeface="Montserrat" charset="0"/>
                <a:cs typeface="Montserrat" charset="0"/>
              </a:defRPr>
            </a:lvl2pPr>
            <a:lvl3pPr>
              <a:defRPr b="0" i="0">
                <a:latin typeface="Montserrat" charset="0"/>
                <a:ea typeface="Montserrat" charset="0"/>
                <a:cs typeface="Montserrat" charset="0"/>
              </a:defRPr>
            </a:lvl3pPr>
            <a:lvl4pPr>
              <a:defRPr b="0" i="0">
                <a:latin typeface="Montserrat" charset="0"/>
                <a:ea typeface="Montserrat" charset="0"/>
                <a:cs typeface="Montserrat" charset="0"/>
              </a:defRPr>
            </a:lvl4pPr>
            <a:lvl5pPr>
              <a:defRPr b="0" i="0">
                <a:latin typeface="Montserrat" charset="0"/>
                <a:ea typeface="Montserrat" charset="0"/>
                <a:cs typeface="Montserrat" charset="0"/>
              </a:defRPr>
            </a:lvl5pPr>
          </a:lstStyle>
          <a:p>
            <a:pPr lvl="0"/>
            <a:r>
              <a:rPr lang="en-US" dirty="0"/>
              <a:t>GRAPHIC HEADING</a:t>
            </a:r>
          </a:p>
        </p:txBody>
      </p:sp>
      <p:sp>
        <p:nvSpPr>
          <p:cNvPr id="12" name="Content Placeholder 2"/>
          <p:cNvSpPr>
            <a:spLocks noGrp="1"/>
          </p:cNvSpPr>
          <p:nvPr>
            <p:ph idx="11" hasCustomPrompt="1"/>
          </p:nvPr>
        </p:nvSpPr>
        <p:spPr>
          <a:xfrm>
            <a:off x="877996" y="2643282"/>
            <a:ext cx="10186244" cy="3422861"/>
          </a:xfrm>
        </p:spPr>
        <p:txBody>
          <a:bodyPr lIns="0" tIns="0" rIns="0" bIns="0" anchor="ctr" anchorCtr="0">
            <a:normAutofit/>
          </a:bodyPr>
          <a:lstStyle>
            <a:lvl1pPr marL="0" indent="0" algn="ctr">
              <a:buFontTx/>
              <a:buNone/>
              <a:defRPr sz="2000" b="1" i="0">
                <a:solidFill>
                  <a:schemeClr val="accent5"/>
                </a:solidFill>
                <a:latin typeface="Montserrat SemiBold" charset="0"/>
                <a:ea typeface="Montserrat SemiBold" charset="0"/>
                <a:cs typeface="Montserrat SemiBold" charset="0"/>
              </a:defRPr>
            </a:lvl1pPr>
            <a:lvl2pPr>
              <a:defRPr b="0" i="0">
                <a:latin typeface="Montserrat" charset="0"/>
                <a:ea typeface="Montserrat" charset="0"/>
                <a:cs typeface="Montserrat" charset="0"/>
              </a:defRPr>
            </a:lvl2pPr>
            <a:lvl3pPr>
              <a:defRPr b="0" i="0">
                <a:latin typeface="Montserrat" charset="0"/>
                <a:ea typeface="Montserrat" charset="0"/>
                <a:cs typeface="Montserrat" charset="0"/>
              </a:defRPr>
            </a:lvl3pPr>
            <a:lvl4pPr>
              <a:defRPr b="0" i="0">
                <a:latin typeface="Montserrat" charset="0"/>
                <a:ea typeface="Montserrat" charset="0"/>
                <a:cs typeface="Montserrat" charset="0"/>
              </a:defRPr>
            </a:lvl4pPr>
            <a:lvl5pPr>
              <a:defRPr b="0" i="0">
                <a:latin typeface="Montserrat" charset="0"/>
                <a:ea typeface="Montserrat" charset="0"/>
                <a:cs typeface="Montserrat" charset="0"/>
              </a:defRPr>
            </a:lvl5pPr>
          </a:lstStyle>
          <a:p>
            <a:pPr lvl="0"/>
            <a:r>
              <a:rPr lang="en-US" dirty="0"/>
              <a:t>GRAPHIC BOX</a:t>
            </a:r>
          </a:p>
        </p:txBody>
      </p:sp>
      <p:grpSp>
        <p:nvGrpSpPr>
          <p:cNvPr id="9" name="Group 8">
            <a:extLst>
              <a:ext uri="{FF2B5EF4-FFF2-40B4-BE49-F238E27FC236}">
                <a16:creationId xmlns:a16="http://schemas.microsoft.com/office/drawing/2014/main" id="{CF28B124-14E9-4499-AD79-FA4BCC04D39A}"/>
              </a:ext>
            </a:extLst>
          </p:cNvPr>
          <p:cNvGrpSpPr/>
          <p:nvPr userDrawn="1"/>
        </p:nvGrpSpPr>
        <p:grpSpPr>
          <a:xfrm>
            <a:off x="-210533" y="-95402"/>
            <a:ext cx="12068685" cy="1803927"/>
            <a:chOff x="-210533" y="-95402"/>
            <a:chExt cx="12068685" cy="1803927"/>
          </a:xfrm>
        </p:grpSpPr>
        <p:pic>
          <p:nvPicPr>
            <p:cNvPr id="11" name="Google Shape;24;p44">
              <a:extLst>
                <a:ext uri="{FF2B5EF4-FFF2-40B4-BE49-F238E27FC236}">
                  <a16:creationId xmlns:a16="http://schemas.microsoft.com/office/drawing/2014/main" id="{8091016D-1F8A-4B74-9459-81439C9870EA}"/>
                </a:ext>
              </a:extLst>
            </p:cNvPr>
            <p:cNvPicPr preferRelativeResize="0"/>
            <p:nvPr/>
          </p:nvPicPr>
          <p:blipFill rotWithShape="1">
            <a:blip r:embed="rId2">
              <a:alphaModFix/>
            </a:blip>
            <a:srcRect/>
            <a:stretch/>
          </p:blipFill>
          <p:spPr>
            <a:xfrm>
              <a:off x="10777996" y="288708"/>
              <a:ext cx="1080156" cy="1095327"/>
            </a:xfrm>
            <a:prstGeom prst="rect">
              <a:avLst/>
            </a:prstGeom>
            <a:noFill/>
            <a:ln>
              <a:noFill/>
            </a:ln>
          </p:spPr>
        </p:pic>
        <p:pic>
          <p:nvPicPr>
            <p:cNvPr id="13" name="Picture 12" descr="A picture containing drawing&#10;&#10;Description automatically generated">
              <a:extLst>
                <a:ext uri="{FF2B5EF4-FFF2-40B4-BE49-F238E27FC236}">
                  <a16:creationId xmlns:a16="http://schemas.microsoft.com/office/drawing/2014/main" id="{26C37A3D-67F0-47D9-8D7D-8FAE1F136C57}"/>
                </a:ext>
              </a:extLst>
            </p:cNvPr>
            <p:cNvPicPr>
              <a:picLocks noChangeAspect="1"/>
            </p:cNvPicPr>
            <p:nvPr userDrawn="1"/>
          </p:nvPicPr>
          <p:blipFill>
            <a:blip r:embed="rId3"/>
            <a:stretch>
              <a:fillRect/>
            </a:stretch>
          </p:blipFill>
          <p:spPr>
            <a:xfrm>
              <a:off x="-210533" y="-95402"/>
              <a:ext cx="4229377" cy="1803927"/>
            </a:xfrm>
            <a:prstGeom prst="rect">
              <a:avLst/>
            </a:prstGeom>
          </p:spPr>
        </p:pic>
      </p:grpSp>
      <p:sp>
        <p:nvSpPr>
          <p:cNvPr id="15" name="Google Shape;27;p44">
            <a:extLst>
              <a:ext uri="{FF2B5EF4-FFF2-40B4-BE49-F238E27FC236}">
                <a16:creationId xmlns:a16="http://schemas.microsoft.com/office/drawing/2014/main" id="{55E326D5-EA64-40DA-8F2E-4EA1B158AEA3}"/>
              </a:ext>
            </a:extLst>
          </p:cNvPr>
          <p:cNvSpPr txBox="1"/>
          <p:nvPr userDrawn="1"/>
        </p:nvSpPr>
        <p:spPr>
          <a:xfrm>
            <a:off x="396240" y="6379535"/>
            <a:ext cx="11461912" cy="338514"/>
          </a:xfrm>
          <a:prstGeom prst="rect">
            <a:avLst/>
          </a:prstGeom>
          <a:solidFill>
            <a:srgbClr val="719B8B">
              <a:alpha val="73725"/>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600" dirty="0">
                <a:solidFill>
                  <a:schemeClr val="lt1"/>
                </a:solidFill>
                <a:latin typeface="Calibri"/>
                <a:ea typeface="Calibri"/>
                <a:cs typeface="Calibri"/>
                <a:sym typeface="Calibri"/>
              </a:rPr>
              <a:t>			</a:t>
            </a:r>
            <a:endParaRPr sz="1600" dirty="0">
              <a:solidFill>
                <a:schemeClr val="lt1"/>
              </a:solidFill>
              <a:latin typeface="Calibri"/>
              <a:ea typeface="Calibri"/>
              <a:cs typeface="Calibri"/>
              <a:sym typeface="Calibri"/>
            </a:endParaRPr>
          </a:p>
        </p:txBody>
      </p:sp>
      <p:sp>
        <p:nvSpPr>
          <p:cNvPr id="17" name="Date Placeholder 4">
            <a:extLst>
              <a:ext uri="{FF2B5EF4-FFF2-40B4-BE49-F238E27FC236}">
                <a16:creationId xmlns:a16="http://schemas.microsoft.com/office/drawing/2014/main" id="{7463E879-A21D-42F2-97DE-198793222073}"/>
              </a:ext>
            </a:extLst>
          </p:cNvPr>
          <p:cNvSpPr>
            <a:spLocks noGrp="1"/>
          </p:cNvSpPr>
          <p:nvPr>
            <p:ph type="dt" sz="half" idx="12"/>
          </p:nvPr>
        </p:nvSpPr>
        <p:spPr>
          <a:xfrm>
            <a:off x="9052560" y="6322636"/>
            <a:ext cx="2743200" cy="365125"/>
          </a:xfrm>
        </p:spPr>
        <p:txBody>
          <a:bodyPr/>
          <a:lstStyle>
            <a:lvl1pPr>
              <a:defRPr>
                <a:solidFill>
                  <a:schemeClr val="bg1"/>
                </a:solidFill>
              </a:defRPr>
            </a:lvl1pPr>
          </a:lstStyle>
          <a:p>
            <a:r>
              <a:rPr lang="en-US"/>
              <a:t>10 July 2020</a:t>
            </a:r>
            <a:endParaRPr lang="en-US" dirty="0"/>
          </a:p>
        </p:txBody>
      </p:sp>
      <p:sp>
        <p:nvSpPr>
          <p:cNvPr id="18" name="Footer Placeholder 5">
            <a:extLst>
              <a:ext uri="{FF2B5EF4-FFF2-40B4-BE49-F238E27FC236}">
                <a16:creationId xmlns:a16="http://schemas.microsoft.com/office/drawing/2014/main" id="{F8323D62-6E5E-4BF8-AA92-75D490FF178C}"/>
              </a:ext>
            </a:extLst>
          </p:cNvPr>
          <p:cNvSpPr>
            <a:spLocks noGrp="1"/>
          </p:cNvSpPr>
          <p:nvPr>
            <p:ph type="ftr" sz="quarter" idx="13"/>
          </p:nvPr>
        </p:nvSpPr>
        <p:spPr>
          <a:xfrm>
            <a:off x="426720" y="6366229"/>
            <a:ext cx="4114800" cy="365125"/>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86188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 GRAPHIC X 2">
    <p:spTree>
      <p:nvGrpSpPr>
        <p:cNvPr id="1" name=""/>
        <p:cNvGrpSpPr/>
        <p:nvPr/>
      </p:nvGrpSpPr>
      <p:grpSpPr>
        <a:xfrm>
          <a:off x="0" y="0"/>
          <a:ext cx="0" cy="0"/>
          <a:chOff x="0" y="0"/>
          <a:chExt cx="0" cy="0"/>
        </a:xfrm>
      </p:grpSpPr>
      <p:sp>
        <p:nvSpPr>
          <p:cNvPr id="2" name="Title 1"/>
          <p:cNvSpPr>
            <a:spLocks noGrp="1"/>
          </p:cNvSpPr>
          <p:nvPr>
            <p:ph type="title"/>
          </p:nvPr>
        </p:nvSpPr>
        <p:spPr>
          <a:xfrm>
            <a:off x="3886200" y="352801"/>
            <a:ext cx="6614160" cy="1042333"/>
          </a:xfrm>
        </p:spPr>
        <p:txBody>
          <a:bodyPr lIns="0" tIns="0" rIns="0" bIns="0" anchor="b" anchorCtr="0">
            <a:noAutofit/>
          </a:bodyPr>
          <a:lstStyle>
            <a:lvl1pPr>
              <a:defRPr sz="3800" b="1" i="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cxnSp>
        <p:nvCxnSpPr>
          <p:cNvPr id="8" name="Straight Connector 7"/>
          <p:cNvCxnSpPr>
            <a:cxnSpLocks/>
          </p:cNvCxnSpPr>
          <p:nvPr userDrawn="1"/>
        </p:nvCxnSpPr>
        <p:spPr>
          <a:xfrm>
            <a:off x="335280" y="1665640"/>
            <a:ext cx="114878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0" hasCustomPrompt="1"/>
          </p:nvPr>
        </p:nvSpPr>
        <p:spPr>
          <a:xfrm>
            <a:off x="7143154" y="2132588"/>
            <a:ext cx="4680000" cy="359522"/>
          </a:xfrm>
        </p:spPr>
        <p:txBody>
          <a:bodyPr lIns="0" tIns="0" rIns="0" bIns="0">
            <a:normAutofit/>
          </a:bodyPr>
          <a:lstStyle>
            <a:lvl1pPr marL="0" indent="0" algn="ctr">
              <a:buFontTx/>
              <a:buNone/>
              <a:defRPr sz="2000" b="1" i="0">
                <a:latin typeface="Calibri" panose="020F0502020204030204" pitchFamily="34" charset="0"/>
                <a:ea typeface="Calibri" panose="020F0502020204030204" pitchFamily="34" charset="0"/>
                <a:cs typeface="Calibri" panose="020F0502020204030204" pitchFamily="34" charset="0"/>
              </a:defRPr>
            </a:lvl1pPr>
            <a:lvl2pPr>
              <a:defRPr b="0" i="0">
                <a:latin typeface="Montserrat" charset="0"/>
                <a:ea typeface="Montserrat" charset="0"/>
                <a:cs typeface="Montserrat" charset="0"/>
              </a:defRPr>
            </a:lvl2pPr>
            <a:lvl3pPr>
              <a:defRPr b="0" i="0">
                <a:latin typeface="Montserrat" charset="0"/>
                <a:ea typeface="Montserrat" charset="0"/>
                <a:cs typeface="Montserrat" charset="0"/>
              </a:defRPr>
            </a:lvl3pPr>
            <a:lvl4pPr>
              <a:defRPr b="0" i="0">
                <a:latin typeface="Montserrat" charset="0"/>
                <a:ea typeface="Montserrat" charset="0"/>
                <a:cs typeface="Montserrat" charset="0"/>
              </a:defRPr>
            </a:lvl4pPr>
            <a:lvl5pPr>
              <a:defRPr b="0" i="0">
                <a:latin typeface="Montserrat" charset="0"/>
                <a:ea typeface="Montserrat" charset="0"/>
                <a:cs typeface="Montserrat" charset="0"/>
              </a:defRPr>
            </a:lvl5pPr>
          </a:lstStyle>
          <a:p>
            <a:pPr lvl="0"/>
            <a:r>
              <a:rPr lang="en-US" dirty="0"/>
              <a:t>GRAPHIC HEADING</a:t>
            </a:r>
          </a:p>
        </p:txBody>
      </p:sp>
      <p:sp>
        <p:nvSpPr>
          <p:cNvPr id="12" name="Content Placeholder 2"/>
          <p:cNvSpPr>
            <a:spLocks noGrp="1"/>
          </p:cNvSpPr>
          <p:nvPr>
            <p:ph idx="11" hasCustomPrompt="1"/>
          </p:nvPr>
        </p:nvSpPr>
        <p:spPr>
          <a:xfrm>
            <a:off x="7143154" y="2672588"/>
            <a:ext cx="4680000" cy="3240000"/>
          </a:xfrm>
        </p:spPr>
        <p:txBody>
          <a:bodyPr lIns="0" tIns="0" rIns="0" bIns="0" anchor="ctr" anchorCtr="0">
            <a:normAutofit/>
          </a:bodyPr>
          <a:lstStyle>
            <a:lvl1pPr marL="0" indent="0" algn="ctr">
              <a:buFontTx/>
              <a:buNone/>
              <a:defRPr sz="2000" b="1" i="0">
                <a:solidFill>
                  <a:schemeClr val="accent5"/>
                </a:solidFill>
                <a:latin typeface="Montserrat SemiBold" charset="0"/>
                <a:ea typeface="Montserrat SemiBold" charset="0"/>
                <a:cs typeface="Montserrat SemiBold" charset="0"/>
              </a:defRPr>
            </a:lvl1pPr>
            <a:lvl2pPr>
              <a:defRPr b="0" i="0">
                <a:latin typeface="Montserrat" charset="0"/>
                <a:ea typeface="Montserrat" charset="0"/>
                <a:cs typeface="Montserrat" charset="0"/>
              </a:defRPr>
            </a:lvl2pPr>
            <a:lvl3pPr>
              <a:defRPr b="0" i="0">
                <a:latin typeface="Montserrat" charset="0"/>
                <a:ea typeface="Montserrat" charset="0"/>
                <a:cs typeface="Montserrat" charset="0"/>
              </a:defRPr>
            </a:lvl3pPr>
            <a:lvl4pPr>
              <a:defRPr b="0" i="0">
                <a:latin typeface="Montserrat" charset="0"/>
                <a:ea typeface="Montserrat" charset="0"/>
                <a:cs typeface="Montserrat" charset="0"/>
              </a:defRPr>
            </a:lvl4pPr>
            <a:lvl5pPr>
              <a:defRPr b="0" i="0">
                <a:latin typeface="Montserrat" charset="0"/>
                <a:ea typeface="Montserrat" charset="0"/>
                <a:cs typeface="Montserrat" charset="0"/>
              </a:defRPr>
            </a:lvl5pPr>
          </a:lstStyle>
          <a:p>
            <a:pPr lvl="0"/>
            <a:r>
              <a:rPr lang="en-US" dirty="0"/>
              <a:t>GRAPHIC BOX</a:t>
            </a:r>
          </a:p>
        </p:txBody>
      </p:sp>
      <p:sp>
        <p:nvSpPr>
          <p:cNvPr id="13" name="Content Placeholder 2"/>
          <p:cNvSpPr>
            <a:spLocks noGrp="1"/>
          </p:cNvSpPr>
          <p:nvPr>
            <p:ph idx="12" hasCustomPrompt="1"/>
          </p:nvPr>
        </p:nvSpPr>
        <p:spPr>
          <a:xfrm>
            <a:off x="396240" y="2132588"/>
            <a:ext cx="4680000" cy="359522"/>
          </a:xfrm>
        </p:spPr>
        <p:txBody>
          <a:bodyPr lIns="0" tIns="0" rIns="0" bIns="0">
            <a:normAutofit/>
          </a:bodyPr>
          <a:lstStyle>
            <a:lvl1pPr marL="0" indent="0" algn="ctr">
              <a:buFontTx/>
              <a:buNone/>
              <a:defRPr sz="2000" b="1" i="0">
                <a:latin typeface="Calibri" panose="020F0502020204030204" pitchFamily="34" charset="0"/>
                <a:ea typeface="Calibri" panose="020F0502020204030204" pitchFamily="34" charset="0"/>
                <a:cs typeface="Calibri" panose="020F0502020204030204" pitchFamily="34" charset="0"/>
              </a:defRPr>
            </a:lvl1pPr>
            <a:lvl2pPr>
              <a:defRPr b="0" i="0">
                <a:latin typeface="Montserrat" charset="0"/>
                <a:ea typeface="Montserrat" charset="0"/>
                <a:cs typeface="Montserrat" charset="0"/>
              </a:defRPr>
            </a:lvl2pPr>
            <a:lvl3pPr>
              <a:defRPr b="0" i="0">
                <a:latin typeface="Montserrat" charset="0"/>
                <a:ea typeface="Montserrat" charset="0"/>
                <a:cs typeface="Montserrat" charset="0"/>
              </a:defRPr>
            </a:lvl3pPr>
            <a:lvl4pPr>
              <a:defRPr b="0" i="0">
                <a:latin typeface="Montserrat" charset="0"/>
                <a:ea typeface="Montserrat" charset="0"/>
                <a:cs typeface="Montserrat" charset="0"/>
              </a:defRPr>
            </a:lvl4pPr>
            <a:lvl5pPr>
              <a:defRPr b="0" i="0">
                <a:latin typeface="Montserrat" charset="0"/>
                <a:ea typeface="Montserrat" charset="0"/>
                <a:cs typeface="Montserrat" charset="0"/>
              </a:defRPr>
            </a:lvl5pPr>
          </a:lstStyle>
          <a:p>
            <a:pPr lvl="0"/>
            <a:r>
              <a:rPr lang="en-US" dirty="0"/>
              <a:t>GRAPHIC HEADING</a:t>
            </a:r>
          </a:p>
        </p:txBody>
      </p:sp>
      <p:sp>
        <p:nvSpPr>
          <p:cNvPr id="14" name="Content Placeholder 2"/>
          <p:cNvSpPr>
            <a:spLocks noGrp="1"/>
          </p:cNvSpPr>
          <p:nvPr>
            <p:ph idx="13" hasCustomPrompt="1"/>
          </p:nvPr>
        </p:nvSpPr>
        <p:spPr>
          <a:xfrm>
            <a:off x="396240" y="2672588"/>
            <a:ext cx="4680000" cy="3240000"/>
          </a:xfrm>
        </p:spPr>
        <p:txBody>
          <a:bodyPr lIns="0" tIns="0" rIns="0" bIns="0" anchor="ctr" anchorCtr="0">
            <a:normAutofit/>
          </a:bodyPr>
          <a:lstStyle>
            <a:lvl1pPr marL="0" indent="0" algn="ctr">
              <a:buFontTx/>
              <a:buNone/>
              <a:defRPr sz="2000" b="1" i="0">
                <a:solidFill>
                  <a:schemeClr val="accent5"/>
                </a:solidFill>
                <a:latin typeface="Montserrat SemiBold" charset="0"/>
                <a:ea typeface="Montserrat SemiBold" charset="0"/>
                <a:cs typeface="Montserrat SemiBold" charset="0"/>
              </a:defRPr>
            </a:lvl1pPr>
            <a:lvl2pPr>
              <a:defRPr b="0" i="0">
                <a:latin typeface="Montserrat" charset="0"/>
                <a:ea typeface="Montserrat" charset="0"/>
                <a:cs typeface="Montserrat" charset="0"/>
              </a:defRPr>
            </a:lvl2pPr>
            <a:lvl3pPr>
              <a:defRPr b="0" i="0">
                <a:latin typeface="Montserrat" charset="0"/>
                <a:ea typeface="Montserrat" charset="0"/>
                <a:cs typeface="Montserrat" charset="0"/>
              </a:defRPr>
            </a:lvl3pPr>
            <a:lvl4pPr>
              <a:defRPr b="0" i="0">
                <a:latin typeface="Montserrat" charset="0"/>
                <a:ea typeface="Montserrat" charset="0"/>
                <a:cs typeface="Montserrat" charset="0"/>
              </a:defRPr>
            </a:lvl4pPr>
            <a:lvl5pPr>
              <a:defRPr b="0" i="0">
                <a:latin typeface="Montserrat" charset="0"/>
                <a:ea typeface="Montserrat" charset="0"/>
                <a:cs typeface="Montserrat" charset="0"/>
              </a:defRPr>
            </a:lvl5pPr>
          </a:lstStyle>
          <a:p>
            <a:pPr lvl="0"/>
            <a:r>
              <a:rPr lang="en-US" dirty="0"/>
              <a:t>GRAPHIC BOX</a:t>
            </a:r>
          </a:p>
        </p:txBody>
      </p:sp>
      <p:grpSp>
        <p:nvGrpSpPr>
          <p:cNvPr id="9" name="Group 8">
            <a:extLst>
              <a:ext uri="{FF2B5EF4-FFF2-40B4-BE49-F238E27FC236}">
                <a16:creationId xmlns:a16="http://schemas.microsoft.com/office/drawing/2014/main" id="{9BBEA534-48A1-4C8C-8241-4C49CCD9D495}"/>
              </a:ext>
            </a:extLst>
          </p:cNvPr>
          <p:cNvGrpSpPr/>
          <p:nvPr userDrawn="1"/>
        </p:nvGrpSpPr>
        <p:grpSpPr>
          <a:xfrm>
            <a:off x="-210533" y="-95402"/>
            <a:ext cx="12068685" cy="1803927"/>
            <a:chOff x="-210533" y="-95402"/>
            <a:chExt cx="12068685" cy="1803927"/>
          </a:xfrm>
        </p:grpSpPr>
        <p:pic>
          <p:nvPicPr>
            <p:cNvPr id="11" name="Google Shape;24;p44">
              <a:extLst>
                <a:ext uri="{FF2B5EF4-FFF2-40B4-BE49-F238E27FC236}">
                  <a16:creationId xmlns:a16="http://schemas.microsoft.com/office/drawing/2014/main" id="{C5CAD9EA-2924-4FE8-893E-A5B7C4069B2C}"/>
                </a:ext>
              </a:extLst>
            </p:cNvPr>
            <p:cNvPicPr preferRelativeResize="0"/>
            <p:nvPr/>
          </p:nvPicPr>
          <p:blipFill rotWithShape="1">
            <a:blip r:embed="rId2">
              <a:alphaModFix/>
            </a:blip>
            <a:srcRect/>
            <a:stretch/>
          </p:blipFill>
          <p:spPr>
            <a:xfrm>
              <a:off x="10777996" y="288708"/>
              <a:ext cx="1080156" cy="1095327"/>
            </a:xfrm>
            <a:prstGeom prst="rect">
              <a:avLst/>
            </a:prstGeom>
            <a:noFill/>
            <a:ln>
              <a:noFill/>
            </a:ln>
          </p:spPr>
        </p:pic>
        <p:pic>
          <p:nvPicPr>
            <p:cNvPr id="15" name="Picture 14" descr="A picture containing drawing&#10;&#10;Description automatically generated">
              <a:extLst>
                <a:ext uri="{FF2B5EF4-FFF2-40B4-BE49-F238E27FC236}">
                  <a16:creationId xmlns:a16="http://schemas.microsoft.com/office/drawing/2014/main" id="{EA6706C9-AA4F-4A31-ADE1-3E1E5909328B}"/>
                </a:ext>
              </a:extLst>
            </p:cNvPr>
            <p:cNvPicPr>
              <a:picLocks noChangeAspect="1"/>
            </p:cNvPicPr>
            <p:nvPr userDrawn="1"/>
          </p:nvPicPr>
          <p:blipFill>
            <a:blip r:embed="rId3"/>
            <a:stretch>
              <a:fillRect/>
            </a:stretch>
          </p:blipFill>
          <p:spPr>
            <a:xfrm>
              <a:off x="-210533" y="-95402"/>
              <a:ext cx="4229377" cy="1803927"/>
            </a:xfrm>
            <a:prstGeom prst="rect">
              <a:avLst/>
            </a:prstGeom>
          </p:spPr>
        </p:pic>
      </p:grpSp>
      <p:sp>
        <p:nvSpPr>
          <p:cNvPr id="16" name="Google Shape;27;p44">
            <a:extLst>
              <a:ext uri="{FF2B5EF4-FFF2-40B4-BE49-F238E27FC236}">
                <a16:creationId xmlns:a16="http://schemas.microsoft.com/office/drawing/2014/main" id="{8415BCB5-7227-49C1-9E9C-8D0E93544658}"/>
              </a:ext>
            </a:extLst>
          </p:cNvPr>
          <p:cNvSpPr txBox="1"/>
          <p:nvPr userDrawn="1"/>
        </p:nvSpPr>
        <p:spPr>
          <a:xfrm>
            <a:off x="396240" y="6379535"/>
            <a:ext cx="11461912" cy="338514"/>
          </a:xfrm>
          <a:prstGeom prst="rect">
            <a:avLst/>
          </a:prstGeom>
          <a:solidFill>
            <a:srgbClr val="719B8B">
              <a:alpha val="73725"/>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600" dirty="0">
                <a:solidFill>
                  <a:schemeClr val="lt1"/>
                </a:solidFill>
                <a:latin typeface="Calibri"/>
                <a:ea typeface="Calibri"/>
                <a:cs typeface="Calibri"/>
                <a:sym typeface="Calibri"/>
              </a:rPr>
              <a:t>			</a:t>
            </a:r>
            <a:endParaRPr sz="1600" dirty="0">
              <a:solidFill>
                <a:schemeClr val="lt1"/>
              </a:solidFill>
              <a:latin typeface="Calibri"/>
              <a:ea typeface="Calibri"/>
              <a:cs typeface="Calibri"/>
              <a:sym typeface="Calibri"/>
            </a:endParaRPr>
          </a:p>
        </p:txBody>
      </p:sp>
      <p:sp>
        <p:nvSpPr>
          <p:cNvPr id="18" name="Date Placeholder 4">
            <a:extLst>
              <a:ext uri="{FF2B5EF4-FFF2-40B4-BE49-F238E27FC236}">
                <a16:creationId xmlns:a16="http://schemas.microsoft.com/office/drawing/2014/main" id="{4DC04585-C803-455E-AE93-AC6AFAA4B1D2}"/>
              </a:ext>
            </a:extLst>
          </p:cNvPr>
          <p:cNvSpPr>
            <a:spLocks noGrp="1"/>
          </p:cNvSpPr>
          <p:nvPr>
            <p:ph type="dt" sz="half" idx="14"/>
          </p:nvPr>
        </p:nvSpPr>
        <p:spPr>
          <a:xfrm>
            <a:off x="9052560" y="6322636"/>
            <a:ext cx="2743200" cy="365125"/>
          </a:xfrm>
        </p:spPr>
        <p:txBody>
          <a:bodyPr/>
          <a:lstStyle>
            <a:lvl1pPr>
              <a:defRPr>
                <a:solidFill>
                  <a:schemeClr val="bg1"/>
                </a:solidFill>
              </a:defRPr>
            </a:lvl1pPr>
          </a:lstStyle>
          <a:p>
            <a:r>
              <a:rPr lang="en-US"/>
              <a:t>10 July 2020</a:t>
            </a:r>
            <a:endParaRPr lang="en-US" dirty="0"/>
          </a:p>
        </p:txBody>
      </p:sp>
      <p:sp>
        <p:nvSpPr>
          <p:cNvPr id="19" name="Footer Placeholder 5">
            <a:extLst>
              <a:ext uri="{FF2B5EF4-FFF2-40B4-BE49-F238E27FC236}">
                <a16:creationId xmlns:a16="http://schemas.microsoft.com/office/drawing/2014/main" id="{9A534BCD-BC4D-4D2B-9ED0-ED9B4268DFBD}"/>
              </a:ext>
            </a:extLst>
          </p:cNvPr>
          <p:cNvSpPr>
            <a:spLocks noGrp="1"/>
          </p:cNvSpPr>
          <p:nvPr>
            <p:ph type="ftr" sz="quarter" idx="15"/>
          </p:nvPr>
        </p:nvSpPr>
        <p:spPr>
          <a:xfrm>
            <a:off x="426720" y="6366229"/>
            <a:ext cx="4114800" cy="365125"/>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878487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GRAPHIC X 3">
    <p:spTree>
      <p:nvGrpSpPr>
        <p:cNvPr id="1" name=""/>
        <p:cNvGrpSpPr/>
        <p:nvPr/>
      </p:nvGrpSpPr>
      <p:grpSpPr>
        <a:xfrm>
          <a:off x="0" y="0"/>
          <a:ext cx="0" cy="0"/>
          <a:chOff x="0" y="0"/>
          <a:chExt cx="0" cy="0"/>
        </a:xfrm>
      </p:grpSpPr>
      <p:sp>
        <p:nvSpPr>
          <p:cNvPr id="2" name="Title 1"/>
          <p:cNvSpPr>
            <a:spLocks noGrp="1"/>
          </p:cNvSpPr>
          <p:nvPr>
            <p:ph type="title"/>
          </p:nvPr>
        </p:nvSpPr>
        <p:spPr>
          <a:xfrm>
            <a:off x="3870960" y="352801"/>
            <a:ext cx="6507480" cy="1042333"/>
          </a:xfrm>
        </p:spPr>
        <p:txBody>
          <a:bodyPr lIns="0" tIns="0" rIns="0" bIns="0" anchor="b" anchorCtr="0">
            <a:noAutofit/>
          </a:bodyPr>
          <a:lstStyle>
            <a:lvl1pPr>
              <a:defRPr sz="3800" b="1" i="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cxnSp>
        <p:nvCxnSpPr>
          <p:cNvPr id="8" name="Straight Connector 7"/>
          <p:cNvCxnSpPr>
            <a:cxnSpLocks/>
          </p:cNvCxnSpPr>
          <p:nvPr userDrawn="1"/>
        </p:nvCxnSpPr>
        <p:spPr>
          <a:xfrm>
            <a:off x="396240" y="1665640"/>
            <a:ext cx="1142691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2" hasCustomPrompt="1"/>
          </p:nvPr>
        </p:nvSpPr>
        <p:spPr>
          <a:xfrm>
            <a:off x="396240" y="2048638"/>
            <a:ext cx="2880000" cy="540000"/>
          </a:xfrm>
        </p:spPr>
        <p:txBody>
          <a:bodyPr lIns="0" tIns="0" rIns="0" bIns="0">
            <a:normAutofit/>
          </a:bodyPr>
          <a:lstStyle>
            <a:lvl1pPr marL="0" indent="0" algn="ctr">
              <a:buFontTx/>
              <a:buNone/>
              <a:defRPr sz="2000" b="1" i="0">
                <a:latin typeface="Calibri" panose="020F0502020204030204" pitchFamily="34" charset="0"/>
                <a:ea typeface="Calibri" panose="020F0502020204030204" pitchFamily="34" charset="0"/>
                <a:cs typeface="Calibri" panose="020F0502020204030204" pitchFamily="34" charset="0"/>
              </a:defRPr>
            </a:lvl1pPr>
            <a:lvl2pPr>
              <a:defRPr b="0" i="0">
                <a:latin typeface="Montserrat" charset="0"/>
                <a:ea typeface="Montserrat" charset="0"/>
                <a:cs typeface="Montserrat" charset="0"/>
              </a:defRPr>
            </a:lvl2pPr>
            <a:lvl3pPr>
              <a:defRPr b="0" i="0">
                <a:latin typeface="Montserrat" charset="0"/>
                <a:ea typeface="Montserrat" charset="0"/>
                <a:cs typeface="Montserrat" charset="0"/>
              </a:defRPr>
            </a:lvl3pPr>
            <a:lvl4pPr>
              <a:defRPr b="0" i="0">
                <a:latin typeface="Montserrat" charset="0"/>
                <a:ea typeface="Montserrat" charset="0"/>
                <a:cs typeface="Montserrat" charset="0"/>
              </a:defRPr>
            </a:lvl4pPr>
            <a:lvl5pPr>
              <a:defRPr b="0" i="0">
                <a:latin typeface="Montserrat" charset="0"/>
                <a:ea typeface="Montserrat" charset="0"/>
                <a:cs typeface="Montserrat" charset="0"/>
              </a:defRPr>
            </a:lvl5pPr>
          </a:lstStyle>
          <a:p>
            <a:pPr lvl="0"/>
            <a:r>
              <a:rPr lang="en-US" dirty="0"/>
              <a:t>GRAPHIC HEADING</a:t>
            </a:r>
          </a:p>
        </p:txBody>
      </p:sp>
      <p:sp>
        <p:nvSpPr>
          <p:cNvPr id="14" name="Content Placeholder 2"/>
          <p:cNvSpPr>
            <a:spLocks noGrp="1"/>
          </p:cNvSpPr>
          <p:nvPr>
            <p:ph idx="13" hasCustomPrompt="1"/>
          </p:nvPr>
        </p:nvSpPr>
        <p:spPr>
          <a:xfrm>
            <a:off x="396240" y="2725268"/>
            <a:ext cx="2880000" cy="3060000"/>
          </a:xfrm>
        </p:spPr>
        <p:txBody>
          <a:bodyPr lIns="0" tIns="0" rIns="0" bIns="0" anchor="ctr" anchorCtr="0">
            <a:normAutofit/>
          </a:bodyPr>
          <a:lstStyle>
            <a:lvl1pPr marL="0" indent="0" algn="ctr">
              <a:buFontTx/>
              <a:buNone/>
              <a:defRPr sz="2000" b="1" i="0">
                <a:solidFill>
                  <a:schemeClr val="accent5"/>
                </a:solidFill>
                <a:latin typeface="Montserrat SemiBold" charset="0"/>
                <a:ea typeface="Montserrat SemiBold" charset="0"/>
                <a:cs typeface="Montserrat SemiBold" charset="0"/>
              </a:defRPr>
            </a:lvl1pPr>
            <a:lvl2pPr>
              <a:defRPr b="0" i="0">
                <a:latin typeface="Montserrat" charset="0"/>
                <a:ea typeface="Montserrat" charset="0"/>
                <a:cs typeface="Montserrat" charset="0"/>
              </a:defRPr>
            </a:lvl2pPr>
            <a:lvl3pPr>
              <a:defRPr b="0" i="0">
                <a:latin typeface="Montserrat" charset="0"/>
                <a:ea typeface="Montserrat" charset="0"/>
                <a:cs typeface="Montserrat" charset="0"/>
              </a:defRPr>
            </a:lvl3pPr>
            <a:lvl4pPr>
              <a:defRPr b="0" i="0">
                <a:latin typeface="Montserrat" charset="0"/>
                <a:ea typeface="Montserrat" charset="0"/>
                <a:cs typeface="Montserrat" charset="0"/>
              </a:defRPr>
            </a:lvl4pPr>
            <a:lvl5pPr>
              <a:defRPr b="0" i="0">
                <a:latin typeface="Montserrat" charset="0"/>
                <a:ea typeface="Montserrat" charset="0"/>
                <a:cs typeface="Montserrat" charset="0"/>
              </a:defRPr>
            </a:lvl5pPr>
          </a:lstStyle>
          <a:p>
            <a:pPr lvl="0"/>
            <a:r>
              <a:rPr lang="en-US" dirty="0"/>
              <a:t>GRAPHIC BOX</a:t>
            </a:r>
          </a:p>
        </p:txBody>
      </p:sp>
      <p:sp>
        <p:nvSpPr>
          <p:cNvPr id="9" name="Content Placeholder 2"/>
          <p:cNvSpPr>
            <a:spLocks noGrp="1"/>
          </p:cNvSpPr>
          <p:nvPr>
            <p:ph idx="14" hasCustomPrompt="1"/>
          </p:nvPr>
        </p:nvSpPr>
        <p:spPr>
          <a:xfrm>
            <a:off x="8915760" y="2048638"/>
            <a:ext cx="2880000" cy="540000"/>
          </a:xfrm>
        </p:spPr>
        <p:txBody>
          <a:bodyPr lIns="0" tIns="0" rIns="0" bIns="0">
            <a:normAutofit/>
          </a:bodyPr>
          <a:lstStyle>
            <a:lvl1pPr marL="0" indent="0" algn="ctr">
              <a:buFontTx/>
              <a:buNone/>
              <a:defRPr sz="2000" b="1" i="0" baseline="0">
                <a:latin typeface="Calibri" panose="020F0502020204030204" pitchFamily="34" charset="0"/>
                <a:ea typeface="Calibri" panose="020F0502020204030204" pitchFamily="34" charset="0"/>
                <a:cs typeface="Calibri" panose="020F0502020204030204" pitchFamily="34" charset="0"/>
              </a:defRPr>
            </a:lvl1pPr>
            <a:lvl2pPr>
              <a:defRPr b="0" i="0">
                <a:latin typeface="Montserrat" charset="0"/>
                <a:ea typeface="Montserrat" charset="0"/>
                <a:cs typeface="Montserrat" charset="0"/>
              </a:defRPr>
            </a:lvl2pPr>
            <a:lvl3pPr>
              <a:defRPr b="0" i="0">
                <a:latin typeface="Montserrat" charset="0"/>
                <a:ea typeface="Montserrat" charset="0"/>
                <a:cs typeface="Montserrat" charset="0"/>
              </a:defRPr>
            </a:lvl3pPr>
            <a:lvl4pPr>
              <a:defRPr b="0" i="0">
                <a:latin typeface="Montserrat" charset="0"/>
                <a:ea typeface="Montserrat" charset="0"/>
                <a:cs typeface="Montserrat" charset="0"/>
              </a:defRPr>
            </a:lvl4pPr>
            <a:lvl5pPr>
              <a:defRPr b="0" i="0">
                <a:latin typeface="Montserrat" charset="0"/>
                <a:ea typeface="Montserrat" charset="0"/>
                <a:cs typeface="Montserrat" charset="0"/>
              </a:defRPr>
            </a:lvl5pPr>
          </a:lstStyle>
          <a:p>
            <a:pPr lvl="0"/>
            <a:r>
              <a:rPr lang="en-US" dirty="0"/>
              <a:t>GRAPHIC HEADING</a:t>
            </a:r>
          </a:p>
        </p:txBody>
      </p:sp>
      <p:sp>
        <p:nvSpPr>
          <p:cNvPr id="11" name="Content Placeholder 2"/>
          <p:cNvSpPr>
            <a:spLocks noGrp="1"/>
          </p:cNvSpPr>
          <p:nvPr>
            <p:ph idx="15" hasCustomPrompt="1"/>
          </p:nvPr>
        </p:nvSpPr>
        <p:spPr>
          <a:xfrm>
            <a:off x="8915760" y="2725268"/>
            <a:ext cx="2880000" cy="3060000"/>
          </a:xfrm>
        </p:spPr>
        <p:txBody>
          <a:bodyPr lIns="0" tIns="0" rIns="0" bIns="0" anchor="ctr" anchorCtr="0">
            <a:normAutofit/>
          </a:bodyPr>
          <a:lstStyle>
            <a:lvl1pPr marL="0" indent="0" algn="ctr">
              <a:buFontTx/>
              <a:buNone/>
              <a:defRPr sz="2000" b="1" i="0">
                <a:solidFill>
                  <a:schemeClr val="accent5"/>
                </a:solidFill>
                <a:latin typeface="Montserrat SemiBold" charset="0"/>
                <a:ea typeface="Montserrat SemiBold" charset="0"/>
                <a:cs typeface="Montserrat SemiBold" charset="0"/>
              </a:defRPr>
            </a:lvl1pPr>
            <a:lvl2pPr>
              <a:defRPr b="0" i="0">
                <a:latin typeface="Montserrat" charset="0"/>
                <a:ea typeface="Montserrat" charset="0"/>
                <a:cs typeface="Montserrat" charset="0"/>
              </a:defRPr>
            </a:lvl2pPr>
            <a:lvl3pPr>
              <a:defRPr b="0" i="0">
                <a:latin typeface="Montserrat" charset="0"/>
                <a:ea typeface="Montserrat" charset="0"/>
                <a:cs typeface="Montserrat" charset="0"/>
              </a:defRPr>
            </a:lvl3pPr>
            <a:lvl4pPr>
              <a:defRPr b="0" i="0">
                <a:latin typeface="Montserrat" charset="0"/>
                <a:ea typeface="Montserrat" charset="0"/>
                <a:cs typeface="Montserrat" charset="0"/>
              </a:defRPr>
            </a:lvl4pPr>
            <a:lvl5pPr>
              <a:defRPr b="0" i="0">
                <a:latin typeface="Montserrat" charset="0"/>
                <a:ea typeface="Montserrat" charset="0"/>
                <a:cs typeface="Montserrat" charset="0"/>
              </a:defRPr>
            </a:lvl5pPr>
          </a:lstStyle>
          <a:p>
            <a:pPr lvl="0"/>
            <a:r>
              <a:rPr lang="en-US" dirty="0"/>
              <a:t>GRAPHIC BOX</a:t>
            </a:r>
          </a:p>
        </p:txBody>
      </p:sp>
      <p:sp>
        <p:nvSpPr>
          <p:cNvPr id="15" name="Content Placeholder 2"/>
          <p:cNvSpPr>
            <a:spLocks noGrp="1"/>
          </p:cNvSpPr>
          <p:nvPr>
            <p:ph idx="16" hasCustomPrompt="1"/>
          </p:nvPr>
        </p:nvSpPr>
        <p:spPr>
          <a:xfrm>
            <a:off x="4669697" y="2013470"/>
            <a:ext cx="2880000" cy="540000"/>
          </a:xfrm>
        </p:spPr>
        <p:txBody>
          <a:bodyPr lIns="0" tIns="0" rIns="0" bIns="0">
            <a:normAutofit/>
          </a:bodyPr>
          <a:lstStyle>
            <a:lvl1pPr marL="0" indent="0" algn="ctr">
              <a:buFontTx/>
              <a:buNone/>
              <a:defRPr sz="2000" b="1" i="0" baseline="0">
                <a:latin typeface="Calibri" panose="020F0502020204030204" pitchFamily="34" charset="0"/>
                <a:ea typeface="Calibri" panose="020F0502020204030204" pitchFamily="34" charset="0"/>
                <a:cs typeface="Calibri" panose="020F0502020204030204" pitchFamily="34" charset="0"/>
              </a:defRPr>
            </a:lvl1pPr>
            <a:lvl2pPr>
              <a:defRPr b="0" i="0">
                <a:latin typeface="Montserrat" charset="0"/>
                <a:ea typeface="Montserrat" charset="0"/>
                <a:cs typeface="Montserrat" charset="0"/>
              </a:defRPr>
            </a:lvl2pPr>
            <a:lvl3pPr>
              <a:defRPr b="0" i="0">
                <a:latin typeface="Montserrat" charset="0"/>
                <a:ea typeface="Montserrat" charset="0"/>
                <a:cs typeface="Montserrat" charset="0"/>
              </a:defRPr>
            </a:lvl3pPr>
            <a:lvl4pPr>
              <a:defRPr b="0" i="0">
                <a:latin typeface="Montserrat" charset="0"/>
                <a:ea typeface="Montserrat" charset="0"/>
                <a:cs typeface="Montserrat" charset="0"/>
              </a:defRPr>
            </a:lvl4pPr>
            <a:lvl5pPr>
              <a:defRPr b="0" i="0">
                <a:latin typeface="Montserrat" charset="0"/>
                <a:ea typeface="Montserrat" charset="0"/>
                <a:cs typeface="Montserrat" charset="0"/>
              </a:defRPr>
            </a:lvl5pPr>
          </a:lstStyle>
          <a:p>
            <a:pPr lvl="0"/>
            <a:r>
              <a:rPr lang="en-US" dirty="0"/>
              <a:t>GRAPHIC HEADING</a:t>
            </a:r>
          </a:p>
        </p:txBody>
      </p:sp>
      <p:sp>
        <p:nvSpPr>
          <p:cNvPr id="16" name="Content Placeholder 2"/>
          <p:cNvSpPr>
            <a:spLocks noGrp="1"/>
          </p:cNvSpPr>
          <p:nvPr>
            <p:ph idx="17" hasCustomPrompt="1"/>
          </p:nvPr>
        </p:nvSpPr>
        <p:spPr>
          <a:xfrm>
            <a:off x="4669697" y="2690100"/>
            <a:ext cx="2880000" cy="3060000"/>
          </a:xfrm>
        </p:spPr>
        <p:txBody>
          <a:bodyPr lIns="0" tIns="0" rIns="0" bIns="0" anchor="ctr" anchorCtr="0">
            <a:normAutofit/>
          </a:bodyPr>
          <a:lstStyle>
            <a:lvl1pPr marL="0" indent="0" algn="ctr">
              <a:buFontTx/>
              <a:buNone/>
              <a:defRPr sz="2000" b="1" i="0">
                <a:solidFill>
                  <a:schemeClr val="accent5"/>
                </a:solidFill>
                <a:latin typeface="Montserrat SemiBold" charset="0"/>
                <a:ea typeface="Montserrat SemiBold" charset="0"/>
                <a:cs typeface="Montserrat SemiBold" charset="0"/>
              </a:defRPr>
            </a:lvl1pPr>
            <a:lvl2pPr>
              <a:defRPr b="0" i="0">
                <a:latin typeface="Montserrat" charset="0"/>
                <a:ea typeface="Montserrat" charset="0"/>
                <a:cs typeface="Montserrat" charset="0"/>
              </a:defRPr>
            </a:lvl2pPr>
            <a:lvl3pPr>
              <a:defRPr b="0" i="0">
                <a:latin typeface="Montserrat" charset="0"/>
                <a:ea typeface="Montserrat" charset="0"/>
                <a:cs typeface="Montserrat" charset="0"/>
              </a:defRPr>
            </a:lvl3pPr>
            <a:lvl4pPr>
              <a:defRPr b="0" i="0">
                <a:latin typeface="Montserrat" charset="0"/>
                <a:ea typeface="Montserrat" charset="0"/>
                <a:cs typeface="Montserrat" charset="0"/>
              </a:defRPr>
            </a:lvl4pPr>
            <a:lvl5pPr>
              <a:defRPr b="0" i="0">
                <a:latin typeface="Montserrat" charset="0"/>
                <a:ea typeface="Montserrat" charset="0"/>
                <a:cs typeface="Montserrat" charset="0"/>
              </a:defRPr>
            </a:lvl5pPr>
          </a:lstStyle>
          <a:p>
            <a:pPr lvl="0"/>
            <a:r>
              <a:rPr lang="en-US" dirty="0"/>
              <a:t>GRAPHIC BOX</a:t>
            </a:r>
          </a:p>
        </p:txBody>
      </p:sp>
      <p:sp>
        <p:nvSpPr>
          <p:cNvPr id="12" name="Google Shape;27;p44">
            <a:extLst>
              <a:ext uri="{FF2B5EF4-FFF2-40B4-BE49-F238E27FC236}">
                <a16:creationId xmlns:a16="http://schemas.microsoft.com/office/drawing/2014/main" id="{97E2E082-260A-4800-B2CC-4E3D1B2EDB0C}"/>
              </a:ext>
            </a:extLst>
          </p:cNvPr>
          <p:cNvSpPr txBox="1"/>
          <p:nvPr userDrawn="1"/>
        </p:nvSpPr>
        <p:spPr>
          <a:xfrm>
            <a:off x="396240" y="6379535"/>
            <a:ext cx="11461912" cy="338514"/>
          </a:xfrm>
          <a:prstGeom prst="rect">
            <a:avLst/>
          </a:prstGeom>
          <a:solidFill>
            <a:srgbClr val="719B8B">
              <a:alpha val="73725"/>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600" dirty="0">
                <a:solidFill>
                  <a:schemeClr val="lt1"/>
                </a:solidFill>
                <a:latin typeface="Calibri"/>
                <a:ea typeface="Calibri"/>
                <a:cs typeface="Calibri"/>
                <a:sym typeface="Calibri"/>
              </a:rPr>
              <a:t>			</a:t>
            </a:r>
            <a:endParaRPr sz="1600" dirty="0">
              <a:solidFill>
                <a:schemeClr val="lt1"/>
              </a:solidFill>
              <a:latin typeface="Calibri"/>
              <a:ea typeface="Calibri"/>
              <a:cs typeface="Calibri"/>
              <a:sym typeface="Calibri"/>
            </a:endParaRPr>
          </a:p>
        </p:txBody>
      </p:sp>
      <p:grpSp>
        <p:nvGrpSpPr>
          <p:cNvPr id="17" name="Group 16">
            <a:extLst>
              <a:ext uri="{FF2B5EF4-FFF2-40B4-BE49-F238E27FC236}">
                <a16:creationId xmlns:a16="http://schemas.microsoft.com/office/drawing/2014/main" id="{7CBED776-8115-41A2-9070-D2A2F7D49673}"/>
              </a:ext>
            </a:extLst>
          </p:cNvPr>
          <p:cNvGrpSpPr/>
          <p:nvPr userDrawn="1"/>
        </p:nvGrpSpPr>
        <p:grpSpPr>
          <a:xfrm>
            <a:off x="-210533" y="-95402"/>
            <a:ext cx="12068685" cy="1803927"/>
            <a:chOff x="-210533" y="-95402"/>
            <a:chExt cx="12068685" cy="1803927"/>
          </a:xfrm>
        </p:grpSpPr>
        <p:pic>
          <p:nvPicPr>
            <p:cNvPr id="18" name="Google Shape;24;p44">
              <a:extLst>
                <a:ext uri="{FF2B5EF4-FFF2-40B4-BE49-F238E27FC236}">
                  <a16:creationId xmlns:a16="http://schemas.microsoft.com/office/drawing/2014/main" id="{46402206-5A5D-4D0C-91C3-FD776435E553}"/>
                </a:ext>
              </a:extLst>
            </p:cNvPr>
            <p:cNvPicPr preferRelativeResize="0"/>
            <p:nvPr/>
          </p:nvPicPr>
          <p:blipFill rotWithShape="1">
            <a:blip r:embed="rId2">
              <a:alphaModFix/>
            </a:blip>
            <a:srcRect/>
            <a:stretch/>
          </p:blipFill>
          <p:spPr>
            <a:xfrm>
              <a:off x="10777996" y="288708"/>
              <a:ext cx="1080156" cy="1095327"/>
            </a:xfrm>
            <a:prstGeom prst="rect">
              <a:avLst/>
            </a:prstGeom>
            <a:noFill/>
            <a:ln>
              <a:noFill/>
            </a:ln>
          </p:spPr>
        </p:pic>
        <p:pic>
          <p:nvPicPr>
            <p:cNvPr id="19" name="Picture 18" descr="A picture containing drawing&#10;&#10;Description automatically generated">
              <a:extLst>
                <a:ext uri="{FF2B5EF4-FFF2-40B4-BE49-F238E27FC236}">
                  <a16:creationId xmlns:a16="http://schemas.microsoft.com/office/drawing/2014/main" id="{0C073F73-69A8-4802-926E-CB602E098D0B}"/>
                </a:ext>
              </a:extLst>
            </p:cNvPr>
            <p:cNvPicPr>
              <a:picLocks noChangeAspect="1"/>
            </p:cNvPicPr>
            <p:nvPr userDrawn="1"/>
          </p:nvPicPr>
          <p:blipFill>
            <a:blip r:embed="rId3"/>
            <a:stretch>
              <a:fillRect/>
            </a:stretch>
          </p:blipFill>
          <p:spPr>
            <a:xfrm>
              <a:off x="-210533" y="-95402"/>
              <a:ext cx="4229377" cy="1803927"/>
            </a:xfrm>
            <a:prstGeom prst="rect">
              <a:avLst/>
            </a:prstGeom>
          </p:spPr>
        </p:pic>
      </p:grpSp>
      <p:sp>
        <p:nvSpPr>
          <p:cNvPr id="21" name="Date Placeholder 4">
            <a:extLst>
              <a:ext uri="{FF2B5EF4-FFF2-40B4-BE49-F238E27FC236}">
                <a16:creationId xmlns:a16="http://schemas.microsoft.com/office/drawing/2014/main" id="{1B0840FC-7D17-4BD9-A622-B3B42A1ECC89}"/>
              </a:ext>
            </a:extLst>
          </p:cNvPr>
          <p:cNvSpPr>
            <a:spLocks noGrp="1"/>
          </p:cNvSpPr>
          <p:nvPr>
            <p:ph type="dt" sz="half" idx="18"/>
          </p:nvPr>
        </p:nvSpPr>
        <p:spPr>
          <a:xfrm>
            <a:off x="9052560" y="6322636"/>
            <a:ext cx="2743200" cy="365125"/>
          </a:xfrm>
        </p:spPr>
        <p:txBody>
          <a:bodyPr/>
          <a:lstStyle>
            <a:lvl1pPr>
              <a:defRPr>
                <a:solidFill>
                  <a:schemeClr val="bg1"/>
                </a:solidFill>
              </a:defRPr>
            </a:lvl1pPr>
          </a:lstStyle>
          <a:p>
            <a:r>
              <a:rPr lang="en-US"/>
              <a:t>10 July 2020</a:t>
            </a:r>
            <a:endParaRPr lang="en-US" dirty="0"/>
          </a:p>
        </p:txBody>
      </p:sp>
      <p:sp>
        <p:nvSpPr>
          <p:cNvPr id="22" name="Footer Placeholder 5">
            <a:extLst>
              <a:ext uri="{FF2B5EF4-FFF2-40B4-BE49-F238E27FC236}">
                <a16:creationId xmlns:a16="http://schemas.microsoft.com/office/drawing/2014/main" id="{348AAAEC-4E24-4702-A833-A4FB129CAEA0}"/>
              </a:ext>
            </a:extLst>
          </p:cNvPr>
          <p:cNvSpPr>
            <a:spLocks noGrp="1"/>
          </p:cNvSpPr>
          <p:nvPr>
            <p:ph type="ftr" sz="quarter" idx="19"/>
          </p:nvPr>
        </p:nvSpPr>
        <p:spPr>
          <a:xfrm>
            <a:off x="426720" y="6366229"/>
            <a:ext cx="4114800" cy="365125"/>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9449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09834" y="3462167"/>
            <a:ext cx="6562166" cy="769182"/>
          </a:xfrm>
        </p:spPr>
        <p:txBody>
          <a:bodyPr anchor="b">
            <a:normAutofit/>
          </a:bodyPr>
          <a:lstStyle>
            <a:lvl1pPr algn="ctr">
              <a:defRPr sz="4000" b="1" i="0"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THANK YOU</a:t>
            </a:r>
          </a:p>
        </p:txBody>
      </p:sp>
      <p:cxnSp>
        <p:nvCxnSpPr>
          <p:cNvPr id="12" name="Straight Connector 11"/>
          <p:cNvCxnSpPr/>
          <p:nvPr userDrawn="1"/>
        </p:nvCxnSpPr>
        <p:spPr>
          <a:xfrm>
            <a:off x="2820000" y="4410639"/>
            <a:ext cx="655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7661216-E6CA-4BB6-8593-3FE28EE218F6}"/>
              </a:ext>
            </a:extLst>
          </p:cNvPr>
          <p:cNvGrpSpPr/>
          <p:nvPr userDrawn="1"/>
        </p:nvGrpSpPr>
        <p:grpSpPr>
          <a:xfrm>
            <a:off x="1586963" y="-322558"/>
            <a:ext cx="8855374" cy="3062323"/>
            <a:chOff x="1586963" y="-322558"/>
            <a:chExt cx="8855374" cy="3062323"/>
          </a:xfrm>
        </p:grpSpPr>
        <p:pic>
          <p:nvPicPr>
            <p:cNvPr id="8" name="Google Shape;16;p43">
              <a:extLst>
                <a:ext uri="{FF2B5EF4-FFF2-40B4-BE49-F238E27FC236}">
                  <a16:creationId xmlns:a16="http://schemas.microsoft.com/office/drawing/2014/main" id="{B5E823D1-1283-4E92-8936-C4CDEEBFB0FC}"/>
                </a:ext>
              </a:extLst>
            </p:cNvPr>
            <p:cNvPicPr preferRelativeResize="0"/>
            <p:nvPr/>
          </p:nvPicPr>
          <p:blipFill rotWithShape="1">
            <a:blip r:embed="rId2">
              <a:alphaModFix/>
            </a:blip>
            <a:srcRect/>
            <a:stretch/>
          </p:blipFill>
          <p:spPr>
            <a:xfrm>
              <a:off x="8969772" y="461979"/>
              <a:ext cx="1472565" cy="1493247"/>
            </a:xfrm>
            <a:prstGeom prst="rect">
              <a:avLst/>
            </a:prstGeom>
            <a:noFill/>
            <a:ln>
              <a:noFill/>
            </a:ln>
          </p:spPr>
        </p:pic>
        <p:pic>
          <p:nvPicPr>
            <p:cNvPr id="9" name="Picture 8" descr="A picture containing drawing&#10;&#10;Description automatically generated">
              <a:extLst>
                <a:ext uri="{FF2B5EF4-FFF2-40B4-BE49-F238E27FC236}">
                  <a16:creationId xmlns:a16="http://schemas.microsoft.com/office/drawing/2014/main" id="{C0893E03-B6B7-4891-B94D-4729FF00AF7C}"/>
                </a:ext>
              </a:extLst>
            </p:cNvPr>
            <p:cNvPicPr>
              <a:picLocks noChangeAspect="1"/>
            </p:cNvPicPr>
            <p:nvPr userDrawn="1"/>
          </p:nvPicPr>
          <p:blipFill>
            <a:blip r:embed="rId3"/>
            <a:stretch>
              <a:fillRect/>
            </a:stretch>
          </p:blipFill>
          <p:spPr>
            <a:xfrm>
              <a:off x="1586963" y="-322558"/>
              <a:ext cx="7179733" cy="3062323"/>
            </a:xfrm>
            <a:prstGeom prst="rect">
              <a:avLst/>
            </a:prstGeom>
          </p:spPr>
        </p:pic>
      </p:grpSp>
      <p:sp>
        <p:nvSpPr>
          <p:cNvPr id="10" name="Google Shape;19;p43">
            <a:extLst>
              <a:ext uri="{FF2B5EF4-FFF2-40B4-BE49-F238E27FC236}">
                <a16:creationId xmlns:a16="http://schemas.microsoft.com/office/drawing/2014/main" id="{0DF7E868-E6A4-4D7B-919E-E33E02F39D52}"/>
              </a:ext>
            </a:extLst>
          </p:cNvPr>
          <p:cNvSpPr txBox="1"/>
          <p:nvPr userDrawn="1"/>
        </p:nvSpPr>
        <p:spPr>
          <a:xfrm>
            <a:off x="400049" y="6320484"/>
            <a:ext cx="11433363" cy="369332"/>
          </a:xfrm>
          <a:prstGeom prst="rect">
            <a:avLst/>
          </a:prstGeom>
          <a:solidFill>
            <a:srgbClr val="719B8B">
              <a:alpha val="73725"/>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b="0" i="0" u="none" strike="noStrike" cap="none" dirty="0">
                <a:solidFill>
                  <a:schemeClr val="lt1"/>
                </a:solidFill>
                <a:latin typeface="Calibri"/>
                <a:ea typeface="Calibri"/>
                <a:cs typeface="Calibri"/>
                <a:sym typeface="Calibri"/>
              </a:rPr>
              <a:t>							</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4222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10600" y="6310312"/>
            <a:ext cx="2743200" cy="365125"/>
          </a:xfrm>
          <a:prstGeom prst="rect">
            <a:avLst/>
          </a:prstGeom>
        </p:spPr>
        <p:txBody>
          <a:bodyPr vert="horz" lIns="91440" tIns="45720" rIns="91440" bIns="45720" rtlCol="0" anchor="ctr"/>
          <a:lstStyle>
            <a:lvl1pPr algn="r">
              <a:defRPr sz="1600">
                <a:solidFill>
                  <a:schemeClr val="tx1"/>
                </a:solidFill>
                <a:latin typeface="Calibri" panose="020F0502020204030204" pitchFamily="34" charset="0"/>
                <a:cs typeface="Calibri" panose="020F0502020204030204" pitchFamily="34" charset="0"/>
              </a:defRPr>
            </a:lvl1pPr>
          </a:lstStyle>
          <a:p>
            <a:r>
              <a:rPr lang="en-US"/>
              <a:t>10 July 2020</a:t>
            </a:r>
            <a:endParaRPr lang="en-US" dirty="0"/>
          </a:p>
        </p:txBody>
      </p:sp>
    </p:spTree>
    <p:extLst>
      <p:ext uri="{BB962C8B-B14F-4D97-AF65-F5344CB8AC3E}">
        <p14:creationId xmlns:p14="http://schemas.microsoft.com/office/powerpoint/2010/main" val="2144913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5" r:id="rId4"/>
    <p:sldLayoutId id="2147483662" r:id="rId5"/>
    <p:sldLayoutId id="2147483663" r:id="rId6"/>
    <p:sldLayoutId id="2147483664" r:id="rId7"/>
    <p:sldLayoutId id="2147483660"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Measuring Tobacco Tax Avoidance and Evasion</a:t>
            </a:r>
          </a:p>
        </p:txBody>
      </p:sp>
      <p:sp>
        <p:nvSpPr>
          <p:cNvPr id="3" name="Subtitle 2"/>
          <p:cNvSpPr>
            <a:spLocks noGrp="1"/>
          </p:cNvSpPr>
          <p:nvPr>
            <p:ph type="subTitle" idx="1"/>
          </p:nvPr>
        </p:nvSpPr>
        <p:spPr/>
        <p:txBody>
          <a:bodyPr/>
          <a:lstStyle/>
          <a:p>
            <a:r>
              <a:rPr lang="en-ZA" dirty="0"/>
              <a:t>Hana Ross, PhD</a:t>
            </a:r>
          </a:p>
          <a:p>
            <a:r>
              <a:rPr lang="en-ZA" dirty="0"/>
              <a:t>School of Economics</a:t>
            </a:r>
          </a:p>
          <a:p>
            <a:r>
              <a:rPr lang="en-ZA" b="1" dirty="0"/>
              <a:t>University of Cape Town</a:t>
            </a:r>
          </a:p>
        </p:txBody>
      </p:sp>
    </p:spTree>
    <p:extLst>
      <p:ext uri="{BB962C8B-B14F-4D97-AF65-F5344CB8AC3E}">
        <p14:creationId xmlns:p14="http://schemas.microsoft.com/office/powerpoint/2010/main" val="16349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Tract Map</a:t>
            </a:r>
          </a:p>
        </p:txBody>
      </p:sp>
      <p:sp>
        <p:nvSpPr>
          <p:cNvPr id="6" name="Date Placeholder 5">
            <a:extLst>
              <a:ext uri="{FF2B5EF4-FFF2-40B4-BE49-F238E27FC236}">
                <a16:creationId xmlns:a16="http://schemas.microsoft.com/office/drawing/2014/main" id="{D09D929F-8C21-45CB-AB4B-855D67E43C34}"/>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7" name="Footer Placeholder 3">
            <a:extLst>
              <a:ext uri="{FF2B5EF4-FFF2-40B4-BE49-F238E27FC236}">
                <a16:creationId xmlns:a16="http://schemas.microsoft.com/office/drawing/2014/main" id="{81ED1358-BC66-4754-935F-AE44DF346B74}"/>
              </a:ext>
            </a:extLst>
          </p:cNvPr>
          <p:cNvSpPr>
            <a:spLocks noGrp="1"/>
          </p:cNvSpPr>
          <p:nvPr>
            <p:ph type="ftr" sz="quarter" idx="13"/>
          </p:nvPr>
        </p:nvSpPr>
        <p:spPr>
          <a:xfrm>
            <a:off x="502920" y="6346072"/>
            <a:ext cx="9936480" cy="511928"/>
          </a:xfrm>
          <a:prstGeom prst="rect">
            <a:avLst/>
          </a:prstGeom>
        </p:spPr>
        <p:txBody>
          <a:bodyPr/>
          <a:lstStyle/>
          <a:p>
            <a:r>
              <a:rPr lang="en-US" dirty="0"/>
              <a:t> Understanding and Measuring Tobacco Tax Avoidance and Evasion: A Methodological Guide</a:t>
            </a:r>
          </a:p>
          <a:p>
            <a:endParaRPr lang="en-US" dirty="0"/>
          </a:p>
        </p:txBody>
      </p:sp>
      <p:graphicFrame>
        <p:nvGraphicFramePr>
          <p:cNvPr id="8" name="Object 4">
            <a:extLst>
              <a:ext uri="{FF2B5EF4-FFF2-40B4-BE49-F238E27FC236}">
                <a16:creationId xmlns:a16="http://schemas.microsoft.com/office/drawing/2014/main" id="{FB2B8B91-9099-473F-AD72-B38F70F7D258}"/>
              </a:ext>
            </a:extLst>
          </p:cNvPr>
          <p:cNvGraphicFramePr>
            <a:graphicFrameLocks noChangeAspect="1"/>
          </p:cNvGraphicFramePr>
          <p:nvPr>
            <p:extLst>
              <p:ext uri="{D42A27DB-BD31-4B8C-83A1-F6EECF244321}">
                <p14:modId xmlns:p14="http://schemas.microsoft.com/office/powerpoint/2010/main" val="2432408944"/>
              </p:ext>
            </p:extLst>
          </p:nvPr>
        </p:nvGraphicFramePr>
        <p:xfrm>
          <a:off x="2407408" y="1604970"/>
          <a:ext cx="7377184" cy="4569366"/>
        </p:xfrm>
        <a:graphic>
          <a:graphicData uri="http://schemas.openxmlformats.org/presentationml/2006/ole">
            <mc:AlternateContent xmlns:mc="http://schemas.openxmlformats.org/markup-compatibility/2006">
              <mc:Choice xmlns:v="urn:schemas-microsoft-com:vml" Requires="v">
                <p:oleObj spid="_x0000_s1029" name="Acrobat Document" r:id="rId3" imgW="7542857" imgH="5830114" progId="AcroExch.Document.7">
                  <p:embed/>
                </p:oleObj>
              </mc:Choice>
              <mc:Fallback>
                <p:oleObj name="Acrobat Document" r:id="rId3" imgW="7542857" imgH="5830114" progId="AcroExch.Document.7">
                  <p:embed/>
                  <p:pic>
                    <p:nvPicPr>
                      <p:cNvPr id="409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7408" y="1604970"/>
                        <a:ext cx="7377184" cy="4569366"/>
                      </a:xfrm>
                      <a:prstGeom prst="rect">
                        <a:avLst/>
                      </a:prstGeom>
                      <a:noFill/>
                    </p:spPr>
                  </p:pic>
                </p:oleObj>
              </mc:Fallback>
            </mc:AlternateContent>
          </a:graphicData>
        </a:graphic>
      </p:graphicFrame>
    </p:spTree>
    <p:extLst>
      <p:ext uri="{BB962C8B-B14F-4D97-AF65-F5344CB8AC3E}">
        <p14:creationId xmlns:p14="http://schemas.microsoft.com/office/powerpoint/2010/main" val="817880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D09D929F-8C21-45CB-AB4B-855D67E43C34}"/>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7" name="Footer Placeholder 3">
            <a:extLst>
              <a:ext uri="{FF2B5EF4-FFF2-40B4-BE49-F238E27FC236}">
                <a16:creationId xmlns:a16="http://schemas.microsoft.com/office/drawing/2014/main" id="{81ED1358-BC66-4754-935F-AE44DF346B74}"/>
              </a:ext>
            </a:extLst>
          </p:cNvPr>
          <p:cNvSpPr>
            <a:spLocks noGrp="1"/>
          </p:cNvSpPr>
          <p:nvPr>
            <p:ph type="ftr" sz="quarter" idx="13"/>
          </p:nvPr>
        </p:nvSpPr>
        <p:spPr>
          <a:xfrm>
            <a:off x="502920" y="6346072"/>
            <a:ext cx="9936480" cy="511928"/>
          </a:xfrm>
          <a:prstGeom prst="rect">
            <a:avLst/>
          </a:prstGeom>
        </p:spPr>
        <p:txBody>
          <a:bodyPr/>
          <a:lstStyle/>
          <a:p>
            <a:r>
              <a:rPr lang="en-US" dirty="0"/>
              <a:t> Understanding and Measuring Tobacco Tax Avoidance and Evasion: A Methodological Guide</a:t>
            </a:r>
          </a:p>
          <a:p>
            <a:endParaRPr lang="en-US" dirty="0"/>
          </a:p>
        </p:txBody>
      </p:sp>
      <p:pic>
        <p:nvPicPr>
          <p:cNvPr id="9" name="Content Placeholder 3">
            <a:extLst>
              <a:ext uri="{FF2B5EF4-FFF2-40B4-BE49-F238E27FC236}">
                <a16:creationId xmlns:a16="http://schemas.microsoft.com/office/drawing/2014/main" id="{2031FD59-1142-4F85-A393-1FFBA3CA580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7460" y="1771650"/>
            <a:ext cx="7886700" cy="4466242"/>
          </a:xfrm>
          <a:prstGeom prst="rect">
            <a:avLst/>
          </a:prstGeom>
          <a:noFill/>
          <a:ln>
            <a:noFill/>
          </a:ln>
        </p:spPr>
      </p:pic>
    </p:spTree>
    <p:extLst>
      <p:ext uri="{BB962C8B-B14F-4D97-AF65-F5344CB8AC3E}">
        <p14:creationId xmlns:p14="http://schemas.microsoft.com/office/powerpoint/2010/main" val="4114985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 y="1717040"/>
            <a:ext cx="11399520" cy="4564956"/>
          </a:xfrm>
        </p:spPr>
        <p:txBody>
          <a:bodyPr>
            <a:normAutofit/>
          </a:bodyPr>
          <a:lstStyle/>
          <a:p>
            <a:pPr marL="457200" lvl="1" indent="0">
              <a:lnSpc>
                <a:spcPct val="150000"/>
              </a:lnSpc>
              <a:buNone/>
            </a:pPr>
            <a:r>
              <a:rPr lang="en-US" b="1" dirty="0"/>
              <a:t>Advantages:</a:t>
            </a:r>
          </a:p>
          <a:p>
            <a:pPr lvl="1">
              <a:lnSpc>
                <a:spcPct val="150000"/>
              </a:lnSpc>
              <a:buClr>
                <a:schemeClr val="tx2"/>
              </a:buClr>
            </a:pPr>
            <a:r>
              <a:rPr lang="en-US" dirty="0"/>
              <a:t>Eliminates the validity problems associated with self-reported data</a:t>
            </a:r>
          </a:p>
          <a:p>
            <a:pPr marL="457200" lvl="1" indent="0">
              <a:lnSpc>
                <a:spcPct val="150000"/>
              </a:lnSpc>
              <a:buNone/>
            </a:pPr>
            <a:r>
              <a:rPr lang="en-US" b="1" dirty="0"/>
              <a:t>Disadvantages:</a:t>
            </a:r>
          </a:p>
          <a:p>
            <a:pPr lvl="1">
              <a:lnSpc>
                <a:spcPct val="150000"/>
              </a:lnSpc>
              <a:buClr>
                <a:schemeClr val="tx1"/>
              </a:buClr>
              <a:buFont typeface="Arial" panose="020B0604020202020204" pitchFamily="34" charset="0"/>
              <a:buChar char="•"/>
            </a:pPr>
            <a:r>
              <a:rPr lang="en-US" dirty="0"/>
              <a:t>Difficulty to </a:t>
            </a:r>
            <a:r>
              <a:rPr lang="en-US" u="sng" dirty="0"/>
              <a:t>separate tax evasion from tax avoidance</a:t>
            </a:r>
            <a:r>
              <a:rPr lang="en-US" dirty="0"/>
              <a:t> without info from users, a lab, assumptions about tourists/commuters (with the exception of retail surveys)</a:t>
            </a:r>
          </a:p>
          <a:p>
            <a:pPr lvl="1">
              <a:lnSpc>
                <a:spcPct val="150000"/>
              </a:lnSpc>
              <a:buClr>
                <a:schemeClr val="tx1"/>
              </a:buClr>
              <a:buFont typeface="Arial" panose="020B0604020202020204" pitchFamily="34" charset="0"/>
              <a:buChar char="•"/>
            </a:pPr>
            <a:r>
              <a:rPr lang="en-US" dirty="0"/>
              <a:t>The generalization of the results can be limited for packs from streets, trash bins, retail stores</a:t>
            </a:r>
          </a:p>
        </p:txBody>
      </p:sp>
      <p:sp>
        <p:nvSpPr>
          <p:cNvPr id="3" name="Title 2"/>
          <p:cNvSpPr>
            <a:spLocks noGrp="1"/>
          </p:cNvSpPr>
          <p:nvPr>
            <p:ph type="title"/>
          </p:nvPr>
        </p:nvSpPr>
        <p:spPr/>
        <p:txBody>
          <a:bodyPr/>
          <a:lstStyle/>
          <a:p>
            <a:r>
              <a:rPr lang="en-US" dirty="0"/>
              <a:t>Examination of Cigarette Packs  (continued)</a:t>
            </a:r>
          </a:p>
        </p:txBody>
      </p:sp>
      <p:sp>
        <p:nvSpPr>
          <p:cNvPr id="4" name="Date Placeholder 3">
            <a:extLst>
              <a:ext uri="{FF2B5EF4-FFF2-40B4-BE49-F238E27FC236}">
                <a16:creationId xmlns:a16="http://schemas.microsoft.com/office/drawing/2014/main" id="{B59379BE-F26B-4EF0-A8F7-BF6708DC7FAD}"/>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5" name="Footer Placeholder 3">
            <a:extLst>
              <a:ext uri="{FF2B5EF4-FFF2-40B4-BE49-F238E27FC236}">
                <a16:creationId xmlns:a16="http://schemas.microsoft.com/office/drawing/2014/main" id="{D1C1CED8-FB5F-4016-A0F5-C3EF3DB3DECF}"/>
              </a:ext>
            </a:extLst>
          </p:cNvPr>
          <p:cNvSpPr>
            <a:spLocks noGrp="1"/>
          </p:cNvSpPr>
          <p:nvPr>
            <p:ph type="ftr" sz="quarter" idx="13"/>
          </p:nvPr>
        </p:nvSpPr>
        <p:spPr>
          <a:xfrm>
            <a:off x="502920" y="6346072"/>
            <a:ext cx="9997440" cy="479097"/>
          </a:xfrm>
          <a:prstGeom prst="rect">
            <a:avLst/>
          </a:prstGeom>
        </p:spPr>
        <p:txBody>
          <a:bodyPr/>
          <a:lstStyle/>
          <a:p>
            <a:r>
              <a:rPr lang="en-US" dirty="0"/>
              <a:t> Understanding and Measuring Tobacco Tax Avoidance and Evasion: A Methodological Guide</a:t>
            </a:r>
          </a:p>
          <a:p>
            <a:endParaRPr lang="en-US" dirty="0"/>
          </a:p>
        </p:txBody>
      </p:sp>
    </p:spTree>
    <p:extLst>
      <p:ext uri="{BB962C8B-B14F-4D97-AF65-F5344CB8AC3E}">
        <p14:creationId xmlns:p14="http://schemas.microsoft.com/office/powerpoint/2010/main" val="2278900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 y="1717040"/>
            <a:ext cx="11399520" cy="4564956"/>
          </a:xfrm>
        </p:spPr>
        <p:txBody>
          <a:bodyPr>
            <a:normAutofit/>
          </a:bodyPr>
          <a:lstStyle/>
          <a:p>
            <a:pPr marL="457200" lvl="2" indent="0">
              <a:lnSpc>
                <a:spcPct val="150000"/>
              </a:lnSpc>
              <a:buNone/>
            </a:pPr>
            <a:r>
              <a:rPr lang="en-US" sz="2800" dirty="0"/>
              <a:t>Smokers can tell us what they smoke, where they bought it, how much it cost.</a:t>
            </a:r>
          </a:p>
          <a:p>
            <a:pPr marL="457200" lvl="1" indent="0">
              <a:lnSpc>
                <a:spcPct val="150000"/>
              </a:lnSpc>
              <a:buNone/>
            </a:pPr>
            <a:r>
              <a:rPr lang="en-US" b="1" dirty="0"/>
              <a:t>When to use:</a:t>
            </a:r>
          </a:p>
          <a:p>
            <a:pPr lvl="1">
              <a:lnSpc>
                <a:spcPct val="150000"/>
              </a:lnSpc>
              <a:buClr>
                <a:schemeClr val="tx2"/>
              </a:buClr>
              <a:buFont typeface="Arial" panose="020B0604020202020204" pitchFamily="34" charset="0"/>
              <a:buChar char="•"/>
            </a:pPr>
            <a:r>
              <a:rPr lang="en-US" dirty="0"/>
              <a:t>When the users’ purchasing </a:t>
            </a:r>
            <a:r>
              <a:rPr lang="en-US" dirty="0" err="1"/>
              <a:t>behaviour</a:t>
            </a:r>
            <a:r>
              <a:rPr lang="en-US" dirty="0"/>
              <a:t> and/or the self-reported features of a cigarette pack</a:t>
            </a:r>
            <a:r>
              <a:rPr lang="en-ZA" dirty="0"/>
              <a:t> allow one to </a:t>
            </a:r>
            <a:r>
              <a:rPr lang="en-US" dirty="0"/>
              <a:t>determine whether taxes were paid </a:t>
            </a:r>
          </a:p>
          <a:p>
            <a:pPr lvl="1">
              <a:lnSpc>
                <a:spcPct val="150000"/>
              </a:lnSpc>
              <a:buClr>
                <a:schemeClr val="tx2"/>
              </a:buClr>
              <a:buFont typeface="Arial" panose="020B0604020202020204" pitchFamily="34" charset="0"/>
              <a:buChar char="•"/>
            </a:pPr>
            <a:r>
              <a:rPr lang="en-US" dirty="0"/>
              <a:t>Budget considerations: generating a representative sample can be costly</a:t>
            </a:r>
          </a:p>
          <a:p>
            <a:pPr lvl="1">
              <a:lnSpc>
                <a:spcPct val="150000"/>
              </a:lnSpc>
              <a:buClr>
                <a:schemeClr val="tx2"/>
              </a:buClr>
              <a:buFont typeface="Arial" panose="020B0604020202020204" pitchFamily="34" charset="0"/>
              <a:buChar char="•"/>
            </a:pPr>
            <a:r>
              <a:rPr lang="en-US" dirty="0"/>
              <a:t>Estimates are not needed quickly </a:t>
            </a:r>
            <a:endParaRPr lang="en-ZA" dirty="0"/>
          </a:p>
        </p:txBody>
      </p:sp>
      <p:sp>
        <p:nvSpPr>
          <p:cNvPr id="3" name="Title 2"/>
          <p:cNvSpPr>
            <a:spLocks noGrp="1"/>
          </p:cNvSpPr>
          <p:nvPr>
            <p:ph type="title"/>
          </p:nvPr>
        </p:nvSpPr>
        <p:spPr/>
        <p:txBody>
          <a:bodyPr/>
          <a:lstStyle/>
          <a:p>
            <a:r>
              <a:rPr lang="en-US" dirty="0"/>
              <a:t>Surveys of Tobacco Users </a:t>
            </a:r>
          </a:p>
        </p:txBody>
      </p:sp>
      <p:sp>
        <p:nvSpPr>
          <p:cNvPr id="4" name="Date Placeholder 3">
            <a:extLst>
              <a:ext uri="{FF2B5EF4-FFF2-40B4-BE49-F238E27FC236}">
                <a16:creationId xmlns:a16="http://schemas.microsoft.com/office/drawing/2014/main" id="{B59379BE-F26B-4EF0-A8F7-BF6708DC7FAD}"/>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5" name="Footer Placeholder 3">
            <a:extLst>
              <a:ext uri="{FF2B5EF4-FFF2-40B4-BE49-F238E27FC236}">
                <a16:creationId xmlns:a16="http://schemas.microsoft.com/office/drawing/2014/main" id="{D1C1CED8-FB5F-4016-A0F5-C3EF3DB3DECF}"/>
              </a:ext>
            </a:extLst>
          </p:cNvPr>
          <p:cNvSpPr>
            <a:spLocks noGrp="1"/>
          </p:cNvSpPr>
          <p:nvPr>
            <p:ph type="ftr" sz="quarter" idx="13"/>
          </p:nvPr>
        </p:nvSpPr>
        <p:spPr>
          <a:xfrm>
            <a:off x="502920" y="6346072"/>
            <a:ext cx="9997440" cy="479097"/>
          </a:xfrm>
          <a:prstGeom prst="rect">
            <a:avLst/>
          </a:prstGeom>
        </p:spPr>
        <p:txBody>
          <a:bodyPr/>
          <a:lstStyle/>
          <a:p>
            <a:r>
              <a:rPr lang="en-US" dirty="0"/>
              <a:t> Understanding and Measuring Tobacco Tax Avoidance and Evasion: A Methodological Guide</a:t>
            </a:r>
          </a:p>
          <a:p>
            <a:endParaRPr lang="en-US" dirty="0"/>
          </a:p>
        </p:txBody>
      </p:sp>
    </p:spTree>
    <p:extLst>
      <p:ext uri="{BB962C8B-B14F-4D97-AF65-F5344CB8AC3E}">
        <p14:creationId xmlns:p14="http://schemas.microsoft.com/office/powerpoint/2010/main" val="1683533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 y="1717040"/>
            <a:ext cx="11399520" cy="4564956"/>
          </a:xfrm>
        </p:spPr>
        <p:txBody>
          <a:bodyPr>
            <a:normAutofit/>
          </a:bodyPr>
          <a:lstStyle/>
          <a:p>
            <a:pPr marL="457200" lvl="1" indent="0">
              <a:lnSpc>
                <a:spcPct val="95000"/>
              </a:lnSpc>
              <a:spcAft>
                <a:spcPts val="600"/>
              </a:spcAft>
              <a:buNone/>
            </a:pPr>
            <a:r>
              <a:rPr lang="en-US" b="1" dirty="0"/>
              <a:t>Steps:</a:t>
            </a:r>
            <a:r>
              <a:rPr lang="en-US" dirty="0"/>
              <a:t> </a:t>
            </a:r>
          </a:p>
          <a:p>
            <a:pPr marL="1200150" lvl="1" indent="-514350">
              <a:lnSpc>
                <a:spcPct val="150000"/>
              </a:lnSpc>
              <a:spcAft>
                <a:spcPts val="600"/>
              </a:spcAft>
              <a:buClr>
                <a:schemeClr val="tx1"/>
              </a:buClr>
              <a:buSzPct val="100000"/>
              <a:buFont typeface="+mj-lt"/>
              <a:buAutoNum type="arabicPeriod"/>
            </a:pPr>
            <a:r>
              <a:rPr lang="en-US" dirty="0"/>
              <a:t>Decide the survey mode – face-to-face, telephone, mailing in a questionnaire, via Internet</a:t>
            </a:r>
            <a:r>
              <a:rPr lang="en-ZA" dirty="0"/>
              <a:t> (</a:t>
            </a:r>
            <a:r>
              <a:rPr lang="en-US" dirty="0"/>
              <a:t>impact on the accuracy, representativeness, the costs)</a:t>
            </a:r>
            <a:r>
              <a:rPr lang="en-ZA" dirty="0"/>
              <a:t> </a:t>
            </a:r>
            <a:endParaRPr lang="en-US" dirty="0"/>
          </a:p>
          <a:p>
            <a:pPr marL="1200150" lvl="1" indent="-514350">
              <a:lnSpc>
                <a:spcPct val="150000"/>
              </a:lnSpc>
              <a:spcAft>
                <a:spcPts val="600"/>
              </a:spcAft>
              <a:buClr>
                <a:schemeClr val="tx1"/>
              </a:buClr>
              <a:buSzPct val="100000"/>
              <a:buFont typeface="+mj-lt"/>
              <a:buAutoNum type="arabicPeriod"/>
            </a:pPr>
            <a:r>
              <a:rPr lang="en-US" dirty="0"/>
              <a:t>Develop a sampling frame and sample size (aiming for a representative sample of smokers)</a:t>
            </a:r>
          </a:p>
          <a:p>
            <a:pPr marL="1200150" lvl="1" indent="-514350">
              <a:lnSpc>
                <a:spcPct val="150000"/>
              </a:lnSpc>
              <a:spcAft>
                <a:spcPts val="600"/>
              </a:spcAft>
              <a:buClr>
                <a:schemeClr val="tx1"/>
              </a:buClr>
              <a:buSzPct val="100000"/>
              <a:buFont typeface="+mj-lt"/>
              <a:buAutoNum type="arabicPeriod"/>
            </a:pPr>
            <a:r>
              <a:rPr lang="en-US" dirty="0"/>
              <a:t>Decide the unit of observation (e.g. household, tobacco user – selecting only those who consume low-tax products will generate biased results)</a:t>
            </a:r>
          </a:p>
        </p:txBody>
      </p:sp>
      <p:sp>
        <p:nvSpPr>
          <p:cNvPr id="3" name="Title 2"/>
          <p:cNvSpPr>
            <a:spLocks noGrp="1"/>
          </p:cNvSpPr>
          <p:nvPr>
            <p:ph type="title"/>
          </p:nvPr>
        </p:nvSpPr>
        <p:spPr/>
        <p:txBody>
          <a:bodyPr/>
          <a:lstStyle/>
          <a:p>
            <a:r>
              <a:rPr lang="en-US" dirty="0"/>
              <a:t>Surveys of Tobacco Users</a:t>
            </a:r>
            <a:br>
              <a:rPr lang="en-US" dirty="0"/>
            </a:br>
            <a:r>
              <a:rPr lang="en-US" dirty="0"/>
              <a:t> (continued)</a:t>
            </a:r>
          </a:p>
        </p:txBody>
      </p:sp>
      <p:sp>
        <p:nvSpPr>
          <p:cNvPr id="4" name="Date Placeholder 3">
            <a:extLst>
              <a:ext uri="{FF2B5EF4-FFF2-40B4-BE49-F238E27FC236}">
                <a16:creationId xmlns:a16="http://schemas.microsoft.com/office/drawing/2014/main" id="{B59379BE-F26B-4EF0-A8F7-BF6708DC7FAD}"/>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5" name="Footer Placeholder 3">
            <a:extLst>
              <a:ext uri="{FF2B5EF4-FFF2-40B4-BE49-F238E27FC236}">
                <a16:creationId xmlns:a16="http://schemas.microsoft.com/office/drawing/2014/main" id="{D1C1CED8-FB5F-4016-A0F5-C3EF3DB3DECF}"/>
              </a:ext>
            </a:extLst>
          </p:cNvPr>
          <p:cNvSpPr>
            <a:spLocks noGrp="1"/>
          </p:cNvSpPr>
          <p:nvPr>
            <p:ph type="ftr" sz="quarter" idx="13"/>
          </p:nvPr>
        </p:nvSpPr>
        <p:spPr>
          <a:xfrm>
            <a:off x="502920" y="6346072"/>
            <a:ext cx="9997440" cy="479097"/>
          </a:xfrm>
          <a:prstGeom prst="rect">
            <a:avLst/>
          </a:prstGeom>
        </p:spPr>
        <p:txBody>
          <a:bodyPr/>
          <a:lstStyle/>
          <a:p>
            <a:r>
              <a:rPr lang="en-US" dirty="0"/>
              <a:t> Understanding and Measuring Tobacco Tax Avoidance and Evasion: A Methodological Guide</a:t>
            </a:r>
          </a:p>
          <a:p>
            <a:endParaRPr lang="en-US" dirty="0"/>
          </a:p>
        </p:txBody>
      </p:sp>
    </p:spTree>
    <p:extLst>
      <p:ext uri="{BB962C8B-B14F-4D97-AF65-F5344CB8AC3E}">
        <p14:creationId xmlns:p14="http://schemas.microsoft.com/office/powerpoint/2010/main" val="1932114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 y="1717040"/>
            <a:ext cx="11399520" cy="4564956"/>
          </a:xfrm>
        </p:spPr>
        <p:txBody>
          <a:bodyPr>
            <a:normAutofit fontScale="92500" lnSpcReduction="10000"/>
          </a:bodyPr>
          <a:lstStyle/>
          <a:p>
            <a:pPr marL="457200" lvl="1" indent="0">
              <a:lnSpc>
                <a:spcPct val="95000"/>
              </a:lnSpc>
              <a:spcAft>
                <a:spcPts val="600"/>
              </a:spcAft>
              <a:buNone/>
            </a:pPr>
            <a:r>
              <a:rPr lang="en-US" b="1" dirty="0"/>
              <a:t>Steps:</a:t>
            </a:r>
            <a:r>
              <a:rPr lang="en-US" dirty="0"/>
              <a:t> </a:t>
            </a:r>
          </a:p>
          <a:p>
            <a:pPr marL="1200150" lvl="1" indent="-514350">
              <a:lnSpc>
                <a:spcPct val="150000"/>
              </a:lnSpc>
              <a:spcAft>
                <a:spcPts val="600"/>
              </a:spcAft>
              <a:buClr>
                <a:schemeClr val="tx1"/>
              </a:buClr>
              <a:buSzPct val="100000"/>
              <a:buFont typeface="+mj-lt"/>
              <a:buAutoNum type="arabicPeriod" startAt="4"/>
            </a:pPr>
            <a:r>
              <a:rPr lang="en-US" dirty="0"/>
              <a:t>Develop questionnaire – </a:t>
            </a:r>
            <a:r>
              <a:rPr lang="en-US" u="sng" dirty="0"/>
              <a:t>Objective questions</a:t>
            </a:r>
            <a:r>
              <a:rPr lang="en-US" dirty="0"/>
              <a:t> preferable (e.g. quantity and the frequency of low-tax purchases; socio-econ characteristics); can also obtain </a:t>
            </a:r>
            <a:r>
              <a:rPr lang="en-US" u="sng" dirty="0"/>
              <a:t>subjective opinion</a:t>
            </a:r>
            <a:r>
              <a:rPr lang="en-US" dirty="0"/>
              <a:t> on whether the full-tax has been collected</a:t>
            </a:r>
          </a:p>
          <a:p>
            <a:pPr marL="1200150" lvl="1" indent="-514350">
              <a:lnSpc>
                <a:spcPct val="150000"/>
              </a:lnSpc>
              <a:spcAft>
                <a:spcPts val="600"/>
              </a:spcAft>
              <a:buClr>
                <a:schemeClr val="tx1"/>
              </a:buClr>
              <a:buSzPct val="100000"/>
              <a:buFont typeface="+mj-lt"/>
              <a:buAutoNum type="arabicPeriod" startAt="4"/>
            </a:pPr>
            <a:r>
              <a:rPr lang="en-US" dirty="0"/>
              <a:t>Collect data in relatively short period of time</a:t>
            </a:r>
          </a:p>
          <a:p>
            <a:pPr marL="1200150" lvl="1" indent="-514350">
              <a:lnSpc>
                <a:spcPct val="150000"/>
              </a:lnSpc>
              <a:spcAft>
                <a:spcPts val="600"/>
              </a:spcAft>
              <a:buClr>
                <a:schemeClr val="tx1"/>
              </a:buClr>
              <a:buSzPct val="100000"/>
              <a:buFont typeface="+mj-lt"/>
              <a:buAutoNum type="arabicPeriod" startAt="4"/>
            </a:pPr>
            <a:r>
              <a:rPr lang="en-US" dirty="0"/>
              <a:t>Analyze the data (</a:t>
            </a:r>
            <a:r>
              <a:rPr lang="en-US" u="sng" dirty="0"/>
              <a:t>% of smokers </a:t>
            </a:r>
            <a:r>
              <a:rPr lang="en-US" dirty="0"/>
              <a:t>who possessed low-tax cigarettes; </a:t>
            </a:r>
            <a:r>
              <a:rPr lang="en-US" u="sng" dirty="0"/>
              <a:t>% of low-tax cigarettes</a:t>
            </a:r>
            <a:r>
              <a:rPr lang="en-US" dirty="0"/>
              <a:t> consumed by those who possessed them; account for </a:t>
            </a:r>
            <a:r>
              <a:rPr lang="en-US" u="sng" dirty="0"/>
              <a:t>smoking intensity</a:t>
            </a:r>
            <a:r>
              <a:rPr lang="en-US" dirty="0"/>
              <a:t> among those consuming low-tax products; % of low-tax cigarettes among those surveyed, and among the entire population after applying the </a:t>
            </a:r>
            <a:r>
              <a:rPr lang="en-US" u="sng" dirty="0"/>
              <a:t>appropriate weights</a:t>
            </a:r>
            <a:r>
              <a:rPr lang="en-US" dirty="0"/>
              <a:t>)</a:t>
            </a:r>
          </a:p>
        </p:txBody>
      </p:sp>
      <p:sp>
        <p:nvSpPr>
          <p:cNvPr id="3" name="Title 2"/>
          <p:cNvSpPr>
            <a:spLocks noGrp="1"/>
          </p:cNvSpPr>
          <p:nvPr>
            <p:ph type="title"/>
          </p:nvPr>
        </p:nvSpPr>
        <p:spPr/>
        <p:txBody>
          <a:bodyPr/>
          <a:lstStyle/>
          <a:p>
            <a:r>
              <a:rPr lang="en-US" dirty="0"/>
              <a:t>Surveys of Tobacco Users</a:t>
            </a:r>
            <a:br>
              <a:rPr lang="en-US" dirty="0"/>
            </a:br>
            <a:r>
              <a:rPr lang="en-US" dirty="0"/>
              <a:t> (continued)</a:t>
            </a:r>
          </a:p>
        </p:txBody>
      </p:sp>
      <p:sp>
        <p:nvSpPr>
          <p:cNvPr id="4" name="Date Placeholder 3">
            <a:extLst>
              <a:ext uri="{FF2B5EF4-FFF2-40B4-BE49-F238E27FC236}">
                <a16:creationId xmlns:a16="http://schemas.microsoft.com/office/drawing/2014/main" id="{B59379BE-F26B-4EF0-A8F7-BF6708DC7FAD}"/>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5" name="Footer Placeholder 3">
            <a:extLst>
              <a:ext uri="{FF2B5EF4-FFF2-40B4-BE49-F238E27FC236}">
                <a16:creationId xmlns:a16="http://schemas.microsoft.com/office/drawing/2014/main" id="{D1C1CED8-FB5F-4016-A0F5-C3EF3DB3DECF}"/>
              </a:ext>
            </a:extLst>
          </p:cNvPr>
          <p:cNvSpPr>
            <a:spLocks noGrp="1"/>
          </p:cNvSpPr>
          <p:nvPr>
            <p:ph type="ftr" sz="quarter" idx="13"/>
          </p:nvPr>
        </p:nvSpPr>
        <p:spPr>
          <a:xfrm>
            <a:off x="502920" y="6346072"/>
            <a:ext cx="9997440" cy="479097"/>
          </a:xfrm>
          <a:prstGeom prst="rect">
            <a:avLst/>
          </a:prstGeom>
        </p:spPr>
        <p:txBody>
          <a:bodyPr/>
          <a:lstStyle/>
          <a:p>
            <a:r>
              <a:rPr lang="en-US" dirty="0"/>
              <a:t> Understanding and Measuring Tobacco Tax Avoidance and Evasion: A Methodological Guide</a:t>
            </a:r>
          </a:p>
          <a:p>
            <a:endParaRPr lang="en-US" dirty="0"/>
          </a:p>
        </p:txBody>
      </p:sp>
    </p:spTree>
    <p:extLst>
      <p:ext uri="{BB962C8B-B14F-4D97-AF65-F5344CB8AC3E}">
        <p14:creationId xmlns:p14="http://schemas.microsoft.com/office/powerpoint/2010/main" val="599436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 y="1717040"/>
            <a:ext cx="11399520" cy="4564956"/>
          </a:xfrm>
        </p:spPr>
        <p:txBody>
          <a:bodyPr>
            <a:normAutofit fontScale="92500" lnSpcReduction="10000"/>
          </a:bodyPr>
          <a:lstStyle/>
          <a:p>
            <a:pPr marL="457200" lvl="1" indent="0">
              <a:lnSpc>
                <a:spcPct val="150000"/>
              </a:lnSpc>
              <a:buNone/>
            </a:pPr>
            <a:r>
              <a:rPr lang="en-US" b="1" dirty="0"/>
              <a:t>Advantages:</a:t>
            </a:r>
          </a:p>
          <a:p>
            <a:pPr lvl="1">
              <a:lnSpc>
                <a:spcPct val="150000"/>
              </a:lnSpc>
              <a:buClr>
                <a:schemeClr val="tx2"/>
              </a:buClr>
            </a:pPr>
            <a:r>
              <a:rPr lang="en-US" dirty="0"/>
              <a:t>Can distinguish between tax avoidance and tax evasion. </a:t>
            </a:r>
          </a:p>
          <a:p>
            <a:pPr lvl="1">
              <a:lnSpc>
                <a:spcPct val="150000"/>
              </a:lnSpc>
              <a:buClr>
                <a:schemeClr val="tx2"/>
              </a:buClr>
            </a:pPr>
            <a:r>
              <a:rPr lang="en-US" dirty="0"/>
              <a:t>One of </a:t>
            </a:r>
            <a:r>
              <a:rPr lang="en-US" u="sng" dirty="0"/>
              <a:t>the most direct methods</a:t>
            </a:r>
            <a:r>
              <a:rPr lang="en-US" dirty="0"/>
              <a:t> of obtaining estimates of </a:t>
            </a:r>
            <a:r>
              <a:rPr lang="en-US" u="sng" dirty="0"/>
              <a:t>the scope</a:t>
            </a:r>
            <a:r>
              <a:rPr lang="en-US" dirty="0"/>
              <a:t> of tobacco tax avoidance and of </a:t>
            </a:r>
            <a:r>
              <a:rPr lang="en-US" u="sng" dirty="0"/>
              <a:t>availability</a:t>
            </a:r>
            <a:r>
              <a:rPr lang="en-US" dirty="0"/>
              <a:t> of low-tax products via various supply channels</a:t>
            </a:r>
          </a:p>
          <a:p>
            <a:pPr marL="457200" lvl="1" indent="0">
              <a:lnSpc>
                <a:spcPct val="150000"/>
              </a:lnSpc>
              <a:buClr>
                <a:schemeClr val="tx2"/>
              </a:buClr>
              <a:buNone/>
            </a:pPr>
            <a:r>
              <a:rPr lang="en-US" b="1" dirty="0"/>
              <a:t>Disadvantages:</a:t>
            </a:r>
          </a:p>
          <a:p>
            <a:pPr lvl="1">
              <a:lnSpc>
                <a:spcPct val="150000"/>
              </a:lnSpc>
              <a:buClr>
                <a:schemeClr val="tx1"/>
              </a:buClr>
              <a:buFont typeface="Arial" panose="020B0604020202020204" pitchFamily="34" charset="0"/>
              <a:buChar char="•"/>
            </a:pPr>
            <a:r>
              <a:rPr lang="en-US" dirty="0"/>
              <a:t>Tent to </a:t>
            </a:r>
            <a:r>
              <a:rPr lang="en-US" u="sng" dirty="0"/>
              <a:t>understate</a:t>
            </a:r>
            <a:r>
              <a:rPr lang="en-US" dirty="0"/>
              <a:t> tax evasion: Do users know if they are smoking illicit product?; Voluntary participation – may </a:t>
            </a:r>
            <a:r>
              <a:rPr lang="en-US" u="sng" dirty="0"/>
              <a:t>under-report</a:t>
            </a:r>
            <a:r>
              <a:rPr lang="en-US" dirty="0"/>
              <a:t> using illicit products; It is recommended to combine it with an </a:t>
            </a:r>
            <a:r>
              <a:rPr lang="en-US" u="sng" dirty="0"/>
              <a:t>independent examination</a:t>
            </a:r>
            <a:r>
              <a:rPr lang="en-US" dirty="0"/>
              <a:t> of cigarette packs. </a:t>
            </a:r>
          </a:p>
          <a:p>
            <a:pPr lvl="1">
              <a:lnSpc>
                <a:spcPct val="150000"/>
              </a:lnSpc>
              <a:buClr>
                <a:schemeClr val="tx1"/>
              </a:buClr>
              <a:buFont typeface="Arial" panose="020B0604020202020204" pitchFamily="34" charset="0"/>
              <a:buChar char="•"/>
            </a:pPr>
            <a:r>
              <a:rPr lang="en-US" dirty="0"/>
              <a:t>Relatively expensive</a:t>
            </a:r>
          </a:p>
        </p:txBody>
      </p:sp>
      <p:sp>
        <p:nvSpPr>
          <p:cNvPr id="3" name="Title 2"/>
          <p:cNvSpPr>
            <a:spLocks noGrp="1"/>
          </p:cNvSpPr>
          <p:nvPr>
            <p:ph type="title"/>
          </p:nvPr>
        </p:nvSpPr>
        <p:spPr/>
        <p:txBody>
          <a:bodyPr/>
          <a:lstStyle/>
          <a:p>
            <a:r>
              <a:rPr lang="en-US" dirty="0"/>
              <a:t>Examination of Cigarette Packs  (continued)</a:t>
            </a:r>
          </a:p>
        </p:txBody>
      </p:sp>
      <p:sp>
        <p:nvSpPr>
          <p:cNvPr id="4" name="Date Placeholder 3">
            <a:extLst>
              <a:ext uri="{FF2B5EF4-FFF2-40B4-BE49-F238E27FC236}">
                <a16:creationId xmlns:a16="http://schemas.microsoft.com/office/drawing/2014/main" id="{B59379BE-F26B-4EF0-A8F7-BF6708DC7FAD}"/>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5" name="Footer Placeholder 3">
            <a:extLst>
              <a:ext uri="{FF2B5EF4-FFF2-40B4-BE49-F238E27FC236}">
                <a16:creationId xmlns:a16="http://schemas.microsoft.com/office/drawing/2014/main" id="{D1C1CED8-FB5F-4016-A0F5-C3EF3DB3DECF}"/>
              </a:ext>
            </a:extLst>
          </p:cNvPr>
          <p:cNvSpPr>
            <a:spLocks noGrp="1"/>
          </p:cNvSpPr>
          <p:nvPr>
            <p:ph type="ftr" sz="quarter" idx="13"/>
          </p:nvPr>
        </p:nvSpPr>
        <p:spPr>
          <a:xfrm>
            <a:off x="502920" y="6346072"/>
            <a:ext cx="9997440" cy="479097"/>
          </a:xfrm>
          <a:prstGeom prst="rect">
            <a:avLst/>
          </a:prstGeom>
        </p:spPr>
        <p:txBody>
          <a:bodyPr/>
          <a:lstStyle/>
          <a:p>
            <a:r>
              <a:rPr lang="en-US" dirty="0"/>
              <a:t> Understanding and Measuring Tobacco Tax Avoidance and Evasion: A Methodological Guide</a:t>
            </a:r>
          </a:p>
          <a:p>
            <a:endParaRPr lang="en-US" dirty="0"/>
          </a:p>
        </p:txBody>
      </p:sp>
    </p:spTree>
    <p:extLst>
      <p:ext uri="{BB962C8B-B14F-4D97-AF65-F5344CB8AC3E}">
        <p14:creationId xmlns:p14="http://schemas.microsoft.com/office/powerpoint/2010/main" val="1456413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Separating Tax Avoidance and Evasion in the EU</a:t>
            </a:r>
          </a:p>
        </p:txBody>
      </p:sp>
      <p:sp>
        <p:nvSpPr>
          <p:cNvPr id="6" name="Date Placeholder 5">
            <a:extLst>
              <a:ext uri="{FF2B5EF4-FFF2-40B4-BE49-F238E27FC236}">
                <a16:creationId xmlns:a16="http://schemas.microsoft.com/office/drawing/2014/main" id="{D09D929F-8C21-45CB-AB4B-855D67E43C34}"/>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7" name="Footer Placeholder 3">
            <a:extLst>
              <a:ext uri="{FF2B5EF4-FFF2-40B4-BE49-F238E27FC236}">
                <a16:creationId xmlns:a16="http://schemas.microsoft.com/office/drawing/2014/main" id="{81ED1358-BC66-4754-935F-AE44DF346B74}"/>
              </a:ext>
            </a:extLst>
          </p:cNvPr>
          <p:cNvSpPr>
            <a:spLocks noGrp="1"/>
          </p:cNvSpPr>
          <p:nvPr>
            <p:ph type="ftr" sz="quarter" idx="13"/>
          </p:nvPr>
        </p:nvSpPr>
        <p:spPr>
          <a:xfrm>
            <a:off x="502920" y="6346072"/>
            <a:ext cx="9936480" cy="511928"/>
          </a:xfrm>
          <a:prstGeom prst="rect">
            <a:avLst/>
          </a:prstGeom>
        </p:spPr>
        <p:txBody>
          <a:bodyPr/>
          <a:lstStyle/>
          <a:p>
            <a:r>
              <a:rPr lang="en-US" dirty="0"/>
              <a:t> Understanding and Measuring Tobacco Tax Avoidance and Evasion: A Methodological Guide</a:t>
            </a:r>
          </a:p>
          <a:p>
            <a:endParaRPr lang="en-US" dirty="0"/>
          </a:p>
        </p:txBody>
      </p:sp>
      <p:pic>
        <p:nvPicPr>
          <p:cNvPr id="10" name="Picture 6">
            <a:extLst>
              <a:ext uri="{FF2B5EF4-FFF2-40B4-BE49-F238E27FC236}">
                <a16:creationId xmlns:a16="http://schemas.microsoft.com/office/drawing/2014/main" id="{E6CBC06D-D4CC-46BE-8AB2-42968F140D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1237" r="-11237"/>
          <a:stretch>
            <a:fillRect/>
          </a:stretch>
        </p:blipFill>
        <p:spPr>
          <a:xfrm>
            <a:off x="436390" y="1640183"/>
            <a:ext cx="8750300" cy="4689439"/>
          </a:xfr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id="{81EA8226-C14F-490A-8FC7-B5CB6C734B66}"/>
              </a:ext>
            </a:extLst>
          </p:cNvPr>
          <p:cNvSpPr/>
          <p:nvPr/>
        </p:nvSpPr>
        <p:spPr>
          <a:xfrm>
            <a:off x="8424690" y="5943841"/>
            <a:ext cx="3005310" cy="369332"/>
          </a:xfrm>
          <a:prstGeom prst="rect">
            <a:avLst/>
          </a:prstGeom>
        </p:spPr>
        <p:txBody>
          <a:bodyPr wrap="none">
            <a:spAutoFit/>
          </a:bodyPr>
          <a:lstStyle/>
          <a:p>
            <a:r>
              <a:rPr lang="nl-NL" dirty="0"/>
              <a:t>Source: PPACTE Survey 2010</a:t>
            </a:r>
            <a:endParaRPr lang="en-US" dirty="0"/>
          </a:p>
        </p:txBody>
      </p:sp>
    </p:spTree>
    <p:extLst>
      <p:ext uri="{BB962C8B-B14F-4D97-AF65-F5344CB8AC3E}">
        <p14:creationId xmlns:p14="http://schemas.microsoft.com/office/powerpoint/2010/main" val="841718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Combining 2 Methods</a:t>
            </a:r>
          </a:p>
        </p:txBody>
      </p:sp>
      <p:sp>
        <p:nvSpPr>
          <p:cNvPr id="3" name="Content Placeholder 2"/>
          <p:cNvSpPr>
            <a:spLocks noGrp="1"/>
          </p:cNvSpPr>
          <p:nvPr>
            <p:ph idx="1"/>
          </p:nvPr>
        </p:nvSpPr>
        <p:spPr>
          <a:xfrm>
            <a:off x="396240" y="2029686"/>
            <a:ext cx="6042660" cy="3228114"/>
          </a:xfrm>
        </p:spPr>
        <p:txBody>
          <a:bodyPr>
            <a:normAutofit/>
          </a:bodyPr>
          <a:lstStyle/>
          <a:p>
            <a:pPr marL="457200" lvl="1" indent="0">
              <a:lnSpc>
                <a:spcPct val="110000"/>
              </a:lnSpc>
              <a:spcBef>
                <a:spcPct val="0"/>
              </a:spcBef>
              <a:buNone/>
            </a:pPr>
            <a:r>
              <a:rPr lang="en-US" dirty="0">
                <a:ea typeface="ＭＳ Ｐゴシック" charset="0"/>
              </a:rPr>
              <a:t>Collection</a:t>
            </a:r>
            <a:r>
              <a:rPr lang="en-US" dirty="0">
                <a:solidFill>
                  <a:srgbClr val="7030A0"/>
                </a:solidFill>
              </a:rPr>
              <a:t> </a:t>
            </a:r>
            <a:r>
              <a:rPr lang="en-US" dirty="0">
                <a:ea typeface="ＭＳ Ｐゴシック" charset="0"/>
              </a:rPr>
              <a:t>of data in Warsaw from:</a:t>
            </a:r>
          </a:p>
          <a:p>
            <a:pPr marL="457200" lvl="1" indent="0">
              <a:lnSpc>
                <a:spcPct val="110000"/>
              </a:lnSpc>
              <a:spcBef>
                <a:spcPct val="0"/>
              </a:spcBef>
              <a:buNone/>
            </a:pPr>
            <a:r>
              <a:rPr lang="en-US" dirty="0">
                <a:ea typeface="ＭＳ Ｐゴシック" charset="0"/>
              </a:rPr>
              <a:t>Packs discarded on streets in Warsaw in September 2008 (N=761) and September 2011 (N=754)</a:t>
            </a:r>
          </a:p>
          <a:p>
            <a:pPr marL="457200" lvl="1" indent="0">
              <a:lnSpc>
                <a:spcPct val="110000"/>
              </a:lnSpc>
              <a:spcBef>
                <a:spcPct val="0"/>
              </a:spcBef>
              <a:buNone/>
            </a:pPr>
            <a:endParaRPr lang="en-US" dirty="0">
              <a:ea typeface="ＭＳ Ｐゴシック" charset="0"/>
            </a:endParaRPr>
          </a:p>
          <a:p>
            <a:pPr marL="457200" lvl="1" indent="0">
              <a:lnSpc>
                <a:spcPct val="110000"/>
              </a:lnSpc>
              <a:spcBef>
                <a:spcPct val="0"/>
              </a:spcBef>
              <a:buNone/>
            </a:pPr>
            <a:r>
              <a:rPr lang="en-US" dirty="0">
                <a:ea typeface="ＭＳ Ｐゴシック" charset="0"/>
              </a:rPr>
              <a:t>Packs in smokers’ personal possession in Warsaw in September 2011 (N=400)</a:t>
            </a:r>
          </a:p>
        </p:txBody>
      </p:sp>
      <p:sp>
        <p:nvSpPr>
          <p:cNvPr id="2" name="Date Placeholder 1">
            <a:extLst>
              <a:ext uri="{FF2B5EF4-FFF2-40B4-BE49-F238E27FC236}">
                <a16:creationId xmlns:a16="http://schemas.microsoft.com/office/drawing/2014/main" id="{E60DBC2A-7C30-4C62-B692-6DD5D0B29449}"/>
              </a:ext>
            </a:extLst>
          </p:cNvPr>
          <p:cNvSpPr>
            <a:spLocks noGrp="1"/>
          </p:cNvSpPr>
          <p:nvPr>
            <p:ph type="dt" sz="half" idx="12"/>
          </p:nvPr>
        </p:nvSpPr>
        <p:spPr>
          <a:xfrm>
            <a:off x="9052560" y="6322636"/>
            <a:ext cx="2743200" cy="365125"/>
          </a:xfrm>
        </p:spPr>
        <p:txBody>
          <a:bodyPr/>
          <a:lstStyle/>
          <a:p>
            <a:r>
              <a:rPr lang="en-US" dirty="0"/>
              <a:t>10 July 2020</a:t>
            </a:r>
          </a:p>
        </p:txBody>
      </p:sp>
      <p:sp>
        <p:nvSpPr>
          <p:cNvPr id="4" name="Footer Placeholder 3">
            <a:extLst>
              <a:ext uri="{FF2B5EF4-FFF2-40B4-BE49-F238E27FC236}">
                <a16:creationId xmlns:a16="http://schemas.microsoft.com/office/drawing/2014/main" id="{6138D77C-B81E-47FC-8174-0A5D37535D0C}"/>
              </a:ext>
            </a:extLst>
          </p:cNvPr>
          <p:cNvSpPr>
            <a:spLocks noGrp="1"/>
          </p:cNvSpPr>
          <p:nvPr>
            <p:ph type="ftr" sz="quarter" idx="13"/>
          </p:nvPr>
        </p:nvSpPr>
        <p:spPr>
          <a:xfrm>
            <a:off x="502920" y="6346072"/>
            <a:ext cx="9890760" cy="365125"/>
          </a:xfrm>
          <a:prstGeom prst="rect">
            <a:avLst/>
          </a:prstGeom>
        </p:spPr>
        <p:txBody>
          <a:bodyPr/>
          <a:lstStyle/>
          <a:p>
            <a:r>
              <a:rPr lang="en-US" dirty="0"/>
              <a:t> Understanding and Measuring Tobacco Tax Avoidance and Evasion: A Methodological Guide</a:t>
            </a:r>
          </a:p>
          <a:p>
            <a:endParaRPr lang="en-US" dirty="0"/>
          </a:p>
        </p:txBody>
      </p:sp>
      <p:pic>
        <p:nvPicPr>
          <p:cNvPr id="7" name="Picture 43">
            <a:extLst>
              <a:ext uri="{FF2B5EF4-FFF2-40B4-BE49-F238E27FC236}">
                <a16:creationId xmlns:a16="http://schemas.microsoft.com/office/drawing/2014/main" id="{D17C2E68-C085-4DF6-AF8B-A4FC495E7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9407" y="3385683"/>
            <a:ext cx="1846354" cy="2862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descr="H:\My Documents\Stoklosa - projects\0000 Polish projects\akcyza\zdjecia\P9010766.JPG">
            <a:extLst>
              <a:ext uri="{FF2B5EF4-FFF2-40B4-BE49-F238E27FC236}">
                <a16:creationId xmlns:a16="http://schemas.microsoft.com/office/drawing/2014/main" id="{8B8D99DB-4C9F-4590-9639-4C67485524A9}"/>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0602" r="5320"/>
          <a:stretch/>
        </p:blipFill>
        <p:spPr bwMode="auto">
          <a:xfrm>
            <a:off x="6634708" y="1923247"/>
            <a:ext cx="3118890" cy="27821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5852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Academic and Tobacco Industry Estimates, Warsaw, Poland (2011) </a:t>
            </a:r>
          </a:p>
        </p:txBody>
      </p:sp>
      <p:sp>
        <p:nvSpPr>
          <p:cNvPr id="6" name="Date Placeholder 5">
            <a:extLst>
              <a:ext uri="{FF2B5EF4-FFF2-40B4-BE49-F238E27FC236}">
                <a16:creationId xmlns:a16="http://schemas.microsoft.com/office/drawing/2014/main" id="{D09D929F-8C21-45CB-AB4B-855D67E43C34}"/>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7" name="Footer Placeholder 3">
            <a:extLst>
              <a:ext uri="{FF2B5EF4-FFF2-40B4-BE49-F238E27FC236}">
                <a16:creationId xmlns:a16="http://schemas.microsoft.com/office/drawing/2014/main" id="{81ED1358-BC66-4754-935F-AE44DF346B74}"/>
              </a:ext>
            </a:extLst>
          </p:cNvPr>
          <p:cNvSpPr>
            <a:spLocks noGrp="1"/>
          </p:cNvSpPr>
          <p:nvPr>
            <p:ph type="ftr" sz="quarter" idx="13"/>
          </p:nvPr>
        </p:nvSpPr>
        <p:spPr>
          <a:xfrm>
            <a:off x="502920" y="6346072"/>
            <a:ext cx="9936480" cy="511928"/>
          </a:xfrm>
          <a:prstGeom prst="rect">
            <a:avLst/>
          </a:prstGeom>
        </p:spPr>
        <p:txBody>
          <a:bodyPr/>
          <a:lstStyle/>
          <a:p>
            <a:r>
              <a:rPr lang="en-US" dirty="0"/>
              <a:t> Understanding and Measuring Tobacco Tax Avoidance and Evasion: A Methodological Guide</a:t>
            </a:r>
          </a:p>
          <a:p>
            <a:endParaRPr lang="en-US" dirty="0"/>
          </a:p>
        </p:txBody>
      </p:sp>
      <p:pic>
        <p:nvPicPr>
          <p:cNvPr id="9" name="Obraz 2">
            <a:extLst>
              <a:ext uri="{FF2B5EF4-FFF2-40B4-BE49-F238E27FC236}">
                <a16:creationId xmlns:a16="http://schemas.microsoft.com/office/drawing/2014/main" id="{2B234223-C8FF-44AF-9522-0624E5F36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029" y="1556791"/>
            <a:ext cx="7547942" cy="4851525"/>
          </a:xfrm>
          <a:prstGeom prst="rect">
            <a:avLst/>
          </a:prstGeom>
        </p:spPr>
      </p:pic>
    </p:spTree>
    <p:extLst>
      <p:ext uri="{BB962C8B-B14F-4D97-AF65-F5344CB8AC3E}">
        <p14:creationId xmlns:p14="http://schemas.microsoft.com/office/powerpoint/2010/main" val="369703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 y="1717040"/>
            <a:ext cx="11399520" cy="4564956"/>
          </a:xfrm>
        </p:spPr>
        <p:txBody>
          <a:bodyPr>
            <a:normAutofit/>
          </a:bodyPr>
          <a:lstStyle/>
          <a:p>
            <a:pPr marL="1200150" lvl="1" indent="-514350">
              <a:buFont typeface="+mj-lt"/>
              <a:buAutoNum type="arabicPeriod"/>
            </a:pPr>
            <a:endParaRPr lang="en-US" sz="1000" dirty="0"/>
          </a:p>
          <a:p>
            <a:pPr marL="1200150" lvl="1" indent="-514350">
              <a:buClr>
                <a:schemeClr val="tx2"/>
              </a:buClr>
              <a:buSzPct val="100000"/>
              <a:buFont typeface="+mj-lt"/>
              <a:buAutoNum type="arabicPeriod"/>
            </a:pPr>
            <a:r>
              <a:rPr lang="en-US" dirty="0"/>
              <a:t>Surveys of tobacco users (WB)</a:t>
            </a:r>
          </a:p>
          <a:p>
            <a:pPr marL="1200150" lvl="1" indent="-514350">
              <a:buClr>
                <a:schemeClr val="tx2"/>
              </a:buClr>
              <a:buSzPct val="100000"/>
              <a:buFont typeface="+mj-lt"/>
              <a:buAutoNum type="arabicPeriod"/>
            </a:pPr>
            <a:r>
              <a:rPr lang="en-US" dirty="0"/>
              <a:t>Examination of cigarette packs obtained from smokers (WB)</a:t>
            </a:r>
          </a:p>
          <a:p>
            <a:pPr marL="1200150" lvl="1" indent="-514350">
              <a:buClr>
                <a:schemeClr val="tx2"/>
              </a:buClr>
              <a:buSzPct val="100000"/>
              <a:buFont typeface="+mj-lt"/>
              <a:buAutoNum type="arabicPeriod"/>
            </a:pPr>
            <a:r>
              <a:rPr lang="en-US" dirty="0"/>
              <a:t>Examination of discarded cigarette packs</a:t>
            </a:r>
          </a:p>
          <a:p>
            <a:pPr marL="1200150" lvl="1" indent="-514350">
              <a:buClr>
                <a:schemeClr val="tx2"/>
              </a:buClr>
              <a:buSzPct val="100000"/>
              <a:buFont typeface="+mj-lt"/>
              <a:buAutoNum type="arabicPeriod"/>
            </a:pPr>
            <a:r>
              <a:rPr lang="en-US" dirty="0"/>
              <a:t>Examination of cigarette packs obtained from retail</a:t>
            </a:r>
          </a:p>
          <a:p>
            <a:pPr marL="1200150" lvl="1" indent="-514350">
              <a:buClr>
                <a:schemeClr val="tx2"/>
              </a:buClr>
              <a:buSzPct val="100000"/>
              <a:buFont typeface="+mj-lt"/>
              <a:buAutoNum type="arabicPeriod"/>
            </a:pPr>
            <a:r>
              <a:rPr lang="en-US" dirty="0"/>
              <a:t>Comparison of sales with consumption (Gap Analysis) (WB)</a:t>
            </a:r>
          </a:p>
          <a:p>
            <a:pPr marL="1200150" lvl="1" indent="-514350">
              <a:buClr>
                <a:schemeClr val="tx2"/>
              </a:buClr>
              <a:buSzPct val="100000"/>
              <a:buFont typeface="+mj-lt"/>
              <a:buAutoNum type="arabicPeriod"/>
            </a:pPr>
            <a:r>
              <a:rPr lang="en-US" dirty="0"/>
              <a:t>Econometric modeling (WB)</a:t>
            </a:r>
          </a:p>
          <a:p>
            <a:pPr marL="1200150" lvl="1" indent="-514350">
              <a:buClr>
                <a:schemeClr val="tx2"/>
              </a:buClr>
              <a:buSzPct val="100000"/>
              <a:buFont typeface="+mj-lt"/>
              <a:buAutoNum type="arabicPeriod"/>
            </a:pPr>
            <a:r>
              <a:rPr lang="en-US" dirty="0"/>
              <a:t>Comparison of tax paid sales with estimated consumption</a:t>
            </a:r>
          </a:p>
          <a:p>
            <a:pPr marL="1200150" lvl="1" indent="-514350">
              <a:buClr>
                <a:schemeClr val="tx2"/>
              </a:buClr>
              <a:buSzPct val="100000"/>
              <a:buFont typeface="+mj-lt"/>
              <a:buAutoNum type="arabicPeriod"/>
            </a:pPr>
            <a:r>
              <a:rPr lang="en-US" dirty="0"/>
              <a:t>Comparison of actual and projected tobacco tax revenue</a:t>
            </a:r>
          </a:p>
          <a:p>
            <a:pPr marL="1200150" lvl="1" indent="-514350">
              <a:buClr>
                <a:schemeClr val="tx2"/>
              </a:buClr>
              <a:buSzPct val="100000"/>
              <a:buFont typeface="+mj-lt"/>
              <a:buAutoNum type="arabicPeriod"/>
            </a:pPr>
            <a:r>
              <a:rPr lang="en-US" dirty="0"/>
              <a:t>Key informant interviews (WB)</a:t>
            </a:r>
          </a:p>
          <a:p>
            <a:pPr marL="1200150" lvl="1" indent="-514350">
              <a:buClr>
                <a:schemeClr val="tx2"/>
              </a:buClr>
              <a:buSzPct val="100000"/>
              <a:buFont typeface="+mj-lt"/>
              <a:buAutoNum type="arabicPeriod"/>
            </a:pPr>
            <a:r>
              <a:rPr lang="en-US" dirty="0"/>
              <a:t>Monitoring tobacco trade (WB)</a:t>
            </a:r>
          </a:p>
          <a:p>
            <a:pPr marL="1200150" lvl="1" indent="-514350">
              <a:buClr>
                <a:schemeClr val="tx2"/>
              </a:buClr>
              <a:buSzPct val="100000"/>
              <a:buFont typeface="+mj-lt"/>
              <a:buAutoNum type="arabicPeriod"/>
            </a:pPr>
            <a:r>
              <a:rPr lang="en-US" dirty="0"/>
              <a:t>Analyzing seizures of illegally transported tobacco</a:t>
            </a:r>
          </a:p>
        </p:txBody>
      </p:sp>
      <p:sp>
        <p:nvSpPr>
          <p:cNvPr id="3" name="Title 2"/>
          <p:cNvSpPr>
            <a:spLocks noGrp="1"/>
          </p:cNvSpPr>
          <p:nvPr>
            <p:ph type="title"/>
          </p:nvPr>
        </p:nvSpPr>
        <p:spPr/>
        <p:txBody>
          <a:bodyPr/>
          <a:lstStyle/>
          <a:p>
            <a:r>
              <a:rPr lang="en-US" dirty="0"/>
              <a:t>11 Methods to Estimate the Scope of Tax Avoidance/Evasion</a:t>
            </a:r>
          </a:p>
        </p:txBody>
      </p:sp>
      <p:sp>
        <p:nvSpPr>
          <p:cNvPr id="4" name="Date Placeholder 3">
            <a:extLst>
              <a:ext uri="{FF2B5EF4-FFF2-40B4-BE49-F238E27FC236}">
                <a16:creationId xmlns:a16="http://schemas.microsoft.com/office/drawing/2014/main" id="{B59379BE-F26B-4EF0-A8F7-BF6708DC7FAD}"/>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5" name="Footer Placeholder 3">
            <a:extLst>
              <a:ext uri="{FF2B5EF4-FFF2-40B4-BE49-F238E27FC236}">
                <a16:creationId xmlns:a16="http://schemas.microsoft.com/office/drawing/2014/main" id="{D1C1CED8-FB5F-4016-A0F5-C3EF3DB3DECF}"/>
              </a:ext>
            </a:extLst>
          </p:cNvPr>
          <p:cNvSpPr>
            <a:spLocks noGrp="1"/>
          </p:cNvSpPr>
          <p:nvPr>
            <p:ph type="ftr" sz="quarter" idx="13"/>
          </p:nvPr>
        </p:nvSpPr>
        <p:spPr>
          <a:xfrm>
            <a:off x="502920" y="6346072"/>
            <a:ext cx="9997440" cy="479097"/>
          </a:xfrm>
          <a:prstGeom prst="rect">
            <a:avLst/>
          </a:prstGeom>
        </p:spPr>
        <p:txBody>
          <a:bodyPr/>
          <a:lstStyle/>
          <a:p>
            <a:r>
              <a:rPr lang="en-US" dirty="0"/>
              <a:t> Understanding and Measuring Tobacco Tax Avoidance and Evasion: A Methodological Guide</a:t>
            </a:r>
          </a:p>
          <a:p>
            <a:endParaRPr lang="en-US" dirty="0"/>
          </a:p>
        </p:txBody>
      </p:sp>
    </p:spTree>
    <p:extLst>
      <p:ext uri="{BB962C8B-B14F-4D97-AF65-F5344CB8AC3E}">
        <p14:creationId xmlns:p14="http://schemas.microsoft.com/office/powerpoint/2010/main" val="250646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Source of Illegal Packs in 2011</a:t>
            </a:r>
          </a:p>
        </p:txBody>
      </p:sp>
      <p:sp>
        <p:nvSpPr>
          <p:cNvPr id="6" name="Date Placeholder 5">
            <a:extLst>
              <a:ext uri="{FF2B5EF4-FFF2-40B4-BE49-F238E27FC236}">
                <a16:creationId xmlns:a16="http://schemas.microsoft.com/office/drawing/2014/main" id="{D09D929F-8C21-45CB-AB4B-855D67E43C34}"/>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7" name="Footer Placeholder 3">
            <a:extLst>
              <a:ext uri="{FF2B5EF4-FFF2-40B4-BE49-F238E27FC236}">
                <a16:creationId xmlns:a16="http://schemas.microsoft.com/office/drawing/2014/main" id="{81ED1358-BC66-4754-935F-AE44DF346B74}"/>
              </a:ext>
            </a:extLst>
          </p:cNvPr>
          <p:cNvSpPr>
            <a:spLocks noGrp="1"/>
          </p:cNvSpPr>
          <p:nvPr>
            <p:ph type="ftr" sz="quarter" idx="13"/>
          </p:nvPr>
        </p:nvSpPr>
        <p:spPr>
          <a:xfrm>
            <a:off x="502920" y="6346072"/>
            <a:ext cx="9936480" cy="511928"/>
          </a:xfrm>
          <a:prstGeom prst="rect">
            <a:avLst/>
          </a:prstGeom>
        </p:spPr>
        <p:txBody>
          <a:bodyPr/>
          <a:lstStyle/>
          <a:p>
            <a:r>
              <a:rPr lang="en-US" dirty="0"/>
              <a:t> Understanding and Measuring Tobacco Tax Avoidance and Evasion: A Methodological Guide</a:t>
            </a:r>
          </a:p>
          <a:p>
            <a:endParaRPr lang="en-US" dirty="0"/>
          </a:p>
        </p:txBody>
      </p:sp>
      <p:pic>
        <p:nvPicPr>
          <p:cNvPr id="4" name="Picture 3">
            <a:extLst>
              <a:ext uri="{FF2B5EF4-FFF2-40B4-BE49-F238E27FC236}">
                <a16:creationId xmlns:a16="http://schemas.microsoft.com/office/drawing/2014/main" id="{D0830774-30C4-4444-9991-D48DBF489825}"/>
              </a:ext>
            </a:extLst>
          </p:cNvPr>
          <p:cNvPicPr>
            <a:picLocks noChangeAspect="1"/>
          </p:cNvPicPr>
          <p:nvPr/>
        </p:nvPicPr>
        <p:blipFill>
          <a:blip r:embed="rId3"/>
          <a:stretch>
            <a:fillRect/>
          </a:stretch>
        </p:blipFill>
        <p:spPr>
          <a:xfrm>
            <a:off x="2145506" y="1633540"/>
            <a:ext cx="7900988" cy="4588426"/>
          </a:xfrm>
          <a:prstGeom prst="rect">
            <a:avLst/>
          </a:prstGeom>
        </p:spPr>
      </p:pic>
    </p:spTree>
    <p:extLst>
      <p:ext uri="{BB962C8B-B14F-4D97-AF65-F5344CB8AC3E}">
        <p14:creationId xmlns:p14="http://schemas.microsoft.com/office/powerpoint/2010/main" val="2805408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 y="1717040"/>
            <a:ext cx="11399520" cy="2590555"/>
          </a:xfrm>
        </p:spPr>
        <p:txBody>
          <a:bodyPr>
            <a:normAutofit fontScale="85000" lnSpcReduction="10000"/>
          </a:bodyPr>
          <a:lstStyle/>
          <a:p>
            <a:pPr marL="914400" lvl="2" indent="-457200">
              <a:lnSpc>
                <a:spcPct val="150000"/>
              </a:lnSpc>
              <a:buClr>
                <a:schemeClr val="tx2"/>
              </a:buClr>
              <a:buSzPct val="100000"/>
              <a:buFont typeface="Arial" panose="020B0604020202020204" pitchFamily="34" charset="0"/>
              <a:buChar char="•"/>
            </a:pPr>
            <a:r>
              <a:rPr lang="en-US" sz="2800" dirty="0"/>
              <a:t>Survey data capture the total market, not just legal market</a:t>
            </a:r>
          </a:p>
          <a:p>
            <a:pPr marL="914400" lvl="2" indent="-457200">
              <a:lnSpc>
                <a:spcPct val="150000"/>
              </a:lnSpc>
              <a:buClr>
                <a:schemeClr val="tx2"/>
              </a:buClr>
              <a:buSzPct val="100000"/>
              <a:buFont typeface="Arial" panose="020B0604020202020204" pitchFamily="34" charset="0"/>
              <a:buChar char="•"/>
            </a:pPr>
            <a:r>
              <a:rPr lang="en-US" sz="2800" dirty="0"/>
              <a:t>If we know the size of the legal market, we can calculate the size of the illegal market</a:t>
            </a:r>
          </a:p>
          <a:p>
            <a:pPr marL="914400" lvl="2" indent="-457200">
              <a:lnSpc>
                <a:spcPct val="150000"/>
              </a:lnSpc>
              <a:buClr>
                <a:schemeClr val="tx2"/>
              </a:buClr>
              <a:buSzPct val="100000"/>
              <a:buFont typeface="Arial" panose="020B0604020202020204" pitchFamily="34" charset="0"/>
              <a:buChar char="•"/>
            </a:pPr>
            <a:r>
              <a:rPr lang="en-US" sz="2800" dirty="0"/>
              <a:t>When to use: available </a:t>
            </a:r>
            <a:r>
              <a:rPr lang="en-US" sz="2800" u="sng" dirty="0"/>
              <a:t>reliable and consistent</a:t>
            </a:r>
            <a:r>
              <a:rPr lang="en-US" sz="2800" dirty="0"/>
              <a:t> estimates of tobacco consumption over time and unbiased records of tax-paid sales during the same period</a:t>
            </a:r>
            <a:endParaRPr lang="en-ZA" dirty="0"/>
          </a:p>
        </p:txBody>
      </p:sp>
      <p:sp>
        <p:nvSpPr>
          <p:cNvPr id="3" name="Title 2"/>
          <p:cNvSpPr>
            <a:spLocks noGrp="1"/>
          </p:cNvSpPr>
          <p:nvPr>
            <p:ph type="title"/>
          </p:nvPr>
        </p:nvSpPr>
        <p:spPr/>
        <p:txBody>
          <a:bodyPr/>
          <a:lstStyle/>
          <a:p>
            <a:r>
              <a:rPr lang="en-US" dirty="0"/>
              <a:t>Gap Analysis</a:t>
            </a:r>
          </a:p>
        </p:txBody>
      </p:sp>
      <p:sp>
        <p:nvSpPr>
          <p:cNvPr id="4" name="Date Placeholder 3">
            <a:extLst>
              <a:ext uri="{FF2B5EF4-FFF2-40B4-BE49-F238E27FC236}">
                <a16:creationId xmlns:a16="http://schemas.microsoft.com/office/drawing/2014/main" id="{B59379BE-F26B-4EF0-A8F7-BF6708DC7FAD}"/>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5" name="Footer Placeholder 3">
            <a:extLst>
              <a:ext uri="{FF2B5EF4-FFF2-40B4-BE49-F238E27FC236}">
                <a16:creationId xmlns:a16="http://schemas.microsoft.com/office/drawing/2014/main" id="{D1C1CED8-FB5F-4016-A0F5-C3EF3DB3DECF}"/>
              </a:ext>
            </a:extLst>
          </p:cNvPr>
          <p:cNvSpPr>
            <a:spLocks noGrp="1"/>
          </p:cNvSpPr>
          <p:nvPr>
            <p:ph type="ftr" sz="quarter" idx="13"/>
          </p:nvPr>
        </p:nvSpPr>
        <p:spPr>
          <a:xfrm>
            <a:off x="502920" y="6346072"/>
            <a:ext cx="9997440" cy="479097"/>
          </a:xfrm>
          <a:prstGeom prst="rect">
            <a:avLst/>
          </a:prstGeom>
        </p:spPr>
        <p:txBody>
          <a:bodyPr/>
          <a:lstStyle/>
          <a:p>
            <a:r>
              <a:rPr lang="en-US" dirty="0"/>
              <a:t> Understanding and Measuring Tobacco Tax Avoidance and Evasion: A Methodological Guide</a:t>
            </a:r>
          </a:p>
          <a:p>
            <a:endParaRPr lang="en-US" dirty="0"/>
          </a:p>
        </p:txBody>
      </p:sp>
      <p:pic>
        <p:nvPicPr>
          <p:cNvPr id="6" name="Picture 5">
            <a:extLst>
              <a:ext uri="{FF2B5EF4-FFF2-40B4-BE49-F238E27FC236}">
                <a16:creationId xmlns:a16="http://schemas.microsoft.com/office/drawing/2014/main" id="{9BBE5A5D-2857-42B0-9B0F-41565EC77877}"/>
              </a:ext>
            </a:extLst>
          </p:cNvPr>
          <p:cNvPicPr>
            <a:picLocks noChangeAspect="1"/>
          </p:cNvPicPr>
          <p:nvPr/>
        </p:nvPicPr>
        <p:blipFill>
          <a:blip r:embed="rId2"/>
          <a:stretch>
            <a:fillRect/>
          </a:stretch>
        </p:blipFill>
        <p:spPr>
          <a:xfrm>
            <a:off x="3067791" y="4468657"/>
            <a:ext cx="6056417" cy="1716571"/>
          </a:xfrm>
          <a:prstGeom prst="rect">
            <a:avLst/>
          </a:prstGeom>
        </p:spPr>
      </p:pic>
    </p:spTree>
    <p:extLst>
      <p:ext uri="{BB962C8B-B14F-4D97-AF65-F5344CB8AC3E}">
        <p14:creationId xmlns:p14="http://schemas.microsoft.com/office/powerpoint/2010/main" val="855843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920" y="3597213"/>
            <a:ext cx="11399520" cy="2590555"/>
          </a:xfrm>
        </p:spPr>
        <p:txBody>
          <a:bodyPr>
            <a:normAutofit/>
          </a:bodyPr>
          <a:lstStyle/>
          <a:p>
            <a:pPr marL="914400" lvl="2" indent="-457200">
              <a:lnSpc>
                <a:spcPct val="150000"/>
              </a:lnSpc>
              <a:buClr>
                <a:schemeClr val="tx2"/>
              </a:buClr>
              <a:buSzPct val="100000"/>
              <a:buFont typeface="Arial" panose="020B0604020202020204" pitchFamily="34" charset="0"/>
              <a:buChar char="•"/>
            </a:pPr>
            <a:r>
              <a:rPr lang="en-US" sz="2800" u="sng" dirty="0"/>
              <a:t>Illicit export </a:t>
            </a:r>
            <a:r>
              <a:rPr lang="en-US" sz="2800" dirty="0"/>
              <a:t>and higher rate of </a:t>
            </a:r>
            <a:r>
              <a:rPr lang="en-US" sz="2800" u="sng" dirty="0"/>
              <a:t>underreporting</a:t>
            </a:r>
            <a:r>
              <a:rPr lang="en-US" sz="2800" dirty="0"/>
              <a:t> would increase the estimate of the size of illicit trade.</a:t>
            </a:r>
          </a:p>
          <a:p>
            <a:pPr marL="914400" lvl="2" indent="-457200">
              <a:lnSpc>
                <a:spcPct val="150000"/>
              </a:lnSpc>
              <a:buClr>
                <a:schemeClr val="tx2"/>
              </a:buClr>
              <a:buSzPct val="100000"/>
              <a:buFont typeface="Arial" panose="020B0604020202020204" pitchFamily="34" charset="0"/>
              <a:buChar char="•"/>
            </a:pPr>
            <a:r>
              <a:rPr lang="en-US" sz="2800" dirty="0"/>
              <a:t>If these are not taken into account, the estimates of tax avoidance and tax evasion are </a:t>
            </a:r>
            <a:r>
              <a:rPr lang="en-US" sz="2800" u="sng" dirty="0"/>
              <a:t>conservative</a:t>
            </a:r>
            <a:r>
              <a:rPr lang="en-US" sz="2800" dirty="0"/>
              <a:t>.</a:t>
            </a:r>
          </a:p>
        </p:txBody>
      </p:sp>
      <p:sp>
        <p:nvSpPr>
          <p:cNvPr id="3" name="Title 2"/>
          <p:cNvSpPr>
            <a:spLocks noGrp="1"/>
          </p:cNvSpPr>
          <p:nvPr>
            <p:ph type="title"/>
          </p:nvPr>
        </p:nvSpPr>
        <p:spPr/>
        <p:txBody>
          <a:bodyPr/>
          <a:lstStyle/>
          <a:p>
            <a:r>
              <a:rPr lang="en-US" dirty="0"/>
              <a:t>Gap Analysis (continued)</a:t>
            </a:r>
          </a:p>
        </p:txBody>
      </p:sp>
      <p:sp>
        <p:nvSpPr>
          <p:cNvPr id="4" name="Date Placeholder 3">
            <a:extLst>
              <a:ext uri="{FF2B5EF4-FFF2-40B4-BE49-F238E27FC236}">
                <a16:creationId xmlns:a16="http://schemas.microsoft.com/office/drawing/2014/main" id="{B59379BE-F26B-4EF0-A8F7-BF6708DC7FAD}"/>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5" name="Footer Placeholder 3">
            <a:extLst>
              <a:ext uri="{FF2B5EF4-FFF2-40B4-BE49-F238E27FC236}">
                <a16:creationId xmlns:a16="http://schemas.microsoft.com/office/drawing/2014/main" id="{D1C1CED8-FB5F-4016-A0F5-C3EF3DB3DECF}"/>
              </a:ext>
            </a:extLst>
          </p:cNvPr>
          <p:cNvSpPr>
            <a:spLocks noGrp="1"/>
          </p:cNvSpPr>
          <p:nvPr>
            <p:ph type="ftr" sz="quarter" idx="13"/>
          </p:nvPr>
        </p:nvSpPr>
        <p:spPr>
          <a:xfrm>
            <a:off x="502920" y="6346072"/>
            <a:ext cx="9997440" cy="479097"/>
          </a:xfrm>
          <a:prstGeom prst="rect">
            <a:avLst/>
          </a:prstGeom>
        </p:spPr>
        <p:txBody>
          <a:bodyPr/>
          <a:lstStyle/>
          <a:p>
            <a:r>
              <a:rPr lang="en-US" dirty="0"/>
              <a:t> Understanding and Measuring Tobacco Tax Avoidance and Evasion: A Methodological Guide</a:t>
            </a:r>
          </a:p>
          <a:p>
            <a:endParaRPr lang="en-US" dirty="0"/>
          </a:p>
        </p:txBody>
      </p:sp>
      <p:pic>
        <p:nvPicPr>
          <p:cNvPr id="7" name="Picture 6">
            <a:extLst>
              <a:ext uri="{FF2B5EF4-FFF2-40B4-BE49-F238E27FC236}">
                <a16:creationId xmlns:a16="http://schemas.microsoft.com/office/drawing/2014/main" id="{49F3DEEA-C2FB-4C17-A3FA-624D5597B250}"/>
              </a:ext>
            </a:extLst>
          </p:cNvPr>
          <p:cNvPicPr>
            <a:picLocks noChangeAspect="1"/>
          </p:cNvPicPr>
          <p:nvPr/>
        </p:nvPicPr>
        <p:blipFill>
          <a:blip r:embed="rId2"/>
          <a:stretch>
            <a:fillRect/>
          </a:stretch>
        </p:blipFill>
        <p:spPr>
          <a:xfrm>
            <a:off x="3538537" y="1866900"/>
            <a:ext cx="4772025" cy="1562100"/>
          </a:xfrm>
          <a:prstGeom prst="rect">
            <a:avLst/>
          </a:prstGeom>
        </p:spPr>
      </p:pic>
    </p:spTree>
    <p:extLst>
      <p:ext uri="{BB962C8B-B14F-4D97-AF65-F5344CB8AC3E}">
        <p14:creationId xmlns:p14="http://schemas.microsoft.com/office/powerpoint/2010/main" val="2671446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 y="1717040"/>
            <a:ext cx="11399520" cy="4468188"/>
          </a:xfrm>
        </p:spPr>
        <p:txBody>
          <a:bodyPr>
            <a:normAutofit fontScale="77500" lnSpcReduction="20000"/>
          </a:bodyPr>
          <a:lstStyle/>
          <a:p>
            <a:pPr marL="457200" lvl="2" indent="0">
              <a:lnSpc>
                <a:spcPct val="150000"/>
              </a:lnSpc>
              <a:buClr>
                <a:schemeClr val="tx2"/>
              </a:buClr>
              <a:buSzPct val="100000"/>
              <a:buNone/>
            </a:pPr>
            <a:r>
              <a:rPr lang="en-US" sz="2800" b="1" dirty="0"/>
              <a:t>Steps: </a:t>
            </a:r>
          </a:p>
          <a:p>
            <a:pPr marL="971550" lvl="2" indent="-514350">
              <a:lnSpc>
                <a:spcPct val="170000"/>
              </a:lnSpc>
              <a:buClr>
                <a:schemeClr val="tx2"/>
              </a:buClr>
              <a:buSzPct val="100000"/>
              <a:buFont typeface="+mj-lt"/>
              <a:buAutoNum type="arabicPeriod"/>
            </a:pPr>
            <a:r>
              <a:rPr lang="en-US" sz="2800" dirty="0"/>
              <a:t>Obtain several years of reliable data on physical quantities of tax paid sales</a:t>
            </a:r>
          </a:p>
          <a:p>
            <a:pPr marL="971550" lvl="2" indent="-514350">
              <a:lnSpc>
                <a:spcPct val="170000"/>
              </a:lnSpc>
              <a:buClr>
                <a:schemeClr val="tx2"/>
              </a:buClr>
              <a:buSzPct val="100000"/>
              <a:buFont typeface="+mj-lt"/>
              <a:buAutoNum type="arabicPeriod"/>
            </a:pPr>
            <a:r>
              <a:rPr lang="en-US" sz="2800" dirty="0"/>
              <a:t>Obtain data on cigarette consumption from national representative surveys for the same years (account for non-daily smokers and young smokers if they are reported separately)</a:t>
            </a:r>
          </a:p>
          <a:p>
            <a:pPr marL="971550" lvl="2" indent="-514350">
              <a:lnSpc>
                <a:spcPct val="170000"/>
              </a:lnSpc>
              <a:buClr>
                <a:schemeClr val="tx2"/>
              </a:buClr>
              <a:buSzPct val="100000"/>
              <a:buFont typeface="+mj-lt"/>
              <a:buAutoNum type="arabicPeriod"/>
            </a:pPr>
            <a:r>
              <a:rPr lang="en-US" sz="2800" dirty="0"/>
              <a:t>Estimate smoking intensity for adults and the youth </a:t>
            </a:r>
          </a:p>
          <a:p>
            <a:pPr marL="971550" lvl="2" indent="-514350">
              <a:lnSpc>
                <a:spcPct val="170000"/>
              </a:lnSpc>
              <a:buClr>
                <a:schemeClr val="tx2"/>
              </a:buClr>
              <a:buSzPct val="100000"/>
              <a:buFont typeface="+mj-lt"/>
              <a:buAutoNum type="arabicPeriod"/>
            </a:pPr>
            <a:r>
              <a:rPr lang="en-US" sz="2800" dirty="0"/>
              <a:t>Multiply the smoking population by smoking intensity</a:t>
            </a:r>
          </a:p>
          <a:p>
            <a:pPr marL="971550" lvl="2" indent="-514350">
              <a:lnSpc>
                <a:spcPct val="170000"/>
              </a:lnSpc>
              <a:buClr>
                <a:schemeClr val="tx2"/>
              </a:buClr>
              <a:buSzPct val="100000"/>
              <a:buFont typeface="+mj-lt"/>
              <a:buAutoNum type="arabicPeriod"/>
            </a:pPr>
            <a:r>
              <a:rPr lang="en-US" sz="2800" dirty="0"/>
              <a:t>Compare the tax paid sales with the estimated consumption and study how the gap evolved over time</a:t>
            </a:r>
            <a:endParaRPr lang="en-ZA" dirty="0"/>
          </a:p>
        </p:txBody>
      </p:sp>
      <p:sp>
        <p:nvSpPr>
          <p:cNvPr id="3" name="Title 2"/>
          <p:cNvSpPr>
            <a:spLocks noGrp="1"/>
          </p:cNvSpPr>
          <p:nvPr>
            <p:ph type="title"/>
          </p:nvPr>
        </p:nvSpPr>
        <p:spPr/>
        <p:txBody>
          <a:bodyPr/>
          <a:lstStyle/>
          <a:p>
            <a:r>
              <a:rPr lang="en-US" dirty="0"/>
              <a:t>Gap Analysis</a:t>
            </a:r>
          </a:p>
        </p:txBody>
      </p:sp>
      <p:sp>
        <p:nvSpPr>
          <p:cNvPr id="4" name="Date Placeholder 3">
            <a:extLst>
              <a:ext uri="{FF2B5EF4-FFF2-40B4-BE49-F238E27FC236}">
                <a16:creationId xmlns:a16="http://schemas.microsoft.com/office/drawing/2014/main" id="{B59379BE-F26B-4EF0-A8F7-BF6708DC7FAD}"/>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5" name="Footer Placeholder 3">
            <a:extLst>
              <a:ext uri="{FF2B5EF4-FFF2-40B4-BE49-F238E27FC236}">
                <a16:creationId xmlns:a16="http://schemas.microsoft.com/office/drawing/2014/main" id="{D1C1CED8-FB5F-4016-A0F5-C3EF3DB3DECF}"/>
              </a:ext>
            </a:extLst>
          </p:cNvPr>
          <p:cNvSpPr>
            <a:spLocks noGrp="1"/>
          </p:cNvSpPr>
          <p:nvPr>
            <p:ph type="ftr" sz="quarter" idx="13"/>
          </p:nvPr>
        </p:nvSpPr>
        <p:spPr>
          <a:xfrm>
            <a:off x="502920" y="6346072"/>
            <a:ext cx="9997440" cy="479097"/>
          </a:xfrm>
          <a:prstGeom prst="rect">
            <a:avLst/>
          </a:prstGeom>
        </p:spPr>
        <p:txBody>
          <a:bodyPr/>
          <a:lstStyle/>
          <a:p>
            <a:r>
              <a:rPr lang="en-US" dirty="0"/>
              <a:t> Understanding and Measuring Tobacco Tax Avoidance and Evasion: A Methodological Guide</a:t>
            </a:r>
          </a:p>
          <a:p>
            <a:endParaRPr lang="en-US" dirty="0"/>
          </a:p>
        </p:txBody>
      </p:sp>
    </p:spTree>
    <p:extLst>
      <p:ext uri="{BB962C8B-B14F-4D97-AF65-F5344CB8AC3E}">
        <p14:creationId xmlns:p14="http://schemas.microsoft.com/office/powerpoint/2010/main" val="1753909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Gap Method in the UK,</a:t>
            </a:r>
            <a:br>
              <a:rPr lang="en-US" dirty="0"/>
            </a:br>
            <a:r>
              <a:rPr lang="en-US" dirty="0"/>
              <a:t>2000 - 2013</a:t>
            </a:r>
          </a:p>
        </p:txBody>
      </p:sp>
      <p:sp>
        <p:nvSpPr>
          <p:cNvPr id="6" name="Date Placeholder 5">
            <a:extLst>
              <a:ext uri="{FF2B5EF4-FFF2-40B4-BE49-F238E27FC236}">
                <a16:creationId xmlns:a16="http://schemas.microsoft.com/office/drawing/2014/main" id="{D09D929F-8C21-45CB-AB4B-855D67E43C34}"/>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7" name="Footer Placeholder 3">
            <a:extLst>
              <a:ext uri="{FF2B5EF4-FFF2-40B4-BE49-F238E27FC236}">
                <a16:creationId xmlns:a16="http://schemas.microsoft.com/office/drawing/2014/main" id="{81ED1358-BC66-4754-935F-AE44DF346B74}"/>
              </a:ext>
            </a:extLst>
          </p:cNvPr>
          <p:cNvSpPr>
            <a:spLocks noGrp="1"/>
          </p:cNvSpPr>
          <p:nvPr>
            <p:ph type="ftr" sz="quarter" idx="13"/>
          </p:nvPr>
        </p:nvSpPr>
        <p:spPr>
          <a:xfrm>
            <a:off x="502920" y="6346072"/>
            <a:ext cx="9936480" cy="511928"/>
          </a:xfrm>
          <a:prstGeom prst="rect">
            <a:avLst/>
          </a:prstGeom>
        </p:spPr>
        <p:txBody>
          <a:bodyPr/>
          <a:lstStyle/>
          <a:p>
            <a:r>
              <a:rPr lang="en-US" dirty="0"/>
              <a:t> Understanding and Measuring Tobacco Tax Avoidance and Evasion: A Methodological Guide</a:t>
            </a:r>
          </a:p>
          <a:p>
            <a:endParaRPr lang="en-US" dirty="0"/>
          </a:p>
        </p:txBody>
      </p:sp>
      <p:sp>
        <p:nvSpPr>
          <p:cNvPr id="3" name="Rectangle 2">
            <a:extLst>
              <a:ext uri="{FF2B5EF4-FFF2-40B4-BE49-F238E27FC236}">
                <a16:creationId xmlns:a16="http://schemas.microsoft.com/office/drawing/2014/main" id="{81EA8226-C14F-490A-8FC7-B5CB6C734B66}"/>
              </a:ext>
            </a:extLst>
          </p:cNvPr>
          <p:cNvSpPr/>
          <p:nvPr/>
        </p:nvSpPr>
        <p:spPr>
          <a:xfrm>
            <a:off x="9144000" y="4398071"/>
            <a:ext cx="2743200" cy="1754326"/>
          </a:xfrm>
          <a:prstGeom prst="rect">
            <a:avLst/>
          </a:prstGeom>
        </p:spPr>
        <p:txBody>
          <a:bodyPr wrap="square">
            <a:spAutoFit/>
          </a:bodyPr>
          <a:lstStyle/>
          <a:p>
            <a:r>
              <a:rPr lang="en-US" dirty="0"/>
              <a:t>Source: Tobacco smuggling. First Report of Session 2014–15. </a:t>
            </a:r>
          </a:p>
          <a:p>
            <a:r>
              <a:rPr lang="en-US" dirty="0"/>
              <a:t>Home Affairs Committee, House of Commons, HC 200, UK, 14 June 2014.</a:t>
            </a:r>
          </a:p>
        </p:txBody>
      </p:sp>
      <p:pic>
        <p:nvPicPr>
          <p:cNvPr id="9" name="Content Placeholder 3">
            <a:extLst>
              <a:ext uri="{FF2B5EF4-FFF2-40B4-BE49-F238E27FC236}">
                <a16:creationId xmlns:a16="http://schemas.microsoft.com/office/drawing/2014/main" id="{4CAD16D6-1FEE-4BE9-BDFD-270F2E113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827213"/>
            <a:ext cx="8610600" cy="449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58676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 y="1717040"/>
            <a:ext cx="11399520" cy="4564956"/>
          </a:xfrm>
        </p:spPr>
        <p:txBody>
          <a:bodyPr>
            <a:normAutofit fontScale="92500"/>
          </a:bodyPr>
          <a:lstStyle/>
          <a:p>
            <a:pPr marL="457200" lvl="1" indent="0">
              <a:lnSpc>
                <a:spcPct val="150000"/>
              </a:lnSpc>
              <a:buNone/>
            </a:pPr>
            <a:r>
              <a:rPr lang="en-US" b="1" dirty="0"/>
              <a:t>Advantages:</a:t>
            </a:r>
          </a:p>
          <a:p>
            <a:pPr lvl="1">
              <a:lnSpc>
                <a:spcPct val="150000"/>
              </a:lnSpc>
              <a:buClr>
                <a:schemeClr val="tx2"/>
              </a:buClr>
            </a:pPr>
            <a:r>
              <a:rPr lang="en-US" dirty="0"/>
              <a:t>Transparency, replicability, and low costs.</a:t>
            </a:r>
          </a:p>
          <a:p>
            <a:pPr lvl="1">
              <a:lnSpc>
                <a:spcPct val="150000"/>
              </a:lnSpc>
              <a:buClr>
                <a:schemeClr val="tx2"/>
              </a:buClr>
            </a:pPr>
            <a:r>
              <a:rPr lang="en-US" dirty="0"/>
              <a:t>This is one of the few methods that captures </a:t>
            </a:r>
            <a:r>
              <a:rPr lang="en-US" u="sng" dirty="0"/>
              <a:t>illicit domestic production</a:t>
            </a:r>
          </a:p>
          <a:p>
            <a:pPr marL="457200" lvl="1" indent="0">
              <a:lnSpc>
                <a:spcPct val="150000"/>
              </a:lnSpc>
              <a:buClr>
                <a:schemeClr val="tx2"/>
              </a:buClr>
              <a:buNone/>
            </a:pPr>
            <a:r>
              <a:rPr lang="en-US" b="1" dirty="0"/>
              <a:t>Disadvantages:</a:t>
            </a:r>
          </a:p>
          <a:p>
            <a:pPr lvl="1">
              <a:lnSpc>
                <a:spcPct val="150000"/>
              </a:lnSpc>
              <a:buClr>
                <a:schemeClr val="tx1"/>
              </a:buClr>
              <a:buFont typeface="Arial" panose="020B0604020202020204" pitchFamily="34" charset="0"/>
              <a:buChar char="•"/>
            </a:pPr>
            <a:r>
              <a:rPr lang="en-US" dirty="0"/>
              <a:t>People may not report correctly their consumption</a:t>
            </a:r>
          </a:p>
          <a:p>
            <a:pPr lvl="1">
              <a:lnSpc>
                <a:spcPct val="150000"/>
              </a:lnSpc>
              <a:buClr>
                <a:schemeClr val="tx1"/>
              </a:buClr>
              <a:buFont typeface="Arial" panose="020B0604020202020204" pitchFamily="34" charset="0"/>
              <a:buChar char="•"/>
            </a:pPr>
            <a:r>
              <a:rPr lang="en-US" dirty="0"/>
              <a:t>Surveys may not be representative</a:t>
            </a:r>
          </a:p>
          <a:p>
            <a:pPr lvl="1">
              <a:lnSpc>
                <a:spcPct val="150000"/>
              </a:lnSpc>
              <a:buClr>
                <a:schemeClr val="tx1"/>
              </a:buClr>
              <a:buFont typeface="Arial" panose="020B0604020202020204" pitchFamily="34" charset="0"/>
              <a:buChar char="•"/>
            </a:pPr>
            <a:r>
              <a:rPr lang="en-US" dirty="0"/>
              <a:t>It is better in measuring any </a:t>
            </a:r>
            <a:r>
              <a:rPr lang="en-US" u="sng" dirty="0"/>
              <a:t>deviation from the trend</a:t>
            </a:r>
            <a:r>
              <a:rPr lang="en-US" dirty="0"/>
              <a:t>; may not provide the accurate scope.</a:t>
            </a:r>
          </a:p>
          <a:p>
            <a:pPr lvl="1">
              <a:lnSpc>
                <a:spcPct val="150000"/>
              </a:lnSpc>
              <a:buClr>
                <a:schemeClr val="tx1"/>
              </a:buClr>
              <a:buFont typeface="Arial" panose="020B0604020202020204" pitchFamily="34" charset="0"/>
              <a:buChar char="•"/>
            </a:pPr>
            <a:r>
              <a:rPr lang="en-US" u="sng" dirty="0"/>
              <a:t>Cannot distinguish</a:t>
            </a:r>
            <a:r>
              <a:rPr lang="en-US" dirty="0"/>
              <a:t> between tax avoidance and tax evasion </a:t>
            </a:r>
          </a:p>
        </p:txBody>
      </p:sp>
      <p:sp>
        <p:nvSpPr>
          <p:cNvPr id="3" name="Title 2"/>
          <p:cNvSpPr>
            <a:spLocks noGrp="1"/>
          </p:cNvSpPr>
          <p:nvPr>
            <p:ph type="title"/>
          </p:nvPr>
        </p:nvSpPr>
        <p:spPr/>
        <p:txBody>
          <a:bodyPr/>
          <a:lstStyle/>
          <a:p>
            <a:r>
              <a:rPr lang="en-US" dirty="0"/>
              <a:t>Gap Analysis (continued)</a:t>
            </a:r>
          </a:p>
        </p:txBody>
      </p:sp>
      <p:sp>
        <p:nvSpPr>
          <p:cNvPr id="4" name="Date Placeholder 3">
            <a:extLst>
              <a:ext uri="{FF2B5EF4-FFF2-40B4-BE49-F238E27FC236}">
                <a16:creationId xmlns:a16="http://schemas.microsoft.com/office/drawing/2014/main" id="{B59379BE-F26B-4EF0-A8F7-BF6708DC7FAD}"/>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5" name="Footer Placeholder 3">
            <a:extLst>
              <a:ext uri="{FF2B5EF4-FFF2-40B4-BE49-F238E27FC236}">
                <a16:creationId xmlns:a16="http://schemas.microsoft.com/office/drawing/2014/main" id="{D1C1CED8-FB5F-4016-A0F5-C3EF3DB3DECF}"/>
              </a:ext>
            </a:extLst>
          </p:cNvPr>
          <p:cNvSpPr>
            <a:spLocks noGrp="1"/>
          </p:cNvSpPr>
          <p:nvPr>
            <p:ph type="ftr" sz="quarter" idx="13"/>
          </p:nvPr>
        </p:nvSpPr>
        <p:spPr>
          <a:xfrm>
            <a:off x="502920" y="6346072"/>
            <a:ext cx="9997440" cy="479097"/>
          </a:xfrm>
          <a:prstGeom prst="rect">
            <a:avLst/>
          </a:prstGeom>
        </p:spPr>
        <p:txBody>
          <a:bodyPr/>
          <a:lstStyle/>
          <a:p>
            <a:r>
              <a:rPr lang="en-US" dirty="0"/>
              <a:t> Understanding and Measuring Tobacco Tax Avoidance and Evasion: A Methodological Guide</a:t>
            </a:r>
          </a:p>
          <a:p>
            <a:endParaRPr lang="en-US" dirty="0"/>
          </a:p>
        </p:txBody>
      </p:sp>
    </p:spTree>
    <p:extLst>
      <p:ext uri="{BB962C8B-B14F-4D97-AF65-F5344CB8AC3E}">
        <p14:creationId xmlns:p14="http://schemas.microsoft.com/office/powerpoint/2010/main" val="3997510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 y="1924050"/>
            <a:ext cx="11399520" cy="4076700"/>
          </a:xfrm>
        </p:spPr>
        <p:txBody>
          <a:bodyPr>
            <a:normAutofit/>
          </a:bodyPr>
          <a:lstStyle/>
          <a:p>
            <a:pPr lvl="1">
              <a:lnSpc>
                <a:spcPct val="150000"/>
              </a:lnSpc>
              <a:buClr>
                <a:schemeClr val="tx2"/>
              </a:buClr>
            </a:pPr>
            <a:endParaRPr lang="en-US" dirty="0"/>
          </a:p>
          <a:p>
            <a:pPr lvl="1">
              <a:lnSpc>
                <a:spcPct val="150000"/>
              </a:lnSpc>
              <a:buClr>
                <a:schemeClr val="tx2"/>
              </a:buClr>
            </a:pPr>
            <a:r>
              <a:rPr lang="en-US" dirty="0"/>
              <a:t>Key informant interviews (WB) – can obtain background information, but potentially very biased.</a:t>
            </a:r>
          </a:p>
          <a:p>
            <a:pPr lvl="1">
              <a:lnSpc>
                <a:spcPct val="150000"/>
              </a:lnSpc>
              <a:buClr>
                <a:schemeClr val="tx2"/>
              </a:buClr>
            </a:pPr>
            <a:r>
              <a:rPr lang="en-US" dirty="0"/>
              <a:t>Monitoring tobacco trade (WB) – the quality of data, and seasonality is the main issue.</a:t>
            </a:r>
          </a:p>
          <a:p>
            <a:pPr lvl="1">
              <a:lnSpc>
                <a:spcPct val="150000"/>
              </a:lnSpc>
              <a:buClr>
                <a:schemeClr val="tx2"/>
              </a:buClr>
            </a:pPr>
            <a:r>
              <a:rPr lang="en-US" dirty="0"/>
              <a:t>Analyzing seizures of illegally transported tobacco – need to control for the level of effort; data needed for long period to control for probability of detection</a:t>
            </a:r>
          </a:p>
        </p:txBody>
      </p:sp>
      <p:sp>
        <p:nvSpPr>
          <p:cNvPr id="3" name="Title 2"/>
          <p:cNvSpPr>
            <a:spLocks noGrp="1"/>
          </p:cNvSpPr>
          <p:nvPr>
            <p:ph type="title"/>
          </p:nvPr>
        </p:nvSpPr>
        <p:spPr/>
        <p:txBody>
          <a:bodyPr/>
          <a:lstStyle/>
          <a:p>
            <a:r>
              <a:rPr lang="en-US" dirty="0"/>
              <a:t>Which Methods to Avoid</a:t>
            </a:r>
          </a:p>
        </p:txBody>
      </p:sp>
      <p:sp>
        <p:nvSpPr>
          <p:cNvPr id="4" name="Date Placeholder 3">
            <a:extLst>
              <a:ext uri="{FF2B5EF4-FFF2-40B4-BE49-F238E27FC236}">
                <a16:creationId xmlns:a16="http://schemas.microsoft.com/office/drawing/2014/main" id="{B59379BE-F26B-4EF0-A8F7-BF6708DC7FAD}"/>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5" name="Footer Placeholder 3">
            <a:extLst>
              <a:ext uri="{FF2B5EF4-FFF2-40B4-BE49-F238E27FC236}">
                <a16:creationId xmlns:a16="http://schemas.microsoft.com/office/drawing/2014/main" id="{D1C1CED8-FB5F-4016-A0F5-C3EF3DB3DECF}"/>
              </a:ext>
            </a:extLst>
          </p:cNvPr>
          <p:cNvSpPr>
            <a:spLocks noGrp="1"/>
          </p:cNvSpPr>
          <p:nvPr>
            <p:ph type="ftr" sz="quarter" idx="13"/>
          </p:nvPr>
        </p:nvSpPr>
        <p:spPr>
          <a:xfrm>
            <a:off x="502920" y="6346072"/>
            <a:ext cx="9997440" cy="479097"/>
          </a:xfrm>
          <a:prstGeom prst="rect">
            <a:avLst/>
          </a:prstGeom>
        </p:spPr>
        <p:txBody>
          <a:bodyPr/>
          <a:lstStyle/>
          <a:p>
            <a:r>
              <a:rPr lang="en-US" dirty="0"/>
              <a:t> Understanding and Measuring Tobacco Tax Avoidance and Evasion: A Methodological Guide</a:t>
            </a:r>
          </a:p>
          <a:p>
            <a:endParaRPr lang="en-US" dirty="0"/>
          </a:p>
        </p:txBody>
      </p:sp>
    </p:spTree>
    <p:extLst>
      <p:ext uri="{BB962C8B-B14F-4D97-AF65-F5344CB8AC3E}">
        <p14:creationId xmlns:p14="http://schemas.microsoft.com/office/powerpoint/2010/main" val="1448533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 y="1752600"/>
            <a:ext cx="11399520" cy="4432628"/>
          </a:xfrm>
        </p:spPr>
        <p:txBody>
          <a:bodyPr>
            <a:normAutofit fontScale="92500"/>
          </a:bodyPr>
          <a:lstStyle/>
          <a:p>
            <a:pPr lvl="1">
              <a:lnSpc>
                <a:spcPct val="150000"/>
              </a:lnSpc>
              <a:buClr>
                <a:schemeClr val="tx2"/>
              </a:buClr>
            </a:pPr>
            <a:r>
              <a:rPr lang="en-US" dirty="0"/>
              <a:t>No single method will produce </a:t>
            </a:r>
            <a:r>
              <a:rPr lang="en-US" u="sng" dirty="0"/>
              <a:t>a definitive answer</a:t>
            </a:r>
            <a:r>
              <a:rPr lang="en-US" dirty="0"/>
              <a:t> because each has pluses and minuses</a:t>
            </a:r>
          </a:p>
          <a:p>
            <a:pPr lvl="1">
              <a:lnSpc>
                <a:spcPct val="150000"/>
              </a:lnSpc>
              <a:buClr>
                <a:schemeClr val="tx2"/>
              </a:buClr>
            </a:pPr>
            <a:r>
              <a:rPr lang="en-US" dirty="0"/>
              <a:t>Weakness of a particular approach can be exacerbated by specific market conditions, so it is important to </a:t>
            </a:r>
            <a:r>
              <a:rPr lang="en-US" u="sng" dirty="0"/>
              <a:t>use local specific knowledge and creativity</a:t>
            </a:r>
            <a:r>
              <a:rPr lang="en-US" dirty="0"/>
              <a:t> when applying these methods. </a:t>
            </a:r>
          </a:p>
          <a:p>
            <a:pPr lvl="1">
              <a:lnSpc>
                <a:spcPct val="150000"/>
              </a:lnSpc>
              <a:buClr>
                <a:schemeClr val="tx2"/>
              </a:buClr>
            </a:pPr>
            <a:r>
              <a:rPr lang="en-US" dirty="0"/>
              <a:t>It is important to </a:t>
            </a:r>
            <a:r>
              <a:rPr lang="en-US" u="sng" dirty="0"/>
              <a:t>triangulate</a:t>
            </a:r>
            <a:r>
              <a:rPr lang="en-US" dirty="0"/>
              <a:t> the estimates of the scope of the problem using different methods</a:t>
            </a:r>
          </a:p>
          <a:p>
            <a:pPr lvl="1">
              <a:lnSpc>
                <a:spcPct val="150000"/>
              </a:lnSpc>
              <a:buClr>
                <a:schemeClr val="tx2"/>
              </a:buClr>
            </a:pPr>
            <a:r>
              <a:rPr lang="en-US" dirty="0"/>
              <a:t>Many studies apply the </a:t>
            </a:r>
            <a:r>
              <a:rPr lang="en-US" u="sng" dirty="0"/>
              <a:t>same method over time</a:t>
            </a:r>
            <a:r>
              <a:rPr lang="en-US" dirty="0"/>
              <a:t> to capture changes in the scope of tax avoidance/evasion rather than generating a single point estimate (addresses methods’ weaknesses, evaluates the impact of policies and other factors) </a:t>
            </a:r>
          </a:p>
        </p:txBody>
      </p:sp>
      <p:sp>
        <p:nvSpPr>
          <p:cNvPr id="3" name="Title 2"/>
          <p:cNvSpPr>
            <a:spLocks noGrp="1"/>
          </p:cNvSpPr>
          <p:nvPr>
            <p:ph type="title"/>
          </p:nvPr>
        </p:nvSpPr>
        <p:spPr/>
        <p:txBody>
          <a:bodyPr/>
          <a:lstStyle/>
          <a:p>
            <a:r>
              <a:rPr lang="en-US" dirty="0"/>
              <a:t>Methods – Summary</a:t>
            </a:r>
          </a:p>
        </p:txBody>
      </p:sp>
      <p:sp>
        <p:nvSpPr>
          <p:cNvPr id="4" name="Date Placeholder 3">
            <a:extLst>
              <a:ext uri="{FF2B5EF4-FFF2-40B4-BE49-F238E27FC236}">
                <a16:creationId xmlns:a16="http://schemas.microsoft.com/office/drawing/2014/main" id="{B59379BE-F26B-4EF0-A8F7-BF6708DC7FAD}"/>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5" name="Footer Placeholder 3">
            <a:extLst>
              <a:ext uri="{FF2B5EF4-FFF2-40B4-BE49-F238E27FC236}">
                <a16:creationId xmlns:a16="http://schemas.microsoft.com/office/drawing/2014/main" id="{D1C1CED8-FB5F-4016-A0F5-C3EF3DB3DECF}"/>
              </a:ext>
            </a:extLst>
          </p:cNvPr>
          <p:cNvSpPr>
            <a:spLocks noGrp="1"/>
          </p:cNvSpPr>
          <p:nvPr>
            <p:ph type="ftr" sz="quarter" idx="13"/>
          </p:nvPr>
        </p:nvSpPr>
        <p:spPr>
          <a:xfrm>
            <a:off x="502920" y="6346072"/>
            <a:ext cx="9997440" cy="479097"/>
          </a:xfrm>
          <a:prstGeom prst="rect">
            <a:avLst/>
          </a:prstGeom>
        </p:spPr>
        <p:txBody>
          <a:bodyPr/>
          <a:lstStyle/>
          <a:p>
            <a:r>
              <a:rPr lang="en-US" dirty="0"/>
              <a:t> Understanding and Measuring Tobacco Tax Avoidance and Evasion: A Methodological Guide</a:t>
            </a:r>
          </a:p>
          <a:p>
            <a:endParaRPr lang="en-US" dirty="0"/>
          </a:p>
        </p:txBody>
      </p:sp>
    </p:spTree>
    <p:extLst>
      <p:ext uri="{BB962C8B-B14F-4D97-AF65-F5344CB8AC3E}">
        <p14:creationId xmlns:p14="http://schemas.microsoft.com/office/powerpoint/2010/main" val="2158731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59379BE-F26B-4EF0-A8F7-BF6708DC7FAD}"/>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5" name="Footer Placeholder 3">
            <a:extLst>
              <a:ext uri="{FF2B5EF4-FFF2-40B4-BE49-F238E27FC236}">
                <a16:creationId xmlns:a16="http://schemas.microsoft.com/office/drawing/2014/main" id="{D1C1CED8-FB5F-4016-A0F5-C3EF3DB3DECF}"/>
              </a:ext>
            </a:extLst>
          </p:cNvPr>
          <p:cNvSpPr>
            <a:spLocks noGrp="1"/>
          </p:cNvSpPr>
          <p:nvPr>
            <p:ph type="ftr" sz="quarter" idx="13"/>
          </p:nvPr>
        </p:nvSpPr>
        <p:spPr>
          <a:xfrm>
            <a:off x="502920" y="6346072"/>
            <a:ext cx="9997440" cy="479097"/>
          </a:xfrm>
          <a:prstGeom prst="rect">
            <a:avLst/>
          </a:prstGeom>
        </p:spPr>
        <p:txBody>
          <a:bodyPr/>
          <a:lstStyle/>
          <a:p>
            <a:r>
              <a:rPr lang="en-US" dirty="0"/>
              <a:t> Understanding and Measuring Tobacco Tax Avoidance and Evasion: A Methodological Guide</a:t>
            </a:r>
          </a:p>
          <a:p>
            <a:endParaRPr lang="en-US" dirty="0"/>
          </a:p>
        </p:txBody>
      </p:sp>
      <p:pic>
        <p:nvPicPr>
          <p:cNvPr id="10" name="Picture 9" descr="illicit trade cover.tif">
            <a:extLst>
              <a:ext uri="{FF2B5EF4-FFF2-40B4-BE49-F238E27FC236}">
                <a16:creationId xmlns:a16="http://schemas.microsoft.com/office/drawing/2014/main" id="{83D82B73-F287-4FC8-AC57-D4108C3140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6789" y="440900"/>
            <a:ext cx="4195661" cy="5431050"/>
          </a:xfrm>
          <a:prstGeom prst="rect">
            <a:avLst/>
          </a:prstGeom>
          <a:solidFill>
            <a:srgbClr val="FFFFFF">
              <a:shade val="85000"/>
            </a:srgbClr>
          </a:solidFill>
          <a:ln w="88900" cap="sq">
            <a:noFill/>
            <a:miter lim="800000"/>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3423503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Rectangle 2">
            <a:extLst>
              <a:ext uri="{FF2B5EF4-FFF2-40B4-BE49-F238E27FC236}">
                <a16:creationId xmlns:a16="http://schemas.microsoft.com/office/drawing/2014/main" id="{53FDDB94-C7FB-4401-95C5-301016FE2C63}"/>
              </a:ext>
            </a:extLst>
          </p:cNvPr>
          <p:cNvSpPr/>
          <p:nvPr/>
        </p:nvSpPr>
        <p:spPr>
          <a:xfrm>
            <a:off x="3048000" y="4648885"/>
            <a:ext cx="6096000" cy="830997"/>
          </a:xfrm>
          <a:prstGeom prst="rect">
            <a:avLst/>
          </a:prstGeom>
        </p:spPr>
        <p:txBody>
          <a:bodyPr>
            <a:spAutoFit/>
          </a:bodyPr>
          <a:lstStyle/>
          <a:p>
            <a:pPr algn="ctr"/>
            <a:r>
              <a:rPr lang="en-US" sz="2400" dirty="0"/>
              <a:t>Hana Ross</a:t>
            </a:r>
          </a:p>
          <a:p>
            <a:pPr algn="ctr"/>
            <a:r>
              <a:rPr lang="en-US" sz="2400" dirty="0"/>
              <a:t>hzarub1@yahoo.com</a:t>
            </a:r>
          </a:p>
        </p:txBody>
      </p:sp>
    </p:spTree>
    <p:extLst>
      <p:ext uri="{BB962C8B-B14F-4D97-AF65-F5344CB8AC3E}">
        <p14:creationId xmlns:p14="http://schemas.microsoft.com/office/powerpoint/2010/main" val="20601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lvl="1" indent="0">
              <a:lnSpc>
                <a:spcPct val="150000"/>
              </a:lnSpc>
              <a:buNone/>
            </a:pPr>
            <a:r>
              <a:rPr lang="en-US" dirty="0"/>
              <a:t>When to use:</a:t>
            </a:r>
          </a:p>
          <a:p>
            <a:pPr marL="1028700" lvl="1" indent="-342900">
              <a:lnSpc>
                <a:spcPct val="150000"/>
              </a:lnSpc>
              <a:buClr>
                <a:schemeClr val="tx2"/>
              </a:buClr>
            </a:pPr>
            <a:r>
              <a:rPr lang="en-US" dirty="0"/>
              <a:t>Pack’s features allow determination whether taxes were paid</a:t>
            </a:r>
          </a:p>
          <a:p>
            <a:pPr marL="1028700" lvl="1" indent="-342900">
              <a:lnSpc>
                <a:spcPct val="150000"/>
              </a:lnSpc>
              <a:buClr>
                <a:schemeClr val="tx2"/>
              </a:buClr>
            </a:pPr>
            <a:r>
              <a:rPr lang="en-US" dirty="0"/>
              <a:t>Budget considerations: costs depend on the sources of packs and the representativeness of the sample </a:t>
            </a:r>
          </a:p>
          <a:p>
            <a:pPr marL="1028700" lvl="1" indent="-342900">
              <a:lnSpc>
                <a:spcPct val="150000"/>
              </a:lnSpc>
              <a:buClr>
                <a:schemeClr val="tx2"/>
              </a:buClr>
            </a:pPr>
            <a:r>
              <a:rPr lang="en-US" dirty="0"/>
              <a:t>Estimates are not needed quickly  </a:t>
            </a:r>
          </a:p>
        </p:txBody>
      </p:sp>
      <p:sp>
        <p:nvSpPr>
          <p:cNvPr id="3" name="Title 2"/>
          <p:cNvSpPr>
            <a:spLocks noGrp="1"/>
          </p:cNvSpPr>
          <p:nvPr>
            <p:ph type="title"/>
          </p:nvPr>
        </p:nvSpPr>
        <p:spPr/>
        <p:txBody>
          <a:bodyPr/>
          <a:lstStyle/>
          <a:p>
            <a:r>
              <a:rPr lang="en-US" dirty="0"/>
              <a:t>Examination of Cigarette Packs (3 Methods)</a:t>
            </a:r>
          </a:p>
        </p:txBody>
      </p:sp>
      <p:sp>
        <p:nvSpPr>
          <p:cNvPr id="4" name="Date Placeholder 3">
            <a:extLst>
              <a:ext uri="{FF2B5EF4-FFF2-40B4-BE49-F238E27FC236}">
                <a16:creationId xmlns:a16="http://schemas.microsoft.com/office/drawing/2014/main" id="{B59379BE-F26B-4EF0-A8F7-BF6708DC7FAD}"/>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6" name="Footer Placeholder 3">
            <a:extLst>
              <a:ext uri="{FF2B5EF4-FFF2-40B4-BE49-F238E27FC236}">
                <a16:creationId xmlns:a16="http://schemas.microsoft.com/office/drawing/2014/main" id="{ABA59435-82F3-43EF-B7FE-386107A46A6B}"/>
              </a:ext>
            </a:extLst>
          </p:cNvPr>
          <p:cNvSpPr>
            <a:spLocks noGrp="1"/>
          </p:cNvSpPr>
          <p:nvPr>
            <p:ph type="ftr" sz="quarter" idx="13"/>
          </p:nvPr>
        </p:nvSpPr>
        <p:spPr>
          <a:xfrm>
            <a:off x="503238" y="6346826"/>
            <a:ext cx="9997122" cy="340936"/>
          </a:xfrm>
          <a:prstGeom prst="rect">
            <a:avLst/>
          </a:prstGeom>
        </p:spPr>
        <p:txBody>
          <a:bodyPr/>
          <a:lstStyle/>
          <a:p>
            <a:r>
              <a:rPr lang="en-US" dirty="0"/>
              <a:t> Understanding and Measuring Tobacco Tax Avoidance and Evasion: A Methodological Guide</a:t>
            </a:r>
          </a:p>
          <a:p>
            <a:endParaRPr lang="en-US" dirty="0"/>
          </a:p>
        </p:txBody>
      </p:sp>
    </p:spTree>
    <p:extLst>
      <p:ext uri="{BB962C8B-B14F-4D97-AF65-F5344CB8AC3E}">
        <p14:creationId xmlns:p14="http://schemas.microsoft.com/office/powerpoint/2010/main" val="3285316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Diamond Tax Stamp in SA</a:t>
            </a:r>
          </a:p>
        </p:txBody>
      </p:sp>
      <p:pic>
        <p:nvPicPr>
          <p:cNvPr id="8" name="Content Placeholder 7">
            <a:extLst>
              <a:ext uri="{FF2B5EF4-FFF2-40B4-BE49-F238E27FC236}">
                <a16:creationId xmlns:a16="http://schemas.microsoft.com/office/drawing/2014/main" id="{DAF88F5F-178C-453E-8430-C133BFE26F26}"/>
              </a:ext>
            </a:extLst>
          </p:cNvPr>
          <p:cNvPicPr>
            <a:picLocks noGrp="1" noChangeAspect="1"/>
          </p:cNvPicPr>
          <p:nvPr>
            <p:ph idx="11"/>
          </p:nvPr>
        </p:nvPicPr>
        <p:blipFill>
          <a:blip r:embed="rId2"/>
          <a:stretch>
            <a:fillRect/>
          </a:stretch>
        </p:blipFill>
        <p:spPr>
          <a:xfrm>
            <a:off x="1954525" y="1771650"/>
            <a:ext cx="8008524" cy="4294188"/>
          </a:xfrm>
          <a:prstGeom prst="rect">
            <a:avLst/>
          </a:prstGeom>
        </p:spPr>
      </p:pic>
      <p:sp>
        <p:nvSpPr>
          <p:cNvPr id="5" name="Date Placeholder 4">
            <a:extLst>
              <a:ext uri="{FF2B5EF4-FFF2-40B4-BE49-F238E27FC236}">
                <a16:creationId xmlns:a16="http://schemas.microsoft.com/office/drawing/2014/main" id="{6962FF6B-5199-4224-80AD-78BF0EBFA85F}"/>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6" name="Footer Placeholder 3">
            <a:extLst>
              <a:ext uri="{FF2B5EF4-FFF2-40B4-BE49-F238E27FC236}">
                <a16:creationId xmlns:a16="http://schemas.microsoft.com/office/drawing/2014/main" id="{55288B23-842A-4F02-855F-A34E7444376B}"/>
              </a:ext>
            </a:extLst>
          </p:cNvPr>
          <p:cNvSpPr>
            <a:spLocks noGrp="1"/>
          </p:cNvSpPr>
          <p:nvPr>
            <p:ph type="ftr" sz="quarter" idx="13"/>
          </p:nvPr>
        </p:nvSpPr>
        <p:spPr>
          <a:xfrm>
            <a:off x="502920" y="6346072"/>
            <a:ext cx="9951720" cy="598487"/>
          </a:xfrm>
          <a:prstGeom prst="rect">
            <a:avLst/>
          </a:prstGeom>
        </p:spPr>
        <p:txBody>
          <a:bodyPr/>
          <a:lstStyle/>
          <a:p>
            <a:r>
              <a:rPr lang="en-US" dirty="0"/>
              <a:t> Understanding and Measuring Tobacco Tax Avoidance and Evasion: A Methodological Guide</a:t>
            </a:r>
          </a:p>
          <a:p>
            <a:endParaRPr lang="en-US" dirty="0"/>
          </a:p>
        </p:txBody>
      </p:sp>
    </p:spTree>
    <p:extLst>
      <p:ext uri="{BB962C8B-B14F-4D97-AF65-F5344CB8AC3E}">
        <p14:creationId xmlns:p14="http://schemas.microsoft.com/office/powerpoint/2010/main" val="1710241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Tax Stamp Mongolia</a:t>
            </a:r>
          </a:p>
        </p:txBody>
      </p:sp>
      <p:sp>
        <p:nvSpPr>
          <p:cNvPr id="3" name="Content Placeholder 2"/>
          <p:cNvSpPr>
            <a:spLocks noGrp="1"/>
          </p:cNvSpPr>
          <p:nvPr>
            <p:ph idx="1"/>
          </p:nvPr>
        </p:nvSpPr>
        <p:spPr>
          <a:xfrm>
            <a:off x="7335520" y="2919843"/>
            <a:ext cx="3251200" cy="2414157"/>
          </a:xfrm>
        </p:spPr>
        <p:txBody>
          <a:bodyPr/>
          <a:lstStyle/>
          <a:p>
            <a:endParaRPr lang="en-US" dirty="0"/>
          </a:p>
          <a:p>
            <a:pPr algn="ctr"/>
            <a:r>
              <a:rPr lang="en-US" dirty="0"/>
              <a:t>Authenticity can</a:t>
            </a:r>
          </a:p>
          <a:p>
            <a:pPr algn="ctr"/>
            <a:r>
              <a:rPr lang="en-US" dirty="0"/>
              <a:t>be verified by a </a:t>
            </a:r>
          </a:p>
          <a:p>
            <a:pPr algn="ctr"/>
            <a:r>
              <a:rPr lang="en-US" dirty="0"/>
              <a:t>smart phone app</a:t>
            </a:r>
          </a:p>
        </p:txBody>
      </p:sp>
      <p:sp>
        <p:nvSpPr>
          <p:cNvPr id="2" name="Date Placeholder 1">
            <a:extLst>
              <a:ext uri="{FF2B5EF4-FFF2-40B4-BE49-F238E27FC236}">
                <a16:creationId xmlns:a16="http://schemas.microsoft.com/office/drawing/2014/main" id="{E60DBC2A-7C30-4C62-B692-6DD5D0B29449}"/>
              </a:ext>
            </a:extLst>
          </p:cNvPr>
          <p:cNvSpPr>
            <a:spLocks noGrp="1"/>
          </p:cNvSpPr>
          <p:nvPr>
            <p:ph type="dt" sz="half" idx="12"/>
          </p:nvPr>
        </p:nvSpPr>
        <p:spPr>
          <a:xfrm>
            <a:off x="9052560" y="6322636"/>
            <a:ext cx="2743200" cy="365125"/>
          </a:xfrm>
        </p:spPr>
        <p:txBody>
          <a:bodyPr/>
          <a:lstStyle/>
          <a:p>
            <a:r>
              <a:rPr lang="en-US" dirty="0"/>
              <a:t>10 July 2020</a:t>
            </a:r>
          </a:p>
        </p:txBody>
      </p:sp>
      <p:sp>
        <p:nvSpPr>
          <p:cNvPr id="4" name="Footer Placeholder 3">
            <a:extLst>
              <a:ext uri="{FF2B5EF4-FFF2-40B4-BE49-F238E27FC236}">
                <a16:creationId xmlns:a16="http://schemas.microsoft.com/office/drawing/2014/main" id="{6138D77C-B81E-47FC-8174-0A5D37535D0C}"/>
              </a:ext>
            </a:extLst>
          </p:cNvPr>
          <p:cNvSpPr>
            <a:spLocks noGrp="1"/>
          </p:cNvSpPr>
          <p:nvPr>
            <p:ph type="ftr" sz="quarter" idx="13"/>
          </p:nvPr>
        </p:nvSpPr>
        <p:spPr>
          <a:xfrm>
            <a:off x="502920" y="6346072"/>
            <a:ext cx="9890760" cy="365125"/>
          </a:xfrm>
          <a:prstGeom prst="rect">
            <a:avLst/>
          </a:prstGeom>
        </p:spPr>
        <p:txBody>
          <a:bodyPr/>
          <a:lstStyle/>
          <a:p>
            <a:r>
              <a:rPr lang="en-US" dirty="0"/>
              <a:t> Understanding and Measuring Tobacco Tax Avoidance and Evasion: A Methodological Guide</a:t>
            </a:r>
          </a:p>
          <a:p>
            <a:endParaRPr lang="en-US" dirty="0"/>
          </a:p>
        </p:txBody>
      </p:sp>
      <p:pic>
        <p:nvPicPr>
          <p:cNvPr id="10" name="Content Placeholder 3">
            <a:extLst>
              <a:ext uri="{FF2B5EF4-FFF2-40B4-BE49-F238E27FC236}">
                <a16:creationId xmlns:a16="http://schemas.microsoft.com/office/drawing/2014/main" id="{5DFD31BB-4733-4C4C-A471-F37E319C5C85}"/>
              </a:ext>
            </a:extLst>
          </p:cNvPr>
          <p:cNvPicPr>
            <a:picLocks noChangeAspect="1"/>
          </p:cNvPicPr>
          <p:nvPr/>
        </p:nvPicPr>
        <p:blipFill rotWithShape="1">
          <a:blip r:embed="rId2"/>
          <a:srcRect l="165" t="1508" r="2872" b="354"/>
          <a:stretch/>
        </p:blipFill>
        <p:spPr>
          <a:xfrm rot="16200000">
            <a:off x="1682407" y="1422064"/>
            <a:ext cx="4316145" cy="5181343"/>
          </a:xfrm>
          <a:prstGeom prst="rect">
            <a:avLst/>
          </a:prstGeom>
          <a:solidFill>
            <a:srgbClr val="6A8FA2">
              <a:alpha val="40000"/>
            </a:srgbClr>
          </a:solidFill>
        </p:spPr>
      </p:pic>
    </p:spTree>
    <p:extLst>
      <p:ext uri="{BB962C8B-B14F-4D97-AF65-F5344CB8AC3E}">
        <p14:creationId xmlns:p14="http://schemas.microsoft.com/office/powerpoint/2010/main" val="155680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457200" lvl="1" indent="0">
              <a:lnSpc>
                <a:spcPct val="145000"/>
              </a:lnSpc>
              <a:spcAft>
                <a:spcPts val="600"/>
              </a:spcAft>
              <a:buNone/>
            </a:pPr>
            <a:r>
              <a:rPr lang="en-US" dirty="0"/>
              <a:t>Observational study: classifying packs as low-tax or full-tax products</a:t>
            </a:r>
          </a:p>
          <a:p>
            <a:pPr marL="457200" lvl="1" indent="0">
              <a:lnSpc>
                <a:spcPct val="145000"/>
              </a:lnSpc>
              <a:spcAft>
                <a:spcPts val="600"/>
              </a:spcAft>
              <a:buNone/>
            </a:pPr>
            <a:r>
              <a:rPr lang="en-US" b="1" dirty="0"/>
              <a:t>Source of packs</a:t>
            </a:r>
            <a:r>
              <a:rPr lang="en-US" dirty="0"/>
              <a:t>:</a:t>
            </a:r>
          </a:p>
          <a:p>
            <a:pPr marL="1600200" lvl="2" indent="-457200">
              <a:lnSpc>
                <a:spcPct val="145000"/>
              </a:lnSpc>
              <a:spcAft>
                <a:spcPts val="600"/>
              </a:spcAft>
              <a:buClr>
                <a:schemeClr val="tx1"/>
              </a:buClr>
              <a:buFont typeface="Arial" panose="020B0604020202020204" pitchFamily="34" charset="0"/>
              <a:buChar char="•"/>
            </a:pPr>
            <a:r>
              <a:rPr lang="en-US" sz="2600" dirty="0"/>
              <a:t>tobacco users; </a:t>
            </a:r>
          </a:p>
          <a:p>
            <a:pPr marL="1600200" lvl="2" indent="-457200">
              <a:lnSpc>
                <a:spcPct val="145000"/>
              </a:lnSpc>
              <a:spcAft>
                <a:spcPts val="600"/>
              </a:spcAft>
              <a:buClr>
                <a:schemeClr val="tx1"/>
              </a:buClr>
              <a:buFont typeface="Arial" panose="020B0604020202020204" pitchFamily="34" charset="0"/>
              <a:buChar char="•"/>
            </a:pPr>
            <a:r>
              <a:rPr lang="en-US" sz="2600" dirty="0"/>
              <a:t>retail outlets; </a:t>
            </a:r>
          </a:p>
          <a:p>
            <a:pPr marL="1600200" lvl="2" indent="-457200">
              <a:lnSpc>
                <a:spcPct val="145000"/>
              </a:lnSpc>
              <a:spcAft>
                <a:spcPts val="600"/>
              </a:spcAft>
              <a:buClr>
                <a:schemeClr val="tx1"/>
              </a:buClr>
              <a:buFont typeface="Arial" panose="020B0604020202020204" pitchFamily="34" charset="0"/>
              <a:buChar char="•"/>
            </a:pPr>
            <a:r>
              <a:rPr lang="en-US" sz="2600" dirty="0"/>
              <a:t>collected on the street and in trash </a:t>
            </a:r>
          </a:p>
          <a:p>
            <a:pPr marL="457200" lvl="1" indent="0">
              <a:lnSpc>
                <a:spcPct val="145000"/>
              </a:lnSpc>
              <a:spcAft>
                <a:spcPts val="600"/>
              </a:spcAft>
              <a:buNone/>
            </a:pPr>
            <a:r>
              <a:rPr lang="en-US" u="sng" dirty="0"/>
              <a:t>Costs can be reduced</a:t>
            </a:r>
            <a:r>
              <a:rPr lang="en-US" dirty="0"/>
              <a:t> if data collection added to an existing survey; packs from streets are cheaper compared to packs from users, but </a:t>
            </a:r>
            <a:r>
              <a:rPr lang="en-US" u="sng" dirty="0"/>
              <a:t>representativeness of the sample</a:t>
            </a:r>
            <a:r>
              <a:rPr lang="en-US" dirty="0"/>
              <a:t> limited.</a:t>
            </a:r>
          </a:p>
        </p:txBody>
      </p:sp>
      <p:sp>
        <p:nvSpPr>
          <p:cNvPr id="3" name="Title 2"/>
          <p:cNvSpPr>
            <a:spLocks noGrp="1"/>
          </p:cNvSpPr>
          <p:nvPr>
            <p:ph type="title"/>
          </p:nvPr>
        </p:nvSpPr>
        <p:spPr/>
        <p:txBody>
          <a:bodyPr/>
          <a:lstStyle/>
          <a:p>
            <a:r>
              <a:rPr lang="en-US" dirty="0"/>
              <a:t>Examination of Cigarette Packs (continued)</a:t>
            </a:r>
          </a:p>
        </p:txBody>
      </p:sp>
      <p:sp>
        <p:nvSpPr>
          <p:cNvPr id="4" name="Date Placeholder 3">
            <a:extLst>
              <a:ext uri="{FF2B5EF4-FFF2-40B4-BE49-F238E27FC236}">
                <a16:creationId xmlns:a16="http://schemas.microsoft.com/office/drawing/2014/main" id="{B59379BE-F26B-4EF0-A8F7-BF6708DC7FAD}"/>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5" name="Footer Placeholder 3">
            <a:extLst>
              <a:ext uri="{FF2B5EF4-FFF2-40B4-BE49-F238E27FC236}">
                <a16:creationId xmlns:a16="http://schemas.microsoft.com/office/drawing/2014/main" id="{D1C1CED8-FB5F-4016-A0F5-C3EF3DB3DECF}"/>
              </a:ext>
            </a:extLst>
          </p:cNvPr>
          <p:cNvSpPr>
            <a:spLocks noGrp="1"/>
          </p:cNvSpPr>
          <p:nvPr>
            <p:ph type="ftr" sz="quarter" idx="13"/>
          </p:nvPr>
        </p:nvSpPr>
        <p:spPr>
          <a:xfrm>
            <a:off x="502920" y="6346072"/>
            <a:ext cx="9997440" cy="479097"/>
          </a:xfrm>
          <a:prstGeom prst="rect">
            <a:avLst/>
          </a:prstGeom>
        </p:spPr>
        <p:txBody>
          <a:bodyPr/>
          <a:lstStyle/>
          <a:p>
            <a:r>
              <a:rPr lang="en-US" dirty="0"/>
              <a:t> Understanding and Measuring Tobacco Tax Avoidance and Evasion: A Methodological Guide</a:t>
            </a:r>
          </a:p>
          <a:p>
            <a:endParaRPr lang="en-US" dirty="0"/>
          </a:p>
        </p:txBody>
      </p:sp>
    </p:spTree>
    <p:extLst>
      <p:ext uri="{BB962C8B-B14F-4D97-AF65-F5344CB8AC3E}">
        <p14:creationId xmlns:p14="http://schemas.microsoft.com/office/powerpoint/2010/main" val="3479411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457200" lvl="1" indent="0">
              <a:lnSpc>
                <a:spcPct val="150000"/>
              </a:lnSpc>
              <a:spcAft>
                <a:spcPts val="600"/>
              </a:spcAft>
              <a:buNone/>
            </a:pPr>
            <a:r>
              <a:rPr lang="en-US" b="1" dirty="0"/>
              <a:t>Features</a:t>
            </a:r>
            <a:r>
              <a:rPr lang="en-US" dirty="0"/>
              <a:t> to examine: </a:t>
            </a:r>
          </a:p>
          <a:p>
            <a:pPr marL="1143000" lvl="1" indent="-457200">
              <a:lnSpc>
                <a:spcPct val="150000"/>
              </a:lnSpc>
              <a:spcAft>
                <a:spcPts val="600"/>
              </a:spcAft>
              <a:buClr>
                <a:schemeClr val="tx2"/>
              </a:buClr>
              <a:buSzPct val="100000"/>
              <a:buFont typeface="Arial" panose="020B0604020202020204" pitchFamily="34" charset="0"/>
              <a:buChar char="•"/>
            </a:pPr>
            <a:r>
              <a:rPr lang="en-US" dirty="0"/>
              <a:t>the absence of the correct tax stamp, </a:t>
            </a:r>
          </a:p>
          <a:p>
            <a:pPr marL="1143000" lvl="1" indent="-457200">
              <a:lnSpc>
                <a:spcPct val="150000"/>
              </a:lnSpc>
              <a:spcAft>
                <a:spcPts val="600"/>
              </a:spcAft>
              <a:buClr>
                <a:schemeClr val="tx2"/>
              </a:buClr>
              <a:buSzPct val="100000"/>
              <a:buFont typeface="Arial" panose="020B0604020202020204" pitchFamily="34" charset="0"/>
              <a:buChar char="•"/>
            </a:pPr>
            <a:r>
              <a:rPr lang="en-US" dirty="0"/>
              <a:t>an incorrect health warning, </a:t>
            </a:r>
          </a:p>
          <a:p>
            <a:pPr marL="1143000" lvl="1" indent="-457200">
              <a:lnSpc>
                <a:spcPct val="150000"/>
              </a:lnSpc>
              <a:spcAft>
                <a:spcPts val="600"/>
              </a:spcAft>
              <a:buClr>
                <a:schemeClr val="tx2"/>
              </a:buClr>
              <a:buSzPct val="100000"/>
              <a:buFont typeface="Arial" panose="020B0604020202020204" pitchFamily="34" charset="0"/>
              <a:buChar char="•"/>
            </a:pPr>
            <a:r>
              <a:rPr lang="en-US" dirty="0"/>
              <a:t>markings of a duty-free store, </a:t>
            </a:r>
          </a:p>
          <a:p>
            <a:pPr marL="1143000" lvl="1" indent="-457200">
              <a:lnSpc>
                <a:spcPct val="150000"/>
              </a:lnSpc>
              <a:spcAft>
                <a:spcPts val="600"/>
              </a:spcAft>
              <a:buClr>
                <a:schemeClr val="tx2"/>
              </a:buClr>
              <a:buSzPct val="100000"/>
              <a:buFont typeface="Arial" panose="020B0604020202020204" pitchFamily="34" charset="0"/>
              <a:buChar char="•"/>
            </a:pPr>
            <a:r>
              <a:rPr lang="en-US" dirty="0"/>
              <a:t>missing price information (if required by the law), </a:t>
            </a:r>
          </a:p>
          <a:p>
            <a:pPr marL="1143000" lvl="1" indent="-457200">
              <a:lnSpc>
                <a:spcPct val="150000"/>
              </a:lnSpc>
              <a:spcAft>
                <a:spcPts val="600"/>
              </a:spcAft>
              <a:buClr>
                <a:schemeClr val="tx2"/>
              </a:buClr>
              <a:buSzPct val="100000"/>
              <a:buFont typeface="Arial" panose="020B0604020202020204" pitchFamily="34" charset="0"/>
              <a:buChar char="•"/>
            </a:pPr>
            <a:r>
              <a:rPr lang="en-US" dirty="0"/>
              <a:t>low price,</a:t>
            </a:r>
          </a:p>
          <a:p>
            <a:pPr marL="1143000" lvl="1" indent="-457200">
              <a:lnSpc>
                <a:spcPct val="150000"/>
              </a:lnSpc>
              <a:spcAft>
                <a:spcPts val="600"/>
              </a:spcAft>
              <a:buClr>
                <a:schemeClr val="tx2"/>
              </a:buClr>
              <a:buSzPct val="100000"/>
              <a:buFont typeface="Arial" panose="020B0604020202020204" pitchFamily="34" charset="0"/>
              <a:buChar char="•"/>
            </a:pPr>
            <a:r>
              <a:rPr lang="en-US" dirty="0"/>
              <a:t>other features of a pack required by the law.</a:t>
            </a:r>
          </a:p>
        </p:txBody>
      </p:sp>
      <p:sp>
        <p:nvSpPr>
          <p:cNvPr id="3" name="Title 2"/>
          <p:cNvSpPr>
            <a:spLocks noGrp="1"/>
          </p:cNvSpPr>
          <p:nvPr>
            <p:ph type="title"/>
          </p:nvPr>
        </p:nvSpPr>
        <p:spPr/>
        <p:txBody>
          <a:bodyPr/>
          <a:lstStyle/>
          <a:p>
            <a:r>
              <a:rPr lang="en-US" dirty="0"/>
              <a:t>Examination of Cigarette Packs (continued)</a:t>
            </a:r>
          </a:p>
        </p:txBody>
      </p:sp>
      <p:sp>
        <p:nvSpPr>
          <p:cNvPr id="4" name="Date Placeholder 3">
            <a:extLst>
              <a:ext uri="{FF2B5EF4-FFF2-40B4-BE49-F238E27FC236}">
                <a16:creationId xmlns:a16="http://schemas.microsoft.com/office/drawing/2014/main" id="{B59379BE-F26B-4EF0-A8F7-BF6708DC7FAD}"/>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5" name="Footer Placeholder 3">
            <a:extLst>
              <a:ext uri="{FF2B5EF4-FFF2-40B4-BE49-F238E27FC236}">
                <a16:creationId xmlns:a16="http://schemas.microsoft.com/office/drawing/2014/main" id="{D1C1CED8-FB5F-4016-A0F5-C3EF3DB3DECF}"/>
              </a:ext>
            </a:extLst>
          </p:cNvPr>
          <p:cNvSpPr>
            <a:spLocks noGrp="1"/>
          </p:cNvSpPr>
          <p:nvPr>
            <p:ph type="ftr" sz="quarter" idx="13"/>
          </p:nvPr>
        </p:nvSpPr>
        <p:spPr>
          <a:xfrm>
            <a:off x="502920" y="6346072"/>
            <a:ext cx="9997440" cy="479097"/>
          </a:xfrm>
          <a:prstGeom prst="rect">
            <a:avLst/>
          </a:prstGeom>
        </p:spPr>
        <p:txBody>
          <a:bodyPr/>
          <a:lstStyle/>
          <a:p>
            <a:r>
              <a:rPr lang="en-US" dirty="0"/>
              <a:t> Understanding and Measuring Tobacco Tax Avoidance and Evasion: A Methodological Guide</a:t>
            </a:r>
          </a:p>
          <a:p>
            <a:endParaRPr lang="en-US" dirty="0"/>
          </a:p>
        </p:txBody>
      </p:sp>
    </p:spTree>
    <p:extLst>
      <p:ext uri="{BB962C8B-B14F-4D97-AF65-F5344CB8AC3E}">
        <p14:creationId xmlns:p14="http://schemas.microsoft.com/office/powerpoint/2010/main" val="360931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lvl="1" indent="0">
              <a:lnSpc>
                <a:spcPct val="150000"/>
              </a:lnSpc>
              <a:spcAft>
                <a:spcPts val="600"/>
              </a:spcAft>
              <a:buNone/>
            </a:pPr>
            <a:r>
              <a:rPr lang="en-US" b="1" dirty="0"/>
              <a:t>Steps:</a:t>
            </a:r>
            <a:r>
              <a:rPr lang="en-US" dirty="0"/>
              <a:t> </a:t>
            </a:r>
          </a:p>
          <a:p>
            <a:pPr marL="1200150" lvl="1" indent="-514350">
              <a:lnSpc>
                <a:spcPct val="150000"/>
              </a:lnSpc>
              <a:spcAft>
                <a:spcPts val="600"/>
              </a:spcAft>
              <a:buClr>
                <a:schemeClr val="tx2"/>
              </a:buClr>
              <a:buSzPct val="100000"/>
              <a:buFont typeface="+mj-lt"/>
              <a:buAutoNum type="arabicPeriod"/>
            </a:pPr>
            <a:r>
              <a:rPr lang="en-US" dirty="0"/>
              <a:t>develop a sampling frame (aiming for a representative sample); </a:t>
            </a:r>
          </a:p>
          <a:p>
            <a:pPr marL="1200150" lvl="1" indent="-514350">
              <a:lnSpc>
                <a:spcPct val="150000"/>
              </a:lnSpc>
              <a:spcAft>
                <a:spcPts val="600"/>
              </a:spcAft>
              <a:buClr>
                <a:schemeClr val="tx2"/>
              </a:buClr>
              <a:buSzPct val="100000"/>
              <a:buFont typeface="+mj-lt"/>
              <a:buAutoNum type="arabicPeriod"/>
            </a:pPr>
            <a:r>
              <a:rPr lang="en-US" dirty="0"/>
              <a:t>train pack collectors; </a:t>
            </a:r>
          </a:p>
          <a:p>
            <a:pPr marL="1200150" lvl="1" indent="-514350">
              <a:lnSpc>
                <a:spcPct val="150000"/>
              </a:lnSpc>
              <a:spcAft>
                <a:spcPts val="600"/>
              </a:spcAft>
              <a:buClr>
                <a:schemeClr val="tx2"/>
              </a:buClr>
              <a:buSzPct val="100000"/>
              <a:buFont typeface="+mj-lt"/>
              <a:buAutoNum type="arabicPeriod"/>
            </a:pPr>
            <a:r>
              <a:rPr lang="en-US" dirty="0"/>
              <a:t>collect data (possession of unopened packs preferred due to the tax stamp possible damage; ask for all open packs); </a:t>
            </a:r>
          </a:p>
          <a:p>
            <a:pPr marL="1200150" lvl="1" indent="-514350">
              <a:lnSpc>
                <a:spcPct val="150000"/>
              </a:lnSpc>
              <a:spcAft>
                <a:spcPts val="600"/>
              </a:spcAft>
              <a:buClr>
                <a:schemeClr val="tx2"/>
              </a:buClr>
              <a:buSzPct val="100000"/>
              <a:buFont typeface="+mj-lt"/>
              <a:buAutoNum type="arabicPeriod"/>
            </a:pPr>
            <a:r>
              <a:rPr lang="en-US" dirty="0"/>
              <a:t>inspect packs and record data (standard questionnaire, double recording).</a:t>
            </a:r>
          </a:p>
        </p:txBody>
      </p:sp>
      <p:sp>
        <p:nvSpPr>
          <p:cNvPr id="3" name="Title 2"/>
          <p:cNvSpPr>
            <a:spLocks noGrp="1"/>
          </p:cNvSpPr>
          <p:nvPr>
            <p:ph type="title"/>
          </p:nvPr>
        </p:nvSpPr>
        <p:spPr/>
        <p:txBody>
          <a:bodyPr/>
          <a:lstStyle/>
          <a:p>
            <a:r>
              <a:rPr lang="en-US" dirty="0"/>
              <a:t>Examination of Cigarette Packs (continued)</a:t>
            </a:r>
          </a:p>
        </p:txBody>
      </p:sp>
      <p:sp>
        <p:nvSpPr>
          <p:cNvPr id="4" name="Date Placeholder 3">
            <a:extLst>
              <a:ext uri="{FF2B5EF4-FFF2-40B4-BE49-F238E27FC236}">
                <a16:creationId xmlns:a16="http://schemas.microsoft.com/office/drawing/2014/main" id="{B59379BE-F26B-4EF0-A8F7-BF6708DC7FAD}"/>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5" name="Footer Placeholder 3">
            <a:extLst>
              <a:ext uri="{FF2B5EF4-FFF2-40B4-BE49-F238E27FC236}">
                <a16:creationId xmlns:a16="http://schemas.microsoft.com/office/drawing/2014/main" id="{D1C1CED8-FB5F-4016-A0F5-C3EF3DB3DECF}"/>
              </a:ext>
            </a:extLst>
          </p:cNvPr>
          <p:cNvSpPr>
            <a:spLocks noGrp="1"/>
          </p:cNvSpPr>
          <p:nvPr>
            <p:ph type="ftr" sz="quarter" idx="13"/>
          </p:nvPr>
        </p:nvSpPr>
        <p:spPr>
          <a:xfrm>
            <a:off x="502920" y="6346072"/>
            <a:ext cx="9997440" cy="479097"/>
          </a:xfrm>
          <a:prstGeom prst="rect">
            <a:avLst/>
          </a:prstGeom>
        </p:spPr>
        <p:txBody>
          <a:bodyPr/>
          <a:lstStyle/>
          <a:p>
            <a:r>
              <a:rPr lang="en-US" dirty="0"/>
              <a:t> Understanding and Measuring Tobacco Tax Avoidance and Evasion: A Methodological Guide</a:t>
            </a:r>
          </a:p>
          <a:p>
            <a:endParaRPr lang="en-US" dirty="0"/>
          </a:p>
        </p:txBody>
      </p:sp>
    </p:spTree>
    <p:extLst>
      <p:ext uri="{BB962C8B-B14F-4D97-AF65-F5344CB8AC3E}">
        <p14:creationId xmlns:p14="http://schemas.microsoft.com/office/powerpoint/2010/main" val="3179927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Maps of NYC Census Tracts</a:t>
            </a:r>
          </a:p>
        </p:txBody>
      </p:sp>
      <p:sp>
        <p:nvSpPr>
          <p:cNvPr id="6" name="Date Placeholder 5">
            <a:extLst>
              <a:ext uri="{FF2B5EF4-FFF2-40B4-BE49-F238E27FC236}">
                <a16:creationId xmlns:a16="http://schemas.microsoft.com/office/drawing/2014/main" id="{D09D929F-8C21-45CB-AB4B-855D67E43C34}"/>
              </a:ext>
            </a:extLst>
          </p:cNvPr>
          <p:cNvSpPr>
            <a:spLocks noGrp="1"/>
          </p:cNvSpPr>
          <p:nvPr>
            <p:ph type="dt" sz="half" idx="12"/>
          </p:nvPr>
        </p:nvSpPr>
        <p:spPr>
          <a:xfrm>
            <a:off x="9052560" y="6322636"/>
            <a:ext cx="2743200" cy="365125"/>
          </a:xfrm>
        </p:spPr>
        <p:txBody>
          <a:bodyPr/>
          <a:lstStyle/>
          <a:p>
            <a:r>
              <a:rPr lang="en-US"/>
              <a:t>10 July 2020</a:t>
            </a:r>
            <a:endParaRPr lang="en-US" dirty="0"/>
          </a:p>
        </p:txBody>
      </p:sp>
      <p:sp>
        <p:nvSpPr>
          <p:cNvPr id="7" name="Footer Placeholder 3">
            <a:extLst>
              <a:ext uri="{FF2B5EF4-FFF2-40B4-BE49-F238E27FC236}">
                <a16:creationId xmlns:a16="http://schemas.microsoft.com/office/drawing/2014/main" id="{81ED1358-BC66-4754-935F-AE44DF346B74}"/>
              </a:ext>
            </a:extLst>
          </p:cNvPr>
          <p:cNvSpPr>
            <a:spLocks noGrp="1"/>
          </p:cNvSpPr>
          <p:nvPr>
            <p:ph type="ftr" sz="quarter" idx="13"/>
          </p:nvPr>
        </p:nvSpPr>
        <p:spPr>
          <a:xfrm>
            <a:off x="502920" y="6346072"/>
            <a:ext cx="9936480" cy="511928"/>
          </a:xfrm>
          <a:prstGeom prst="rect">
            <a:avLst/>
          </a:prstGeom>
        </p:spPr>
        <p:txBody>
          <a:bodyPr/>
          <a:lstStyle/>
          <a:p>
            <a:r>
              <a:rPr lang="en-US" dirty="0"/>
              <a:t> Understanding and Measuring Tobacco Tax Avoidance and Evasion: A Methodological Guide</a:t>
            </a:r>
          </a:p>
          <a:p>
            <a:endParaRPr lang="en-US" dirty="0"/>
          </a:p>
        </p:txBody>
      </p:sp>
      <p:pic>
        <p:nvPicPr>
          <p:cNvPr id="10" name="Picture 3">
            <a:extLst>
              <a:ext uri="{FF2B5EF4-FFF2-40B4-BE49-F238E27FC236}">
                <a16:creationId xmlns:a16="http://schemas.microsoft.com/office/drawing/2014/main" id="{96686DF0-2092-4A2C-A899-1D12D2B856DF}"/>
              </a:ext>
            </a:extLst>
          </p:cNvPr>
          <p:cNvPicPr>
            <a:picLocks noChangeAspect="1" noChangeArrowheads="1"/>
          </p:cNvPicPr>
          <p:nvPr/>
        </p:nvPicPr>
        <p:blipFill>
          <a:blip r:embed="rId2" cstate="print"/>
          <a:srcRect/>
          <a:stretch>
            <a:fillRect/>
          </a:stretch>
        </p:blipFill>
        <p:spPr bwMode="auto">
          <a:xfrm>
            <a:off x="2095501" y="1609421"/>
            <a:ext cx="7572510" cy="4793607"/>
          </a:xfrm>
          <a:prstGeom prst="rect">
            <a:avLst/>
          </a:prstGeom>
          <a:noFill/>
          <a:ln w="9525">
            <a:noFill/>
            <a:miter lim="800000"/>
            <a:headEnd/>
            <a:tailEnd/>
          </a:ln>
        </p:spPr>
      </p:pic>
    </p:spTree>
    <p:extLst>
      <p:ext uri="{BB962C8B-B14F-4D97-AF65-F5344CB8AC3E}">
        <p14:creationId xmlns:p14="http://schemas.microsoft.com/office/powerpoint/2010/main" val="95179515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2126</Words>
  <Application>Microsoft Office PowerPoint</Application>
  <PresentationFormat>Widescreen</PresentationFormat>
  <Paragraphs>198</Paragraphs>
  <Slides>29</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Calibri</vt:lpstr>
      <vt:lpstr>Franklin Gothic Book</vt:lpstr>
      <vt:lpstr>Franklin Gothic Medium</vt:lpstr>
      <vt:lpstr>Montserrat</vt:lpstr>
      <vt:lpstr>Montserrat SemiBold</vt:lpstr>
      <vt:lpstr>Office Theme</vt:lpstr>
      <vt:lpstr>Acrobat Document</vt:lpstr>
      <vt:lpstr>Measuring Tobacco Tax Avoidance and Evasion</vt:lpstr>
      <vt:lpstr>11 Methods to Estimate the Scope of Tax Avoidance/Evasion</vt:lpstr>
      <vt:lpstr>Examination of Cigarette Packs (3 Methods)</vt:lpstr>
      <vt:lpstr>Diamond Tax Stamp in SA</vt:lpstr>
      <vt:lpstr>Tax Stamp Mongolia</vt:lpstr>
      <vt:lpstr>Examination of Cigarette Packs (continued)</vt:lpstr>
      <vt:lpstr>Examination of Cigarette Packs (continued)</vt:lpstr>
      <vt:lpstr>Examination of Cigarette Packs (continued)</vt:lpstr>
      <vt:lpstr>Maps of NYC Census Tracts</vt:lpstr>
      <vt:lpstr>Typical Tract Map</vt:lpstr>
      <vt:lpstr>PowerPoint Presentation</vt:lpstr>
      <vt:lpstr>Examination of Cigarette Packs  (continued)</vt:lpstr>
      <vt:lpstr>Surveys of Tobacco Users </vt:lpstr>
      <vt:lpstr>Surveys of Tobacco Users  (continued)</vt:lpstr>
      <vt:lpstr>Surveys of Tobacco Users  (continued)</vt:lpstr>
      <vt:lpstr>Examination of Cigarette Packs  (continued)</vt:lpstr>
      <vt:lpstr>Separating Tax Avoidance and Evasion in the EU</vt:lpstr>
      <vt:lpstr>Combining 2 Methods</vt:lpstr>
      <vt:lpstr>Academic and Tobacco Industry Estimates, Warsaw, Poland (2011) </vt:lpstr>
      <vt:lpstr>Source of Illegal Packs in 2011</vt:lpstr>
      <vt:lpstr>Gap Analysis</vt:lpstr>
      <vt:lpstr>Gap Analysis (continued)</vt:lpstr>
      <vt:lpstr>Gap Analysis</vt:lpstr>
      <vt:lpstr>Gap Method in the UK, 2000 - 2013</vt:lpstr>
      <vt:lpstr>Gap Analysis (continued)</vt:lpstr>
      <vt:lpstr>Which Methods to Avoid</vt:lpstr>
      <vt:lpstr>Methods – 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Sarah Marriott</cp:lastModifiedBy>
  <cp:revision>36</cp:revision>
  <dcterms:created xsi:type="dcterms:W3CDTF">2020-07-02T14:02:37Z</dcterms:created>
  <dcterms:modified xsi:type="dcterms:W3CDTF">2020-07-10T13:28:52Z</dcterms:modified>
</cp:coreProperties>
</file>