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0" r:id="rId5"/>
  </p:sldMasterIdLst>
  <p:notesMasterIdLst>
    <p:notesMasterId r:id="rId34"/>
  </p:notesMasterIdLst>
  <p:handoutMasterIdLst>
    <p:handoutMasterId r:id="rId35"/>
  </p:handoutMasterIdLst>
  <p:sldIdLst>
    <p:sldId id="256" r:id="rId6"/>
    <p:sldId id="318" r:id="rId7"/>
    <p:sldId id="468" r:id="rId8"/>
    <p:sldId id="343" r:id="rId9"/>
    <p:sldId id="477" r:id="rId10"/>
    <p:sldId id="286" r:id="rId11"/>
    <p:sldId id="258" r:id="rId12"/>
    <p:sldId id="467" r:id="rId13"/>
    <p:sldId id="285" r:id="rId14"/>
    <p:sldId id="471" r:id="rId15"/>
    <p:sldId id="473" r:id="rId16"/>
    <p:sldId id="474" r:id="rId17"/>
    <p:sldId id="480" r:id="rId18"/>
    <p:sldId id="481" r:id="rId19"/>
    <p:sldId id="484" r:id="rId20"/>
    <p:sldId id="478" r:id="rId21"/>
    <p:sldId id="485" r:id="rId22"/>
    <p:sldId id="486" r:id="rId23"/>
    <p:sldId id="487" r:id="rId24"/>
    <p:sldId id="489" r:id="rId25"/>
    <p:sldId id="491" r:id="rId26"/>
    <p:sldId id="326" r:id="rId27"/>
    <p:sldId id="475" r:id="rId28"/>
    <p:sldId id="492" r:id="rId29"/>
    <p:sldId id="479" r:id="rId30"/>
    <p:sldId id="329" r:id="rId31"/>
    <p:sldId id="330" r:id="rId32"/>
    <p:sldId id="274" r:id="rId3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lpa Rumjeet" initials="SR" lastIdx="1" clrIdx="0">
    <p:extLst>
      <p:ext uri="{19B8F6BF-5375-455C-9EA6-DF929625EA0E}">
        <p15:presenceInfo xmlns:p15="http://schemas.microsoft.com/office/powerpoint/2012/main" userId="Shilpa Rumjee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79A6"/>
    <a:srgbClr val="02070A"/>
    <a:srgbClr val="FFFF99"/>
    <a:srgbClr val="DEE7E2"/>
    <a:srgbClr val="348629"/>
    <a:srgbClr val="99B4A3"/>
    <a:srgbClr val="2E79A6"/>
    <a:srgbClr val="B1BA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28DFAA-0932-0E46-9DD5-50ED8AA3E216}" v="1278" dt="2021-11-25T09:16:48.831"/>
    <p1510:client id="{DF8CCC8A-D2FE-4F15-8CC2-6F8981F25C8E}" v="6" dt="2021-11-25T08:52:59.1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90909" autoAdjust="0"/>
  </p:normalViewPr>
  <p:slideViewPr>
    <p:cSldViewPr snapToGrid="0">
      <p:cViewPr varScale="1">
        <p:scale>
          <a:sx n="58" d="100"/>
          <a:sy n="58" d="100"/>
        </p:scale>
        <p:origin x="816" y="56"/>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3776"/>
    </p:cViewPr>
  </p:sorterViewPr>
  <p:notesViewPr>
    <p:cSldViewPr snapToGrid="0">
      <p:cViewPr varScale="1">
        <p:scale>
          <a:sx n="130" d="100"/>
          <a:sy n="130" d="100"/>
        </p:scale>
        <p:origin x="204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ois Steenkamp" userId="a46e766b-5218-4708-a652-84b89248b775" providerId="ADAL" clId="{D128DFAA-0932-0E46-9DD5-50ED8AA3E216}"/>
    <pc:docChg chg="undo custSel delSld modSld sldOrd">
      <pc:chgData name="Francois Steenkamp" userId="a46e766b-5218-4708-a652-84b89248b775" providerId="ADAL" clId="{D128DFAA-0932-0E46-9DD5-50ED8AA3E216}" dt="2021-11-25T09:21:48.775" v="3892" actId="20577"/>
      <pc:docMkLst>
        <pc:docMk/>
      </pc:docMkLst>
      <pc:sldChg chg="modSp mod">
        <pc:chgData name="Francois Steenkamp" userId="a46e766b-5218-4708-a652-84b89248b775" providerId="ADAL" clId="{D128DFAA-0932-0E46-9DD5-50ED8AA3E216}" dt="2021-11-25T08:46:43.900" v="3862" actId="21"/>
        <pc:sldMkLst>
          <pc:docMk/>
          <pc:sldMk cId="3513433263" sldId="329"/>
        </pc:sldMkLst>
        <pc:spChg chg="mod">
          <ac:chgData name="Francois Steenkamp" userId="a46e766b-5218-4708-a652-84b89248b775" providerId="ADAL" clId="{D128DFAA-0932-0E46-9DD5-50ED8AA3E216}" dt="2021-11-25T08:46:43.900" v="3862" actId="21"/>
          <ac:spMkLst>
            <pc:docMk/>
            <pc:sldMk cId="3513433263" sldId="329"/>
            <ac:spMk id="8" creationId="{533179A9-10B1-453D-BE45-C861229D8AFD}"/>
          </ac:spMkLst>
        </pc:spChg>
      </pc:sldChg>
      <pc:sldChg chg="modSp mod">
        <pc:chgData name="Francois Steenkamp" userId="a46e766b-5218-4708-a652-84b89248b775" providerId="ADAL" clId="{D128DFAA-0932-0E46-9DD5-50ED8AA3E216}" dt="2021-11-25T08:46:59.576" v="3869" actId="404"/>
        <pc:sldMkLst>
          <pc:docMk/>
          <pc:sldMk cId="719013909" sldId="330"/>
        </pc:sldMkLst>
        <pc:spChg chg="mod">
          <ac:chgData name="Francois Steenkamp" userId="a46e766b-5218-4708-a652-84b89248b775" providerId="ADAL" clId="{D128DFAA-0932-0E46-9DD5-50ED8AA3E216}" dt="2021-11-25T08:46:59.576" v="3869" actId="404"/>
          <ac:spMkLst>
            <pc:docMk/>
            <pc:sldMk cId="719013909" sldId="330"/>
            <ac:spMk id="8" creationId="{77F50362-B839-4A49-986C-B81761964B73}"/>
          </ac:spMkLst>
        </pc:spChg>
      </pc:sldChg>
      <pc:sldChg chg="modSp mod">
        <pc:chgData name="Francois Steenkamp" userId="a46e766b-5218-4708-a652-84b89248b775" providerId="ADAL" clId="{D128DFAA-0932-0E46-9DD5-50ED8AA3E216}" dt="2021-11-25T08:57:50.169" v="3870" actId="20577"/>
        <pc:sldMkLst>
          <pc:docMk/>
          <pc:sldMk cId="98783427" sldId="474"/>
        </pc:sldMkLst>
        <pc:spChg chg="mod">
          <ac:chgData name="Francois Steenkamp" userId="a46e766b-5218-4708-a652-84b89248b775" providerId="ADAL" clId="{D128DFAA-0932-0E46-9DD5-50ED8AA3E216}" dt="2021-11-25T08:57:50.169" v="3870" actId="20577"/>
          <ac:spMkLst>
            <pc:docMk/>
            <pc:sldMk cId="98783427" sldId="474"/>
            <ac:spMk id="10" creationId="{1BC71D9B-AE0F-4564-A317-B60A7967E273}"/>
          </ac:spMkLst>
        </pc:spChg>
      </pc:sldChg>
      <pc:sldChg chg="addSp delSp modSp mod modAnim">
        <pc:chgData name="Francois Steenkamp" userId="a46e766b-5218-4708-a652-84b89248b775" providerId="ADAL" clId="{D128DFAA-0932-0E46-9DD5-50ED8AA3E216}" dt="2021-11-25T07:30:14.300" v="3522" actId="20577"/>
        <pc:sldMkLst>
          <pc:docMk/>
          <pc:sldMk cId="1346019586" sldId="478"/>
        </pc:sldMkLst>
        <pc:spChg chg="add mod">
          <ac:chgData name="Francois Steenkamp" userId="a46e766b-5218-4708-a652-84b89248b775" providerId="ADAL" clId="{D128DFAA-0932-0E46-9DD5-50ED8AA3E216}" dt="2021-11-25T07:10:03.830" v="3376" actId="164"/>
          <ac:spMkLst>
            <pc:docMk/>
            <pc:sldMk cId="1346019586" sldId="478"/>
            <ac:spMk id="5" creationId="{0CEFE314-250D-CE4F-9E1B-FDAF247C34DB}"/>
          </ac:spMkLst>
        </pc:spChg>
        <pc:spChg chg="mod">
          <ac:chgData name="Francois Steenkamp" userId="a46e766b-5218-4708-a652-84b89248b775" providerId="ADAL" clId="{D128DFAA-0932-0E46-9DD5-50ED8AA3E216}" dt="2021-11-25T07:30:14.300" v="3522" actId="20577"/>
          <ac:spMkLst>
            <pc:docMk/>
            <pc:sldMk cId="1346019586" sldId="478"/>
            <ac:spMk id="9" creationId="{47F8FFCA-B85B-4445-9C00-654A514A61FF}"/>
          </ac:spMkLst>
        </pc:spChg>
        <pc:spChg chg="add del">
          <ac:chgData name="Francois Steenkamp" userId="a46e766b-5218-4708-a652-84b89248b775" providerId="ADAL" clId="{D128DFAA-0932-0E46-9DD5-50ED8AA3E216}" dt="2021-11-25T07:11:42.977" v="3399" actId="478"/>
          <ac:spMkLst>
            <pc:docMk/>
            <pc:sldMk cId="1346019586" sldId="478"/>
            <ac:spMk id="11" creationId="{86C392D5-58C2-8345-AC9E-2EDD708F81D6}"/>
          </ac:spMkLst>
        </pc:spChg>
        <pc:spChg chg="add mod">
          <ac:chgData name="Francois Steenkamp" userId="a46e766b-5218-4708-a652-84b89248b775" providerId="ADAL" clId="{D128DFAA-0932-0E46-9DD5-50ED8AA3E216}" dt="2021-11-25T07:14:23.361" v="3467" actId="164"/>
          <ac:spMkLst>
            <pc:docMk/>
            <pc:sldMk cId="1346019586" sldId="478"/>
            <ac:spMk id="15" creationId="{3F1BFA4A-22E9-4A40-A368-4196EAEE2377}"/>
          </ac:spMkLst>
        </pc:spChg>
        <pc:spChg chg="add mod">
          <ac:chgData name="Francois Steenkamp" userId="a46e766b-5218-4708-a652-84b89248b775" providerId="ADAL" clId="{D128DFAA-0932-0E46-9DD5-50ED8AA3E216}" dt="2021-11-25T07:13:09.094" v="3449" actId="164"/>
          <ac:spMkLst>
            <pc:docMk/>
            <pc:sldMk cId="1346019586" sldId="478"/>
            <ac:spMk id="16" creationId="{BEA990E2-289B-ED4B-9150-93091C29564A}"/>
          </ac:spMkLst>
        </pc:spChg>
        <pc:spChg chg="add mod">
          <ac:chgData name="Francois Steenkamp" userId="a46e766b-5218-4708-a652-84b89248b775" providerId="ADAL" clId="{D128DFAA-0932-0E46-9DD5-50ED8AA3E216}" dt="2021-11-25T07:13:09.094" v="3449" actId="164"/>
          <ac:spMkLst>
            <pc:docMk/>
            <pc:sldMk cId="1346019586" sldId="478"/>
            <ac:spMk id="17" creationId="{561416C5-57BD-1F4D-B887-A313CB68DA3E}"/>
          </ac:spMkLst>
        </pc:spChg>
        <pc:spChg chg="add mod">
          <ac:chgData name="Francois Steenkamp" userId="a46e766b-5218-4708-a652-84b89248b775" providerId="ADAL" clId="{D128DFAA-0932-0E46-9DD5-50ED8AA3E216}" dt="2021-11-25T07:14:23.361" v="3467" actId="164"/>
          <ac:spMkLst>
            <pc:docMk/>
            <pc:sldMk cId="1346019586" sldId="478"/>
            <ac:spMk id="19" creationId="{8265FD28-7412-144F-9A5C-1FB980E28ADA}"/>
          </ac:spMkLst>
        </pc:spChg>
        <pc:grpChg chg="add mod">
          <ac:chgData name="Francois Steenkamp" userId="a46e766b-5218-4708-a652-84b89248b775" providerId="ADAL" clId="{D128DFAA-0932-0E46-9DD5-50ED8AA3E216}" dt="2021-11-25T07:15:23.948" v="3510" actId="1035"/>
          <ac:grpSpMkLst>
            <pc:docMk/>
            <pc:sldMk cId="1346019586" sldId="478"/>
            <ac:grpSpMk id="13" creationId="{A93FF767-923D-494A-AC59-1756D3B69489}"/>
          </ac:grpSpMkLst>
        </pc:grpChg>
        <pc:grpChg chg="add mod">
          <ac:chgData name="Francois Steenkamp" userId="a46e766b-5218-4708-a652-84b89248b775" providerId="ADAL" clId="{D128DFAA-0932-0E46-9DD5-50ED8AA3E216}" dt="2021-11-25T07:15:23.948" v="3510" actId="1035"/>
          <ac:grpSpMkLst>
            <pc:docMk/>
            <pc:sldMk cId="1346019586" sldId="478"/>
            <ac:grpSpMk id="18" creationId="{33DA7D4D-5819-2A42-A95A-761C3AD12EA5}"/>
          </ac:grpSpMkLst>
        </pc:grpChg>
        <pc:grpChg chg="add mod">
          <ac:chgData name="Francois Steenkamp" userId="a46e766b-5218-4708-a652-84b89248b775" providerId="ADAL" clId="{D128DFAA-0932-0E46-9DD5-50ED8AA3E216}" dt="2021-11-25T07:15:23.948" v="3510" actId="1035"/>
          <ac:grpSpMkLst>
            <pc:docMk/>
            <pc:sldMk cId="1346019586" sldId="478"/>
            <ac:grpSpMk id="20" creationId="{E0615B76-271B-3742-B961-51BDCDA51989}"/>
          </ac:grpSpMkLst>
        </pc:grpChg>
        <pc:picChg chg="add del mod modCrop">
          <ac:chgData name="Francois Steenkamp" userId="a46e766b-5218-4708-a652-84b89248b775" providerId="ADAL" clId="{D128DFAA-0932-0E46-9DD5-50ED8AA3E216}" dt="2021-11-25T07:09:16.474" v="3368" actId="478"/>
          <ac:picMkLst>
            <pc:docMk/>
            <pc:sldMk cId="1346019586" sldId="478"/>
            <ac:picMk id="2" creationId="{E08A1B67-B769-8540-A5EE-9DD4C5018CC1}"/>
          </ac:picMkLst>
        </pc:picChg>
        <pc:picChg chg="add mod">
          <ac:chgData name="Francois Steenkamp" userId="a46e766b-5218-4708-a652-84b89248b775" providerId="ADAL" clId="{D128DFAA-0932-0E46-9DD5-50ED8AA3E216}" dt="2021-11-25T07:10:03.830" v="3376" actId="164"/>
          <ac:picMkLst>
            <pc:docMk/>
            <pc:sldMk cId="1346019586" sldId="478"/>
            <ac:picMk id="3" creationId="{3A4C0D1C-1A50-8643-A730-0674000BC3E6}"/>
          </ac:picMkLst>
        </pc:picChg>
        <pc:picChg chg="del mod">
          <ac:chgData name="Francois Steenkamp" userId="a46e766b-5218-4708-a652-84b89248b775" providerId="ADAL" clId="{D128DFAA-0932-0E46-9DD5-50ED8AA3E216}" dt="2021-11-25T07:06:23.402" v="3355" actId="478"/>
          <ac:picMkLst>
            <pc:docMk/>
            <pc:sldMk cId="1346019586" sldId="478"/>
            <ac:picMk id="10" creationId="{24F83B44-896A-C74E-B6F3-597FB424C52B}"/>
          </ac:picMkLst>
        </pc:picChg>
        <pc:picChg chg="add del mod">
          <ac:chgData name="Francois Steenkamp" userId="a46e766b-5218-4708-a652-84b89248b775" providerId="ADAL" clId="{D128DFAA-0932-0E46-9DD5-50ED8AA3E216}" dt="2021-11-25T07:08:03.406" v="3367" actId="478"/>
          <ac:picMkLst>
            <pc:docMk/>
            <pc:sldMk cId="1346019586" sldId="478"/>
            <ac:picMk id="12" creationId="{DC6E8D44-A264-094E-ADCA-9EB95B3AFABB}"/>
          </ac:picMkLst>
        </pc:picChg>
        <pc:picChg chg="add mod">
          <ac:chgData name="Francois Steenkamp" userId="a46e766b-5218-4708-a652-84b89248b775" providerId="ADAL" clId="{D128DFAA-0932-0E46-9DD5-50ED8AA3E216}" dt="2021-11-25T07:15:23.948" v="3510" actId="1035"/>
          <ac:picMkLst>
            <pc:docMk/>
            <pc:sldMk cId="1346019586" sldId="478"/>
            <ac:picMk id="14" creationId="{E9C3C215-2C81-BE4B-AE34-3112F7C4B3FD}"/>
          </ac:picMkLst>
        </pc:picChg>
      </pc:sldChg>
      <pc:sldChg chg="modSp mod">
        <pc:chgData name="Francois Steenkamp" userId="a46e766b-5218-4708-a652-84b89248b775" providerId="ADAL" clId="{D128DFAA-0932-0E46-9DD5-50ED8AA3E216}" dt="2021-11-25T09:16:50.700" v="3881" actId="27636"/>
        <pc:sldMkLst>
          <pc:docMk/>
          <pc:sldMk cId="1313386350" sldId="479"/>
        </pc:sldMkLst>
        <pc:spChg chg="mod">
          <ac:chgData name="Francois Steenkamp" userId="a46e766b-5218-4708-a652-84b89248b775" providerId="ADAL" clId="{D128DFAA-0932-0E46-9DD5-50ED8AA3E216}" dt="2021-11-25T09:16:50.700" v="3881" actId="27636"/>
          <ac:spMkLst>
            <pc:docMk/>
            <pc:sldMk cId="1313386350" sldId="479"/>
            <ac:spMk id="7" creationId="{85CBA40D-2FFC-C446-A5A2-539BC89DB4F9}"/>
          </ac:spMkLst>
        </pc:spChg>
      </pc:sldChg>
      <pc:sldChg chg="modNotesTx">
        <pc:chgData name="Francois Steenkamp" userId="a46e766b-5218-4708-a652-84b89248b775" providerId="ADAL" clId="{D128DFAA-0932-0E46-9DD5-50ED8AA3E216}" dt="2021-11-25T06:30:06.300" v="3094" actId="20577"/>
        <pc:sldMkLst>
          <pc:docMk/>
          <pc:sldMk cId="3536958380" sldId="480"/>
        </pc:sldMkLst>
      </pc:sldChg>
      <pc:sldChg chg="addSp delSp modSp mod delAnim modAnim modNotesTx">
        <pc:chgData name="Francois Steenkamp" userId="a46e766b-5218-4708-a652-84b89248b775" providerId="ADAL" clId="{D128DFAA-0932-0E46-9DD5-50ED8AA3E216}" dt="2021-11-25T07:00:09.992" v="3354"/>
        <pc:sldMkLst>
          <pc:docMk/>
          <pc:sldMk cId="12564966" sldId="484"/>
        </pc:sldMkLst>
        <pc:spChg chg="mod">
          <ac:chgData name="Francois Steenkamp" userId="a46e766b-5218-4708-a652-84b89248b775" providerId="ADAL" clId="{D128DFAA-0932-0E46-9DD5-50ED8AA3E216}" dt="2021-11-25T06:55:39.844" v="3351" actId="20577"/>
          <ac:spMkLst>
            <pc:docMk/>
            <pc:sldMk cId="12564966" sldId="484"/>
            <ac:spMk id="14" creationId="{A7024967-18C3-C54B-A4AF-762A23F0A798}"/>
          </ac:spMkLst>
        </pc:spChg>
        <pc:grpChg chg="del">
          <ac:chgData name="Francois Steenkamp" userId="a46e766b-5218-4708-a652-84b89248b775" providerId="ADAL" clId="{D128DFAA-0932-0E46-9DD5-50ED8AA3E216}" dt="2021-11-24T18:03:00.691" v="794" actId="478"/>
          <ac:grpSpMkLst>
            <pc:docMk/>
            <pc:sldMk cId="12564966" sldId="484"/>
            <ac:grpSpMk id="3" creationId="{BCED4126-A46C-2F48-B882-4BB21AC437F5}"/>
          </ac:grpSpMkLst>
        </pc:grpChg>
        <pc:grpChg chg="add mod">
          <ac:chgData name="Francois Steenkamp" userId="a46e766b-5218-4708-a652-84b89248b775" providerId="ADAL" clId="{D128DFAA-0932-0E46-9DD5-50ED8AA3E216}" dt="2021-11-25T06:59:54.219" v="3352" actId="164"/>
          <ac:grpSpMkLst>
            <pc:docMk/>
            <pc:sldMk cId="12564966" sldId="484"/>
            <ac:grpSpMk id="3" creationId="{C9C2CB4C-EE9B-5E42-BF72-00DA24B74C48}"/>
          </ac:grpSpMkLst>
        </pc:grpChg>
        <pc:picChg chg="add mod modCrop">
          <ac:chgData name="Francois Steenkamp" userId="a46e766b-5218-4708-a652-84b89248b775" providerId="ADAL" clId="{D128DFAA-0932-0E46-9DD5-50ED8AA3E216}" dt="2021-11-25T06:59:54.219" v="3352" actId="164"/>
          <ac:picMkLst>
            <pc:docMk/>
            <pc:sldMk cId="12564966" sldId="484"/>
            <ac:picMk id="2" creationId="{50AF708D-6DCA-F944-8966-B389B40F6EBA}"/>
          </ac:picMkLst>
        </pc:picChg>
        <pc:picChg chg="add mod">
          <ac:chgData name="Francois Steenkamp" userId="a46e766b-5218-4708-a652-84b89248b775" providerId="ADAL" clId="{D128DFAA-0932-0E46-9DD5-50ED8AA3E216}" dt="2021-11-25T05:54:47.614" v="2505" actId="1076"/>
          <ac:picMkLst>
            <pc:docMk/>
            <pc:sldMk cId="12564966" sldId="484"/>
            <ac:picMk id="5" creationId="{4D96F5C6-89C4-134E-89F0-D45E05D6C80B}"/>
          </ac:picMkLst>
        </pc:picChg>
        <pc:picChg chg="add mod modCrop">
          <ac:chgData name="Francois Steenkamp" userId="a46e766b-5218-4708-a652-84b89248b775" providerId="ADAL" clId="{D128DFAA-0932-0E46-9DD5-50ED8AA3E216}" dt="2021-11-25T06:59:54.219" v="3352" actId="164"/>
          <ac:picMkLst>
            <pc:docMk/>
            <pc:sldMk cId="12564966" sldId="484"/>
            <ac:picMk id="10" creationId="{BFC09CFE-66D6-A54D-A46F-2CF03B630CB7}"/>
          </ac:picMkLst>
        </pc:picChg>
        <pc:picChg chg="add mod modCrop">
          <ac:chgData name="Francois Steenkamp" userId="a46e766b-5218-4708-a652-84b89248b775" providerId="ADAL" clId="{D128DFAA-0932-0E46-9DD5-50ED8AA3E216}" dt="2021-11-25T06:59:54.219" v="3352" actId="164"/>
          <ac:picMkLst>
            <pc:docMk/>
            <pc:sldMk cId="12564966" sldId="484"/>
            <ac:picMk id="11" creationId="{B01138AF-9646-8B4B-86CD-06549191F26C}"/>
          </ac:picMkLst>
        </pc:picChg>
      </pc:sldChg>
      <pc:sldChg chg="modSp">
        <pc:chgData name="Francois Steenkamp" userId="a46e766b-5218-4708-a652-84b89248b775" providerId="ADAL" clId="{D128DFAA-0932-0E46-9DD5-50ED8AA3E216}" dt="2021-11-25T07:35:32.484" v="3523" actId="20577"/>
        <pc:sldMkLst>
          <pc:docMk/>
          <pc:sldMk cId="3931942126" sldId="485"/>
        </pc:sldMkLst>
        <pc:spChg chg="mod">
          <ac:chgData name="Francois Steenkamp" userId="a46e766b-5218-4708-a652-84b89248b775" providerId="ADAL" clId="{D128DFAA-0932-0E46-9DD5-50ED8AA3E216}" dt="2021-11-25T07:35:32.484" v="3523" actId="20577"/>
          <ac:spMkLst>
            <pc:docMk/>
            <pc:sldMk cId="3931942126" sldId="485"/>
            <ac:spMk id="9" creationId="{47F8FFCA-B85B-4445-9C00-654A514A61FF}"/>
          </ac:spMkLst>
        </pc:spChg>
      </pc:sldChg>
      <pc:sldChg chg="addSp delSp modSp mod">
        <pc:chgData name="Francois Steenkamp" userId="a46e766b-5218-4708-a652-84b89248b775" providerId="ADAL" clId="{D128DFAA-0932-0E46-9DD5-50ED8AA3E216}" dt="2021-11-24T14:37:23.891" v="8" actId="20577"/>
        <pc:sldMkLst>
          <pc:docMk/>
          <pc:sldMk cId="493109785" sldId="486"/>
        </pc:sldMkLst>
        <pc:spChg chg="mod">
          <ac:chgData name="Francois Steenkamp" userId="a46e766b-5218-4708-a652-84b89248b775" providerId="ADAL" clId="{D128DFAA-0932-0E46-9DD5-50ED8AA3E216}" dt="2021-11-24T14:37:23.891" v="8" actId="20577"/>
          <ac:spMkLst>
            <pc:docMk/>
            <pc:sldMk cId="493109785" sldId="486"/>
            <ac:spMk id="9" creationId="{47F8FFCA-B85B-4445-9C00-654A514A61FF}"/>
          </ac:spMkLst>
        </pc:spChg>
        <pc:graphicFrameChg chg="add mod">
          <ac:chgData name="Francois Steenkamp" userId="a46e766b-5218-4708-a652-84b89248b775" providerId="ADAL" clId="{D128DFAA-0932-0E46-9DD5-50ED8AA3E216}" dt="2021-11-24T14:37:21.017" v="7" actId="14100"/>
          <ac:graphicFrameMkLst>
            <pc:docMk/>
            <pc:sldMk cId="493109785" sldId="486"/>
            <ac:graphicFrameMk id="2" creationId="{EFF2DFC2-FEFE-3442-93C0-46F0344CC786}"/>
          </ac:graphicFrameMkLst>
        </pc:graphicFrameChg>
        <pc:graphicFrameChg chg="del">
          <ac:chgData name="Francois Steenkamp" userId="a46e766b-5218-4708-a652-84b89248b775" providerId="ADAL" clId="{D128DFAA-0932-0E46-9DD5-50ED8AA3E216}" dt="2021-11-24T14:37:06.027" v="3" actId="478"/>
          <ac:graphicFrameMkLst>
            <pc:docMk/>
            <pc:sldMk cId="493109785" sldId="486"/>
            <ac:graphicFrameMk id="10" creationId="{0964D255-0EB0-B54C-AD39-FC7D1E3391D7}"/>
          </ac:graphicFrameMkLst>
        </pc:graphicFrameChg>
      </pc:sldChg>
      <pc:sldChg chg="addSp delSp modSp mod">
        <pc:chgData name="Francois Steenkamp" userId="a46e766b-5218-4708-a652-84b89248b775" providerId="ADAL" clId="{D128DFAA-0932-0E46-9DD5-50ED8AA3E216}" dt="2021-11-25T09:21:48.775" v="3892" actId="20577"/>
        <pc:sldMkLst>
          <pc:docMk/>
          <pc:sldMk cId="2394454004" sldId="487"/>
        </pc:sldMkLst>
        <pc:spChg chg="mod">
          <ac:chgData name="Francois Steenkamp" userId="a46e766b-5218-4708-a652-84b89248b775" providerId="ADAL" clId="{D128DFAA-0932-0E46-9DD5-50ED8AA3E216}" dt="2021-11-25T09:21:48.775" v="3892" actId="20577"/>
          <ac:spMkLst>
            <pc:docMk/>
            <pc:sldMk cId="2394454004" sldId="487"/>
            <ac:spMk id="9" creationId="{47F8FFCA-B85B-4445-9C00-654A514A61FF}"/>
          </ac:spMkLst>
        </pc:spChg>
        <pc:graphicFrameChg chg="add mod">
          <ac:chgData name="Francois Steenkamp" userId="a46e766b-5218-4708-a652-84b89248b775" providerId="ADAL" clId="{D128DFAA-0932-0E46-9DD5-50ED8AA3E216}" dt="2021-11-24T14:38:34.102" v="41" actId="14100"/>
          <ac:graphicFrameMkLst>
            <pc:docMk/>
            <pc:sldMk cId="2394454004" sldId="487"/>
            <ac:graphicFrameMk id="2" creationId="{815ADC8C-6E8A-2344-847C-370A31178CA1}"/>
          </ac:graphicFrameMkLst>
        </pc:graphicFrameChg>
        <pc:graphicFrameChg chg="del">
          <ac:chgData name="Francois Steenkamp" userId="a46e766b-5218-4708-a652-84b89248b775" providerId="ADAL" clId="{D128DFAA-0932-0E46-9DD5-50ED8AA3E216}" dt="2021-11-24T14:38:20.182" v="38" actId="478"/>
          <ac:graphicFrameMkLst>
            <pc:docMk/>
            <pc:sldMk cId="2394454004" sldId="487"/>
            <ac:graphicFrameMk id="13" creationId="{332B17CE-C987-004F-AC9E-85BC40E12C46}"/>
          </ac:graphicFrameMkLst>
        </pc:graphicFrameChg>
      </pc:sldChg>
      <pc:sldChg chg="del ord">
        <pc:chgData name="Francois Steenkamp" userId="a46e766b-5218-4708-a652-84b89248b775" providerId="ADAL" clId="{D128DFAA-0932-0E46-9DD5-50ED8AA3E216}" dt="2021-11-24T18:44:19.462" v="2464" actId="2696"/>
        <pc:sldMkLst>
          <pc:docMk/>
          <pc:sldMk cId="848721715" sldId="488"/>
        </pc:sldMkLst>
      </pc:sldChg>
      <pc:sldChg chg="del">
        <pc:chgData name="Francois Steenkamp" userId="a46e766b-5218-4708-a652-84b89248b775" providerId="ADAL" clId="{D128DFAA-0932-0E46-9DD5-50ED8AA3E216}" dt="2021-11-24T18:44:25.194" v="2465" actId="2696"/>
        <pc:sldMkLst>
          <pc:docMk/>
          <pc:sldMk cId="1747575590" sldId="490"/>
        </pc:sldMkLst>
      </pc:sldChg>
      <pc:sldChg chg="addSp delSp modSp mod modNotesTx">
        <pc:chgData name="Francois Steenkamp" userId="a46e766b-5218-4708-a652-84b89248b775" providerId="ADAL" clId="{D128DFAA-0932-0E46-9DD5-50ED8AA3E216}" dt="2021-11-25T07:44:28.216" v="3524" actId="20577"/>
        <pc:sldMkLst>
          <pc:docMk/>
          <pc:sldMk cId="2522480188" sldId="491"/>
        </pc:sldMkLst>
        <pc:spChg chg="mod">
          <ac:chgData name="Francois Steenkamp" userId="a46e766b-5218-4708-a652-84b89248b775" providerId="ADAL" clId="{D128DFAA-0932-0E46-9DD5-50ED8AA3E216}" dt="2021-11-24T14:39:11.057" v="46" actId="27636"/>
          <ac:spMkLst>
            <pc:docMk/>
            <pc:sldMk cId="2522480188" sldId="491"/>
            <ac:spMk id="7" creationId="{3DA6C5AF-E918-46E9-AE50-360C8D8C7AC8}"/>
          </ac:spMkLst>
        </pc:spChg>
        <pc:graphicFrameChg chg="del">
          <ac:chgData name="Francois Steenkamp" userId="a46e766b-5218-4708-a652-84b89248b775" providerId="ADAL" clId="{D128DFAA-0932-0E46-9DD5-50ED8AA3E216}" dt="2021-11-24T14:38:48.205" v="42" actId="478"/>
          <ac:graphicFrameMkLst>
            <pc:docMk/>
            <pc:sldMk cId="2522480188" sldId="491"/>
            <ac:graphicFrameMk id="3" creationId="{82F42DFA-EBE1-0546-8A39-F1E06EFC7B4D}"/>
          </ac:graphicFrameMkLst>
        </pc:graphicFrameChg>
        <pc:graphicFrameChg chg="add mod">
          <ac:chgData name="Francois Steenkamp" userId="a46e766b-5218-4708-a652-84b89248b775" providerId="ADAL" clId="{D128DFAA-0932-0E46-9DD5-50ED8AA3E216}" dt="2021-11-24T14:39:18.061" v="48" actId="14100"/>
          <ac:graphicFrameMkLst>
            <pc:docMk/>
            <pc:sldMk cId="2522480188" sldId="491"/>
            <ac:graphicFrameMk id="5" creationId="{2B48D159-88ED-C04C-B6E2-5C457BA6B2E7}"/>
          </ac:graphicFrameMkLst>
        </pc:graphicFrameChg>
      </pc:sldChg>
      <pc:sldChg chg="addSp delSp modSp mod modNotesTx">
        <pc:chgData name="Francois Steenkamp" userId="a46e766b-5218-4708-a652-84b89248b775" providerId="ADAL" clId="{D128DFAA-0932-0E46-9DD5-50ED8AA3E216}" dt="2021-11-24T18:28:52.125" v="1474" actId="20577"/>
        <pc:sldMkLst>
          <pc:docMk/>
          <pc:sldMk cId="3688979072" sldId="492"/>
        </pc:sldMkLst>
        <pc:spChg chg="add del mod">
          <ac:chgData name="Francois Steenkamp" userId="a46e766b-5218-4708-a652-84b89248b775" providerId="ADAL" clId="{D128DFAA-0932-0E46-9DD5-50ED8AA3E216}" dt="2021-11-24T14:48:50.788" v="198" actId="478"/>
          <ac:spMkLst>
            <pc:docMk/>
            <pc:sldMk cId="3688979072" sldId="492"/>
            <ac:spMk id="5" creationId="{C6FDC4F1-F665-5A45-938A-72702B16C5E3}"/>
          </ac:spMkLst>
        </pc:spChg>
        <pc:spChg chg="del">
          <ac:chgData name="Francois Steenkamp" userId="a46e766b-5218-4708-a652-84b89248b775" providerId="ADAL" clId="{D128DFAA-0932-0E46-9DD5-50ED8AA3E216}" dt="2021-11-24T14:48:48.301" v="197" actId="478"/>
          <ac:spMkLst>
            <pc:docMk/>
            <pc:sldMk cId="3688979072" sldId="492"/>
            <ac:spMk id="9" creationId="{47F8FFCA-B85B-4445-9C00-654A514A61FF}"/>
          </ac:spMkLst>
        </pc:spChg>
        <pc:spChg chg="add mod">
          <ac:chgData name="Francois Steenkamp" userId="a46e766b-5218-4708-a652-84b89248b775" providerId="ADAL" clId="{D128DFAA-0932-0E46-9DD5-50ED8AA3E216}" dt="2021-11-24T18:28:52.125" v="1474" actId="20577"/>
          <ac:spMkLst>
            <pc:docMk/>
            <pc:sldMk cId="3688979072" sldId="492"/>
            <ac:spMk id="16" creationId="{A36AFCC6-C8B0-5B4F-8241-4DBFB22074BA}"/>
          </ac:spMkLst>
        </pc:spChg>
        <pc:graphicFrameChg chg="mod modGraphic">
          <ac:chgData name="Francois Steenkamp" userId="a46e766b-5218-4708-a652-84b89248b775" providerId="ADAL" clId="{D128DFAA-0932-0E46-9DD5-50ED8AA3E216}" dt="2021-11-24T14:49:04.133" v="201" actId="1076"/>
          <ac:graphicFrameMkLst>
            <pc:docMk/>
            <pc:sldMk cId="3688979072" sldId="492"/>
            <ac:graphicFrameMk id="2" creationId="{5A11852D-CE0D-9444-8BC9-E44BCD12F4A1}"/>
          </ac:graphicFrameMkLst>
        </pc:graphicFrameChg>
        <pc:picChg chg="add del mod">
          <ac:chgData name="Francois Steenkamp" userId="a46e766b-5218-4708-a652-84b89248b775" providerId="ADAL" clId="{D128DFAA-0932-0E46-9DD5-50ED8AA3E216}" dt="2021-11-24T15:13:16.359" v="247" actId="478"/>
          <ac:picMkLst>
            <pc:docMk/>
            <pc:sldMk cId="3688979072" sldId="492"/>
            <ac:picMk id="10" creationId="{3F11C00E-046E-9547-AEC1-C33870FE18D1}"/>
          </ac:picMkLst>
        </pc:picChg>
        <pc:picChg chg="add del mod">
          <ac:chgData name="Francois Steenkamp" userId="a46e766b-5218-4708-a652-84b89248b775" providerId="ADAL" clId="{D128DFAA-0932-0E46-9DD5-50ED8AA3E216}" dt="2021-11-24T15:13:15.679" v="246" actId="478"/>
          <ac:picMkLst>
            <pc:docMk/>
            <pc:sldMk cId="3688979072" sldId="492"/>
            <ac:picMk id="11" creationId="{1881F254-CC82-0F48-8EC4-E2D8DC359F4D}"/>
          </ac:picMkLst>
        </pc:picChg>
        <pc:picChg chg="del mod">
          <ac:chgData name="Francois Steenkamp" userId="a46e766b-5218-4708-a652-84b89248b775" providerId="ADAL" clId="{D128DFAA-0932-0E46-9DD5-50ED8AA3E216}" dt="2021-11-24T15:11:07.780" v="202" actId="478"/>
          <ac:picMkLst>
            <pc:docMk/>
            <pc:sldMk cId="3688979072" sldId="492"/>
            <ac:picMk id="12" creationId="{6FF1A064-678E-964A-87CE-78E80577EBF1}"/>
          </ac:picMkLst>
        </pc:picChg>
        <pc:picChg chg="del mod">
          <ac:chgData name="Francois Steenkamp" userId="a46e766b-5218-4708-a652-84b89248b775" providerId="ADAL" clId="{D128DFAA-0932-0E46-9DD5-50ED8AA3E216}" dt="2021-11-24T15:11:08.457" v="203" actId="478"/>
          <ac:picMkLst>
            <pc:docMk/>
            <pc:sldMk cId="3688979072" sldId="492"/>
            <ac:picMk id="13" creationId="{EB424E50-C39C-3C43-A725-30E2AA3181A6}"/>
          </ac:picMkLst>
        </pc:picChg>
        <pc:picChg chg="add mod">
          <ac:chgData name="Francois Steenkamp" userId="a46e766b-5218-4708-a652-84b89248b775" providerId="ADAL" clId="{D128DFAA-0932-0E46-9DD5-50ED8AA3E216}" dt="2021-11-24T15:14:14.092" v="305" actId="1076"/>
          <ac:picMkLst>
            <pc:docMk/>
            <pc:sldMk cId="3688979072" sldId="492"/>
            <ac:picMk id="14" creationId="{879D7C0A-2678-FF41-8A76-3EE31E567948}"/>
          </ac:picMkLst>
        </pc:picChg>
        <pc:picChg chg="add mod">
          <ac:chgData name="Francois Steenkamp" userId="a46e766b-5218-4708-a652-84b89248b775" providerId="ADAL" clId="{D128DFAA-0932-0E46-9DD5-50ED8AA3E216}" dt="2021-11-24T15:14:15.327" v="306" actId="1076"/>
          <ac:picMkLst>
            <pc:docMk/>
            <pc:sldMk cId="3688979072" sldId="492"/>
            <ac:picMk id="15" creationId="{FE3006F8-FE1A-AD45-A2C3-FAA956467227}"/>
          </ac:picMkLst>
        </pc:picChg>
      </pc:sldChg>
    </pc:docChg>
  </pc:docChgLst>
  <pc:docChgLst>
    <pc:chgData name="Shilpa Rumjeet" userId="81e68986-dffb-48dd-bd3c-1e4b1626e4be" providerId="ADAL" clId="{DF8CCC8A-D2FE-4F15-8CC2-6F8981F25C8E}"/>
    <pc:docChg chg="addSld delSld modSld">
      <pc:chgData name="Shilpa Rumjeet" userId="81e68986-dffb-48dd-bd3c-1e4b1626e4be" providerId="ADAL" clId="{DF8CCC8A-D2FE-4F15-8CC2-6F8981F25C8E}" dt="2021-11-25T08:52:59.165" v="12" actId="47"/>
      <pc:docMkLst>
        <pc:docMk/>
      </pc:docMkLst>
      <pc:sldChg chg="del">
        <pc:chgData name="Shilpa Rumjeet" userId="81e68986-dffb-48dd-bd3c-1e4b1626e4be" providerId="ADAL" clId="{DF8CCC8A-D2FE-4F15-8CC2-6F8981F25C8E}" dt="2021-11-25T08:52:59.165" v="12" actId="47"/>
        <pc:sldMkLst>
          <pc:docMk/>
          <pc:sldMk cId="65307763" sldId="317"/>
        </pc:sldMkLst>
      </pc:sldChg>
      <pc:sldChg chg="add del modNotesTx">
        <pc:chgData name="Shilpa Rumjeet" userId="81e68986-dffb-48dd-bd3c-1e4b1626e4be" providerId="ADAL" clId="{DF8CCC8A-D2FE-4F15-8CC2-6F8981F25C8E}" dt="2021-11-24T13:23:32.352" v="7" actId="20577"/>
        <pc:sldMkLst>
          <pc:docMk/>
          <pc:sldMk cId="3524895121" sldId="343"/>
        </pc:sldMkLst>
      </pc:sldChg>
      <pc:sldChg chg="add del modNotesTx">
        <pc:chgData name="Shilpa Rumjeet" userId="81e68986-dffb-48dd-bd3c-1e4b1626e4be" providerId="ADAL" clId="{DF8CCC8A-D2FE-4F15-8CC2-6F8981F25C8E}" dt="2021-11-24T13:23:23.866" v="6" actId="6549"/>
        <pc:sldMkLst>
          <pc:docMk/>
          <pc:sldMk cId="4068023004" sldId="467"/>
        </pc:sldMkLst>
      </pc:sldChg>
      <pc:sldChg chg="add del">
        <pc:chgData name="Shilpa Rumjeet" userId="81e68986-dffb-48dd-bd3c-1e4b1626e4be" providerId="ADAL" clId="{DF8CCC8A-D2FE-4F15-8CC2-6F8981F25C8E}" dt="2021-11-24T13:23:05.056" v="5"/>
        <pc:sldMkLst>
          <pc:docMk/>
          <pc:sldMk cId="1705427921" sldId="475"/>
        </pc:sldMkLst>
      </pc:sldChg>
      <pc:sldChg chg="modSp mod">
        <pc:chgData name="Shilpa Rumjeet" userId="81e68986-dffb-48dd-bd3c-1e4b1626e4be" providerId="ADAL" clId="{DF8CCC8A-D2FE-4F15-8CC2-6F8981F25C8E}" dt="2021-11-24T13:24:13.689" v="11" actId="14100"/>
        <pc:sldMkLst>
          <pc:docMk/>
          <pc:sldMk cId="1313386350" sldId="479"/>
        </pc:sldMkLst>
        <pc:spChg chg="mod">
          <ac:chgData name="Shilpa Rumjeet" userId="81e68986-dffb-48dd-bd3c-1e4b1626e4be" providerId="ADAL" clId="{DF8CCC8A-D2FE-4F15-8CC2-6F8981F25C8E}" dt="2021-11-24T13:24:13.689" v="11" actId="14100"/>
          <ac:spMkLst>
            <pc:docMk/>
            <pc:sldMk cId="1313386350" sldId="479"/>
            <ac:spMk id="7" creationId="{85CBA40D-2FFC-C446-A5A2-539BC89DB4F9}"/>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B6666F1E-7E50-46DE-99A8-6FBC18E191B0}" type="slidenum">
              <a:rPr lang="en-ZA" smtClean="0"/>
              <a:t>‹#›</a:t>
            </a:fld>
            <a:endParaRPr lang="en-ZA"/>
          </a:p>
        </p:txBody>
      </p:sp>
      <p:sp>
        <p:nvSpPr>
          <p:cNvPr id="6" name="Date Placeholder 5"/>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731EA6A0-EC7B-4BA4-8C25-B48BA63D2B33}" type="datetimeFigureOut">
              <a:rPr lang="en-ZA" smtClean="0"/>
              <a:t>2021/11/25</a:t>
            </a:fld>
            <a:endParaRPr lang="en-ZA"/>
          </a:p>
        </p:txBody>
      </p:sp>
    </p:spTree>
    <p:extLst>
      <p:ext uri="{BB962C8B-B14F-4D97-AF65-F5344CB8AC3E}">
        <p14:creationId xmlns:p14="http://schemas.microsoft.com/office/powerpoint/2010/main" val="4750087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CEFB2566-BEFA-4F97-BF3E-A2FD6F9295A5}" type="datetimeFigureOut">
              <a:rPr lang="en-ZA" smtClean="0"/>
              <a:t>2021/11/25</a:t>
            </a:fld>
            <a:endParaRPr lang="en-ZA"/>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A8AF8C75-6098-4B77-9A9D-12EBD3F686FC}" type="slidenum">
              <a:rPr lang="en-ZA" smtClean="0"/>
              <a:t>‹#›</a:t>
            </a:fld>
            <a:endParaRPr lang="en-ZA"/>
          </a:p>
        </p:txBody>
      </p:sp>
    </p:spTree>
    <p:extLst>
      <p:ext uri="{BB962C8B-B14F-4D97-AF65-F5344CB8AC3E}">
        <p14:creationId xmlns:p14="http://schemas.microsoft.com/office/powerpoint/2010/main" val="4063878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8AF8C75-6098-4B77-9A9D-12EBD3F686FC}" type="slidenum">
              <a:rPr lang="en-ZA" smtClean="0"/>
              <a:t>1</a:t>
            </a:fld>
            <a:endParaRPr lang="en-ZA"/>
          </a:p>
        </p:txBody>
      </p:sp>
    </p:spTree>
    <p:extLst>
      <p:ext uri="{BB962C8B-B14F-4D97-AF65-F5344CB8AC3E}">
        <p14:creationId xmlns:p14="http://schemas.microsoft.com/office/powerpoint/2010/main" val="1728199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F8C75-6098-4B77-9A9D-12EBD3F686FC}" type="slidenum">
              <a:rPr lang="en-ZA" smtClean="0"/>
              <a:t>10</a:t>
            </a:fld>
            <a:endParaRPr lang="en-ZA"/>
          </a:p>
        </p:txBody>
      </p:sp>
    </p:spTree>
    <p:extLst>
      <p:ext uri="{BB962C8B-B14F-4D97-AF65-F5344CB8AC3E}">
        <p14:creationId xmlns:p14="http://schemas.microsoft.com/office/powerpoint/2010/main" val="518710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F8C75-6098-4B77-9A9D-12EBD3F686FC}" type="slidenum">
              <a:rPr lang="en-ZA" smtClean="0"/>
              <a:t>11</a:t>
            </a:fld>
            <a:endParaRPr lang="en-ZA"/>
          </a:p>
        </p:txBody>
      </p:sp>
    </p:spTree>
    <p:extLst>
      <p:ext uri="{BB962C8B-B14F-4D97-AF65-F5344CB8AC3E}">
        <p14:creationId xmlns:p14="http://schemas.microsoft.com/office/powerpoint/2010/main" val="3291947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Drawing from Stage 1, we now have a list of products that can be manufactured in a biorefinery. </a:t>
            </a:r>
          </a:p>
          <a:p>
            <a:pPr marL="171450" indent="-171450">
              <a:buFont typeface="Arial" panose="020B0604020202020204" pitchFamily="34" charset="0"/>
              <a:buChar char="•"/>
            </a:pPr>
            <a:r>
              <a:rPr lang="en-US" dirty="0"/>
              <a:t>Stage 2 involves the mapping of the biorefinery products to the trade data used to generate the complexity and industrial relatedness metrics that will provide a data-centric lens to inform which biorefinery products offer the most economic potential</a:t>
            </a:r>
          </a:p>
        </p:txBody>
      </p:sp>
      <p:sp>
        <p:nvSpPr>
          <p:cNvPr id="4" name="Slide Number Placeholder 3"/>
          <p:cNvSpPr>
            <a:spLocks noGrp="1"/>
          </p:cNvSpPr>
          <p:nvPr>
            <p:ph type="sldNum" sz="quarter" idx="5"/>
          </p:nvPr>
        </p:nvSpPr>
        <p:spPr/>
        <p:txBody>
          <a:bodyPr/>
          <a:lstStyle/>
          <a:p>
            <a:fld id="{A8AF8C75-6098-4B77-9A9D-12EBD3F686FC}" type="slidenum">
              <a:rPr lang="en-ZA" smtClean="0"/>
              <a:t>12</a:t>
            </a:fld>
            <a:endParaRPr lang="en-ZA"/>
          </a:p>
        </p:txBody>
      </p:sp>
    </p:spTree>
    <p:extLst>
      <p:ext uri="{BB962C8B-B14F-4D97-AF65-F5344CB8AC3E}">
        <p14:creationId xmlns:p14="http://schemas.microsoft.com/office/powerpoint/2010/main" val="2023422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To identify frontier biorefinery products – those that are most feasible, in terms of having the capabilities to produce, and most desirable, in terms of growth potential – we consult two literatures:</a:t>
            </a:r>
          </a:p>
          <a:p>
            <a:pPr marL="171450" indent="-171450">
              <a:buFont typeface="Arial" panose="020B0604020202020204" pitchFamily="34" charset="0"/>
              <a:buChar char="•"/>
            </a:pPr>
            <a:r>
              <a:rPr lang="en-ZA" dirty="0"/>
              <a:t>Economic complexity</a:t>
            </a:r>
          </a:p>
          <a:p>
            <a:pPr marL="171450" indent="-171450">
              <a:buFont typeface="Arial" panose="020B0604020202020204" pitchFamily="34" charset="0"/>
              <a:buChar char="•"/>
            </a:pPr>
            <a:r>
              <a:rPr lang="en-ZA" dirty="0"/>
              <a:t>industrial relatedness</a:t>
            </a:r>
          </a:p>
          <a:p>
            <a:pPr marL="0" indent="0">
              <a:buFont typeface="Arial" panose="020B0604020202020204" pitchFamily="34" charset="0"/>
              <a:buNone/>
            </a:pPr>
            <a:r>
              <a:rPr lang="en-ZA" dirty="0"/>
              <a:t>The ideas and metrics that emerge from these literatures inform industrial policy type questions in a data centric manner</a:t>
            </a:r>
          </a:p>
        </p:txBody>
      </p:sp>
      <p:sp>
        <p:nvSpPr>
          <p:cNvPr id="4" name="Slide Number Placeholder 3"/>
          <p:cNvSpPr>
            <a:spLocks noGrp="1"/>
          </p:cNvSpPr>
          <p:nvPr>
            <p:ph type="sldNum" sz="quarter" idx="10"/>
          </p:nvPr>
        </p:nvSpPr>
        <p:spPr/>
        <p:txBody>
          <a:bodyPr/>
          <a:lstStyle/>
          <a:p>
            <a:fld id="{A8AF8C75-6098-4B77-9A9D-12EBD3F686FC}" type="slidenum">
              <a:rPr lang="en-ZA" smtClean="0"/>
              <a:t>13</a:t>
            </a:fld>
            <a:endParaRPr lang="en-ZA"/>
          </a:p>
        </p:txBody>
      </p:sp>
    </p:spTree>
    <p:extLst>
      <p:ext uri="{BB962C8B-B14F-4D97-AF65-F5344CB8AC3E}">
        <p14:creationId xmlns:p14="http://schemas.microsoft.com/office/powerpoint/2010/main" val="3895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Measurement: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Economic complexity metrics measure economic capacity using methods that are related to dimensionality reduction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dimensionality reduction technique summarises the vectors that best explain the geography of thousands of economy activities – can be done using exports data, patent data, occupation data, industrial data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000" dirty="0"/>
              <a:t>Two important concepts: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600" b="1" dirty="0"/>
              <a:t>Diversity</a:t>
            </a:r>
            <a:r>
              <a:rPr lang="en-GB" sz="2600" dirty="0"/>
              <a:t>: how diverse is the export portfolio of the country?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600" b="1" dirty="0"/>
              <a:t>Ubiquity</a:t>
            </a:r>
            <a:r>
              <a:rPr lang="en-GB" sz="2600" dirty="0"/>
              <a:t>: how commonly produced is a particular product?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000" dirty="0"/>
              <a:t>Notion of economic complexity combines these concepts: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600" dirty="0"/>
              <a:t>More complex country = higher diversity of less ubiquitous products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600" dirty="0"/>
              <a:t>Less complex country = lower diversity of more ubiquitous products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Stylized facts:</a:t>
            </a:r>
          </a:p>
          <a:p>
            <a:pPr marL="171450" indent="-171450">
              <a:buFont typeface="Arial" panose="020B0604020202020204" pitchFamily="34" charset="0"/>
              <a:buChar char="•"/>
            </a:pPr>
            <a:r>
              <a:rPr lang="en-GB" dirty="0"/>
              <a:t>ECI is positively correlated with economic development </a:t>
            </a:r>
          </a:p>
          <a:p>
            <a:pPr marL="628650" lvl="1" indent="-171450">
              <a:buFont typeface="Arial" panose="020B0604020202020204" pitchFamily="34" charset="0"/>
              <a:buChar char="•"/>
            </a:pPr>
            <a:r>
              <a:rPr lang="en-ZA" sz="1200" dirty="0">
                <a:latin typeface="Gill Sans MT" panose="020B0502020104020203" pitchFamily="34" charset="77"/>
                <a:ea typeface="Times New Roman" charset="0"/>
                <a:cs typeface="Times New Roman" charset="0"/>
              </a:rPr>
              <a:t>After controlling for each country’s natural resource exports, ECI and natural resource exports explain 73% of variation in GDP p.c. across countries.</a:t>
            </a:r>
            <a:endParaRPr lang="en-GB" dirty="0"/>
          </a:p>
          <a:p>
            <a:pPr marL="171450" indent="-171450">
              <a:buFont typeface="Arial" panose="020B0604020202020204" pitchFamily="34" charset="0"/>
              <a:buChar char="•"/>
            </a:pPr>
            <a:r>
              <a:rPr lang="en-GB" dirty="0"/>
              <a:t>ECI is a significant predictor of long-term economic growth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ZA" sz="1200" dirty="0">
                <a:latin typeface="Gill Sans MT" panose="020B0502020104020203" pitchFamily="34" charset="77"/>
                <a:ea typeface="Times New Roman" charset="0"/>
                <a:cs typeface="Times New Roman" charset="0"/>
              </a:rPr>
              <a:t>Variation from regression line informs potential for growth: if you are below regression line, then your complexity is high for your level of GDP per capita, thus, there is high potential for future growth in the economy. (Talk about GRC and IND … v similar ECI – Greece is above, so is less complex than it should be given GDP -&gt; fewer opportunities for future growth; IND is below so is more complex than its GDP suggests it should be-&gt; more opportunities for growth)</a:t>
            </a:r>
            <a:endParaRPr lang="en-GB" dirty="0"/>
          </a:p>
          <a:p>
            <a:pPr marL="171450" indent="-171450">
              <a:buFont typeface="Arial" panose="020B0604020202020204" pitchFamily="34" charset="0"/>
              <a:buChar char="•"/>
            </a:pPr>
            <a:r>
              <a:rPr lang="en-GB" sz="1400" dirty="0"/>
              <a:t>See Hidalgo &amp; Hausmann, 2009; Hausmann et al., 2014; Chavez et al., 2017; </a:t>
            </a:r>
            <a:r>
              <a:rPr lang="en-GB" sz="1400" dirty="0" err="1"/>
              <a:t>Christelli</a:t>
            </a:r>
            <a:r>
              <a:rPr lang="en-GB" sz="1400" dirty="0"/>
              <a:t> et al., 2015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A8AF8C75-6098-4B77-9A9D-12EBD3F686FC}" type="slidenum">
              <a:rPr lang="en-ZA" smtClean="0"/>
              <a:t>14</a:t>
            </a:fld>
            <a:endParaRPr lang="en-ZA"/>
          </a:p>
        </p:txBody>
      </p:sp>
    </p:spTree>
    <p:extLst>
      <p:ext uri="{BB962C8B-B14F-4D97-AF65-F5344CB8AC3E}">
        <p14:creationId xmlns:p14="http://schemas.microsoft.com/office/powerpoint/2010/main" val="1025622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Building economic complexity involves the diversification of an economy toward increasingly complex products (akin to the process of structural transformation)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industrial relatedness literature speaks to how this happens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Relatedness: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Based on the idea of absorptive capacity – the notion that a firm’s ability to absorb new knowledge is a function of its prior level of related knowledge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Thus, the success of a country/region entering an economic activity depends not only on geographical and cultural forms of proximity (distance or language), but on cognitive and technological proximity between the new activity and a region’s prior activity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Related activities are neither exactly the same nor completely different – 1) not competing activities, 2) </a:t>
            </a:r>
            <a:r>
              <a:rPr lang="en-GB" dirty="0" err="1"/>
              <a:t>spillovers</a:t>
            </a:r>
            <a:r>
              <a:rPr lang="en-GB" dirty="0"/>
              <a:t> </a:t>
            </a:r>
            <a:r>
              <a:rPr lang="en-GB" dirty="0" err="1"/>
              <a:t>ito</a:t>
            </a:r>
            <a:r>
              <a:rPr lang="en-GB" dirty="0"/>
              <a:t> knowledge, inputs and routines between activities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Relatedness metric: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Relatedness (density) looks at the number of similar activities thar are present in a location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Collocation of activities, using metrics such as the minimum conditional probability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Distance Index – distance of a product from a location’s current productive knowledge or </a:t>
            </a:r>
            <a:r>
              <a:rPr lang="en-GB" dirty="0" err="1"/>
              <a:t>capabilties</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A8AF8C75-6098-4B77-9A9D-12EBD3F686FC}" type="slidenum">
              <a:rPr lang="en-ZA" smtClean="0"/>
              <a:t>15</a:t>
            </a:fld>
            <a:endParaRPr lang="en-ZA"/>
          </a:p>
        </p:txBody>
      </p:sp>
    </p:spTree>
    <p:extLst>
      <p:ext uri="{BB962C8B-B14F-4D97-AF65-F5344CB8AC3E}">
        <p14:creationId xmlns:p14="http://schemas.microsoft.com/office/powerpoint/2010/main" val="1142134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Complexity methods help characterize detailed economic structures and provide and quantitative base for industrial policy efforts, for example:</a:t>
            </a:r>
          </a:p>
          <a:p>
            <a:pPr marL="628650" lvl="1" indent="-171450">
              <a:buFont typeface="Arial" panose="020B0604020202020204" pitchFamily="34" charset="0"/>
              <a:buChar char="•"/>
            </a:pPr>
            <a:r>
              <a:rPr lang="en-US" dirty="0"/>
              <a:t>Europe’s Smart specialization strategy (</a:t>
            </a:r>
            <a:r>
              <a:rPr lang="en-US" dirty="0" err="1"/>
              <a:t>Balland</a:t>
            </a:r>
            <a:r>
              <a:rPr lang="en-US" dirty="0"/>
              <a:t>, </a:t>
            </a:r>
            <a:r>
              <a:rPr lang="en-US" dirty="0" err="1"/>
              <a:t>Boschma</a:t>
            </a:r>
            <a:r>
              <a:rPr lang="en-US" dirty="0"/>
              <a:t>, Crespo &amp; Rigby (2018)</a:t>
            </a:r>
          </a:p>
          <a:p>
            <a:pPr marL="628650" lvl="1" indent="-171450">
              <a:buFont typeface="Arial" panose="020B0604020202020204" pitchFamily="34" charset="0"/>
              <a:buChar char="•"/>
            </a:pPr>
            <a:r>
              <a:rPr lang="en-US" dirty="0"/>
              <a:t>China’s special economic zones (De Waldemar &amp; </a:t>
            </a:r>
            <a:r>
              <a:rPr lang="en-US" dirty="0" err="1"/>
              <a:t>Poncet</a:t>
            </a:r>
            <a:r>
              <a:rPr lang="en-US" dirty="0"/>
              <a:t>, 2018)</a:t>
            </a:r>
          </a:p>
          <a:p>
            <a:pPr marL="628650" lvl="1" indent="-171450">
              <a:buFont typeface="Arial" panose="020B0604020202020204" pitchFamily="34" charset="0"/>
              <a:buChar char="•"/>
            </a:pPr>
            <a:r>
              <a:rPr lang="en-US" dirty="0"/>
              <a:t>Mexico’s Smart Diversification Strategy</a:t>
            </a:r>
          </a:p>
          <a:p>
            <a:pPr marL="628650" lvl="1" indent="-171450">
              <a:buFont typeface="Arial" panose="020B0604020202020204" pitchFamily="34" charset="0"/>
              <a:buChar char="•"/>
            </a:pPr>
            <a:r>
              <a:rPr lang="en-US" dirty="0"/>
              <a:t>Canada’s Supercluster Initiative</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8AF8C75-6098-4B77-9A9D-12EBD3F686FC}" type="slidenum">
              <a:rPr lang="en-ZA" smtClean="0"/>
              <a:t>16</a:t>
            </a:fld>
            <a:endParaRPr lang="en-ZA"/>
          </a:p>
        </p:txBody>
      </p:sp>
    </p:spTree>
    <p:extLst>
      <p:ext uri="{BB962C8B-B14F-4D97-AF65-F5344CB8AC3E}">
        <p14:creationId xmlns:p14="http://schemas.microsoft.com/office/powerpoint/2010/main" val="3869196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complexity and industrial relatedness metrics, provides a data-centric approach to informing our decision on what biorefinery products to manufacture.</a:t>
            </a:r>
          </a:p>
          <a:p>
            <a:endParaRPr lang="en-US" dirty="0"/>
          </a:p>
          <a:p>
            <a:r>
              <a:rPr lang="en-US" dirty="0"/>
              <a:t>It is worth noting that this is an initial step that requires subsequent investigation and validation – ideally drawing on a multi-disciplinary team.</a:t>
            </a:r>
          </a:p>
          <a:p>
            <a:endParaRPr lang="en-US" dirty="0"/>
          </a:p>
          <a:p>
            <a:r>
              <a:rPr lang="en-US" dirty="0"/>
              <a:t>The focus is on </a:t>
            </a:r>
            <a:r>
              <a:rPr lang="en-US" u="sng" dirty="0"/>
              <a:t>diversification</a:t>
            </a:r>
            <a:r>
              <a:rPr lang="en-US" dirty="0"/>
              <a:t> and thus entry (expansion) of products that SA does not produce and export competitively (i.e. non-RCA products)</a:t>
            </a:r>
          </a:p>
          <a:p>
            <a:endParaRPr lang="en-US" dirty="0"/>
          </a:p>
          <a:p>
            <a:r>
              <a:rPr lang="en-US" dirty="0"/>
              <a:t>Approach B – the gain in complexity compensates for the substantia investment in productive capabilities needed to overcome the distance gap</a:t>
            </a:r>
          </a:p>
        </p:txBody>
      </p:sp>
      <p:sp>
        <p:nvSpPr>
          <p:cNvPr id="4" name="Slide Number Placeholder 3"/>
          <p:cNvSpPr>
            <a:spLocks noGrp="1"/>
          </p:cNvSpPr>
          <p:nvPr>
            <p:ph type="sldNum" sz="quarter" idx="5"/>
          </p:nvPr>
        </p:nvSpPr>
        <p:spPr/>
        <p:txBody>
          <a:bodyPr/>
          <a:lstStyle/>
          <a:p>
            <a:fld id="{A8AF8C75-6098-4B77-9A9D-12EBD3F686FC}" type="slidenum">
              <a:rPr lang="en-ZA" smtClean="0"/>
              <a:t>17</a:t>
            </a:fld>
            <a:endParaRPr lang="en-ZA"/>
          </a:p>
        </p:txBody>
      </p:sp>
    </p:spTree>
    <p:extLst>
      <p:ext uri="{BB962C8B-B14F-4D97-AF65-F5344CB8AC3E}">
        <p14:creationId xmlns:p14="http://schemas.microsoft.com/office/powerpoint/2010/main" val="91809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RCA products:</a:t>
            </a:r>
          </a:p>
          <a:p>
            <a:pPr marL="171450" indent="-171450">
              <a:buFontTx/>
              <a:buChar char="-"/>
            </a:pPr>
            <a:r>
              <a:rPr lang="en-US" dirty="0"/>
              <a:t>Energy: Biogas, Butanol, Naphtha and diesel, Wood charcoal</a:t>
            </a:r>
          </a:p>
          <a:p>
            <a:pPr marL="171450" indent="-171450">
              <a:buFontTx/>
              <a:buChar char="-"/>
            </a:pPr>
            <a:r>
              <a:rPr lang="en-US" dirty="0"/>
              <a:t>High-value: Phenols, Acetone, Furfural</a:t>
            </a:r>
          </a:p>
          <a:p>
            <a:pPr marL="171450" indent="-171450">
              <a:buFontTx/>
              <a:buChar char="-"/>
            </a:pPr>
            <a:r>
              <a:rPr lang="en-US" dirty="0"/>
              <a:t>Low value biomass: Residue of biomass (ash), Residue of biomass (fertilizer), Residue of biomass (ethers, tannins), Lignosulphonates</a:t>
            </a:r>
          </a:p>
          <a:p>
            <a:pPr marL="0" indent="0">
              <a:buFontTx/>
              <a:buNone/>
            </a:pPr>
            <a:endParaRPr lang="en-US" dirty="0"/>
          </a:p>
          <a:p>
            <a:pPr marL="0" indent="0">
              <a:buFontTx/>
              <a:buNone/>
            </a:pPr>
            <a:r>
              <a:rPr lang="en-US" dirty="0"/>
              <a:t>Non-Frontier:</a:t>
            </a:r>
          </a:p>
          <a:p>
            <a:pPr marL="171450" indent="-171450">
              <a:buFontTx/>
              <a:buChar char="-"/>
            </a:pPr>
            <a:r>
              <a:rPr lang="en-US" dirty="0"/>
              <a:t>Some meet the distance threshold but not the complexity threshold - typically low-value biomass products</a:t>
            </a:r>
          </a:p>
          <a:p>
            <a:pPr marL="171450" indent="-171450">
              <a:buFontTx/>
              <a:buChar char="-"/>
            </a:pPr>
            <a:r>
              <a:rPr lang="en-US" dirty="0"/>
              <a:t>Some meet complexity threshold but beyond distance threshold – typically high value platform chemicals </a:t>
            </a:r>
          </a:p>
        </p:txBody>
      </p:sp>
      <p:sp>
        <p:nvSpPr>
          <p:cNvPr id="4" name="Slide Number Placeholder 3"/>
          <p:cNvSpPr>
            <a:spLocks noGrp="1"/>
          </p:cNvSpPr>
          <p:nvPr>
            <p:ph type="sldNum" sz="quarter" idx="5"/>
          </p:nvPr>
        </p:nvSpPr>
        <p:spPr/>
        <p:txBody>
          <a:bodyPr/>
          <a:lstStyle/>
          <a:p>
            <a:fld id="{A8AF8C75-6098-4B77-9A9D-12EBD3F686FC}" type="slidenum">
              <a:rPr lang="en-ZA" smtClean="0"/>
              <a:t>18</a:t>
            </a:fld>
            <a:endParaRPr lang="en-ZA"/>
          </a:p>
        </p:txBody>
      </p:sp>
    </p:spTree>
    <p:extLst>
      <p:ext uri="{BB962C8B-B14F-4D97-AF65-F5344CB8AC3E}">
        <p14:creationId xmlns:p14="http://schemas.microsoft.com/office/powerpoint/2010/main" val="12105463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add further criteria to provide additional lenses to inform our decisions. These can include:</a:t>
            </a:r>
          </a:p>
          <a:p>
            <a:r>
              <a:rPr lang="en-US" u="sng" dirty="0"/>
              <a:t>Technological intensity</a:t>
            </a:r>
          </a:p>
          <a:p>
            <a:pPr marL="171450" indent="-171450">
              <a:buFont typeface="Arial" panose="020B0604020202020204" pitchFamily="34" charset="0"/>
              <a:buChar char="•"/>
            </a:pPr>
            <a:r>
              <a:rPr lang="en-US" dirty="0"/>
              <a:t>MT and HT versus RB, LT and PP</a:t>
            </a:r>
          </a:p>
          <a:p>
            <a:pPr marL="171450" indent="-171450">
              <a:buFont typeface="Arial" panose="020B0604020202020204" pitchFamily="34" charset="0"/>
              <a:buChar char="•"/>
            </a:pPr>
            <a:r>
              <a:rPr lang="en-US" dirty="0"/>
              <a:t>High-value platform chemicals (Glycerol; Acetic acid, Polylactic acid, Methanol, Ethanol, Sorbitol, Lactic acid etc.)</a:t>
            </a:r>
          </a:p>
          <a:p>
            <a:pPr marL="171450" indent="-171450">
              <a:buFont typeface="Arial" panose="020B0604020202020204" pitchFamily="34" charset="0"/>
              <a:buChar char="•"/>
            </a:pPr>
            <a:r>
              <a:rPr lang="en-US" dirty="0"/>
              <a:t>Bio-plastics (Polyglutamic acid)</a:t>
            </a:r>
          </a:p>
          <a:p>
            <a:pPr marL="0" indent="0">
              <a:buFont typeface="Arial" panose="020B0604020202020204" pitchFamily="34" charset="0"/>
              <a:buNone/>
            </a:pPr>
            <a:endParaRPr lang="en-US" dirty="0"/>
          </a:p>
          <a:p>
            <a:pPr marL="0" indent="0">
              <a:buFont typeface="Arial" panose="020B0604020202020204" pitchFamily="34" charset="0"/>
              <a:buNone/>
            </a:pPr>
            <a:r>
              <a:rPr lang="en-US" u="sng" dirty="0"/>
              <a:t>Demand</a:t>
            </a:r>
          </a:p>
          <a:p>
            <a:pPr marL="171450" indent="-171450">
              <a:buFont typeface="Arial" panose="020B0604020202020204" pitchFamily="34" charset="0"/>
              <a:buChar char="•"/>
            </a:pPr>
            <a:r>
              <a:rPr lang="en-US" dirty="0"/>
              <a:t>AAGR for product &gt; AAGR for global trade BUT, could apply more detailed cut-offs</a:t>
            </a:r>
          </a:p>
          <a:p>
            <a:pPr marL="171450" indent="-171450">
              <a:buFont typeface="Arial" panose="020B0604020202020204" pitchFamily="34" charset="0"/>
              <a:buChar char="•"/>
            </a:pPr>
            <a:r>
              <a:rPr lang="en-US" dirty="0"/>
              <a:t>E.g. Xylene</a:t>
            </a:r>
          </a:p>
          <a:p>
            <a:pPr marL="0" indent="0">
              <a:buFontTx/>
              <a:buNone/>
            </a:pPr>
            <a:endParaRPr lang="en-US" dirty="0"/>
          </a:p>
          <a:p>
            <a:pPr marL="0" indent="0">
              <a:buFontTx/>
              <a:buNone/>
            </a:pPr>
            <a:r>
              <a:rPr lang="en-US" u="sng" dirty="0"/>
              <a:t>Green products</a:t>
            </a:r>
          </a:p>
          <a:p>
            <a:pPr marL="171450" indent="-171450">
              <a:buFont typeface="Arial" panose="020B0604020202020204" pitchFamily="34" charset="0"/>
              <a:buChar char="•"/>
            </a:pPr>
            <a:r>
              <a:rPr lang="en-GB" sz="1200" dirty="0"/>
              <a:t>Mealy &amp; </a:t>
            </a:r>
            <a:r>
              <a:rPr lang="en-GB" sz="1200" dirty="0" err="1"/>
              <a:t>Teytelboym</a:t>
            </a:r>
            <a:r>
              <a:rPr lang="en-GB" sz="1200" dirty="0"/>
              <a:t> (2020) compile a consensus-driven list of green trade products, and find these products to be characterised by higher levels of complexity.</a:t>
            </a:r>
          </a:p>
          <a:p>
            <a:pPr marL="171450" indent="-171450">
              <a:buFont typeface="Arial" panose="020B0604020202020204" pitchFamily="34" charset="0"/>
              <a:buChar char="•"/>
            </a:pPr>
            <a:r>
              <a:rPr lang="en-GB" sz="1200" dirty="0"/>
              <a:t>Rich countries have higher Green Complexity Index (avg. PCI of green products in export structure)</a:t>
            </a:r>
          </a:p>
          <a:p>
            <a:pPr marL="171450" indent="-171450">
              <a:buFont typeface="Arial" panose="020B0604020202020204" pitchFamily="34" charset="0"/>
              <a:buChar char="•"/>
            </a:pPr>
            <a:r>
              <a:rPr lang="en-GB" sz="1200" dirty="0"/>
              <a:t>Not many green products in our list – only ammonia, methanol and residue of biomass</a:t>
            </a:r>
          </a:p>
          <a:p>
            <a:pPr marL="171450" indent="-171450">
              <a:buFont typeface="Arial" panose="020B0604020202020204" pitchFamily="34" charset="0"/>
              <a:buChar char="•"/>
            </a:pPr>
            <a:r>
              <a:rPr lang="en-GB" sz="1200" dirty="0"/>
              <a:t>Caution: the classification does not take into account </a:t>
            </a:r>
            <a:r>
              <a:rPr lang="en-GB" sz="1200" u="sng" dirty="0"/>
              <a:t>how</a:t>
            </a:r>
            <a:r>
              <a:rPr lang="en-GB" sz="1200" dirty="0"/>
              <a:t> a product is made.</a:t>
            </a:r>
          </a:p>
          <a:p>
            <a:pPr marL="171450" indent="-171450">
              <a:buFont typeface="Arial" panose="020B0604020202020204" pitchFamily="34" charset="0"/>
              <a:buChar char="•"/>
            </a:pPr>
            <a:endParaRPr lang="en-US" u="none" dirty="0"/>
          </a:p>
          <a:p>
            <a:pPr marL="171450" indent="-171450">
              <a:buFont typeface="Arial" panose="020B0604020202020204" pitchFamily="34" charset="0"/>
              <a:buChar char="•"/>
            </a:pPr>
            <a:endParaRPr lang="en-US" u="none" dirty="0"/>
          </a:p>
          <a:p>
            <a:pPr marL="171450" indent="-171450">
              <a:buFont typeface="Arial" panose="020B0604020202020204" pitchFamily="34" charset="0"/>
              <a:buChar char="•"/>
            </a:pPr>
            <a:endParaRPr lang="en-US" u="none" dirty="0"/>
          </a:p>
          <a:p>
            <a:pPr marL="171450" indent="-171450">
              <a:buFont typeface="Arial" panose="020B0604020202020204" pitchFamily="34" charset="0"/>
              <a:buChar char="•"/>
            </a:pPr>
            <a:endParaRPr lang="en-US" u="sng" dirty="0"/>
          </a:p>
        </p:txBody>
      </p:sp>
      <p:sp>
        <p:nvSpPr>
          <p:cNvPr id="4" name="Slide Number Placeholder 3"/>
          <p:cNvSpPr>
            <a:spLocks noGrp="1"/>
          </p:cNvSpPr>
          <p:nvPr>
            <p:ph type="sldNum" sz="quarter" idx="5"/>
          </p:nvPr>
        </p:nvSpPr>
        <p:spPr/>
        <p:txBody>
          <a:bodyPr/>
          <a:lstStyle/>
          <a:p>
            <a:fld id="{A8AF8C75-6098-4B77-9A9D-12EBD3F686FC}" type="slidenum">
              <a:rPr lang="en-ZA" smtClean="0"/>
              <a:t>19</a:t>
            </a:fld>
            <a:endParaRPr lang="en-ZA"/>
          </a:p>
        </p:txBody>
      </p:sp>
    </p:spTree>
    <p:extLst>
      <p:ext uri="{BB962C8B-B14F-4D97-AF65-F5344CB8AC3E}">
        <p14:creationId xmlns:p14="http://schemas.microsoft.com/office/powerpoint/2010/main" val="985593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8AF8C75-6098-4B77-9A9D-12EBD3F686FC}" type="slidenum">
              <a:rPr lang="en-ZA" smtClean="0"/>
              <a:t>2</a:t>
            </a:fld>
            <a:endParaRPr lang="en-ZA"/>
          </a:p>
        </p:txBody>
      </p:sp>
    </p:spTree>
    <p:extLst>
      <p:ext uri="{BB962C8B-B14F-4D97-AF65-F5344CB8AC3E}">
        <p14:creationId xmlns:p14="http://schemas.microsoft.com/office/powerpoint/2010/main" val="650080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Recent work by Dominik Hartman, allows one to introduce a socio-economic lens into the frontier product approach.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Hartman et al. (2017) show a robust negative relationship between economic complexity (ECI) and income inequality (Gini)</a:t>
            </a:r>
          </a:p>
          <a:p>
            <a:endParaRPr lang="en-US" dirty="0"/>
          </a:p>
        </p:txBody>
      </p:sp>
      <p:sp>
        <p:nvSpPr>
          <p:cNvPr id="4" name="Slide Number Placeholder 3"/>
          <p:cNvSpPr>
            <a:spLocks noGrp="1"/>
          </p:cNvSpPr>
          <p:nvPr>
            <p:ph type="sldNum" sz="quarter" idx="5"/>
          </p:nvPr>
        </p:nvSpPr>
        <p:spPr/>
        <p:txBody>
          <a:bodyPr/>
          <a:lstStyle/>
          <a:p>
            <a:fld id="{A8AF8C75-6098-4B77-9A9D-12EBD3F686FC}" type="slidenum">
              <a:rPr lang="en-ZA" smtClean="0"/>
              <a:t>20</a:t>
            </a:fld>
            <a:endParaRPr lang="en-ZA"/>
          </a:p>
        </p:txBody>
      </p:sp>
    </p:spTree>
    <p:extLst>
      <p:ext uri="{BB962C8B-B14F-4D97-AF65-F5344CB8AC3E}">
        <p14:creationId xmlns:p14="http://schemas.microsoft.com/office/powerpoint/2010/main" val="2995217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Cut-off – South Africa’s XGINI index</a:t>
            </a:r>
          </a:p>
          <a:p>
            <a:pPr marL="171450" indent="-171450">
              <a:buFont typeface="Arial" panose="020B0604020202020204" pitchFamily="34" charset="0"/>
              <a:buChar char="•"/>
            </a:pPr>
            <a:r>
              <a:rPr lang="en-US" dirty="0"/>
              <a:t>Most products fall under the threshold because PGI is highly correlated with PCI and manufactured products, such as chemicals are associated with higher levels of PCI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Moving Forward:</a:t>
            </a:r>
          </a:p>
          <a:p>
            <a:pPr marL="171450" indent="-171450">
              <a:buFont typeface="Arial" panose="020B0604020202020204" pitchFamily="34" charset="0"/>
              <a:buChar char="•"/>
            </a:pPr>
            <a:r>
              <a:rPr lang="en-US" dirty="0"/>
              <a:t>The frontier product approach provides an initial data-centric view into what biorefinery products offer the greatest potential in terms of desirability and feasibility</a:t>
            </a:r>
          </a:p>
          <a:p>
            <a:pPr marL="171450" indent="-171450">
              <a:buFont typeface="Arial" panose="020B0604020202020204" pitchFamily="34" charset="0"/>
              <a:buChar char="•"/>
            </a:pPr>
            <a:r>
              <a:rPr lang="en-US" dirty="0"/>
              <a:t>The next step in the research process is to conduct further techno-economic analysis of multi-product clusters that can potentially emerge from the biorefinery</a:t>
            </a:r>
          </a:p>
        </p:txBody>
      </p:sp>
      <p:sp>
        <p:nvSpPr>
          <p:cNvPr id="4" name="Slide Number Placeholder 3"/>
          <p:cNvSpPr>
            <a:spLocks noGrp="1"/>
          </p:cNvSpPr>
          <p:nvPr>
            <p:ph type="sldNum" sz="quarter" idx="5"/>
          </p:nvPr>
        </p:nvSpPr>
        <p:spPr/>
        <p:txBody>
          <a:bodyPr/>
          <a:lstStyle/>
          <a:p>
            <a:fld id="{A8AF8C75-6098-4B77-9A9D-12EBD3F686FC}" type="slidenum">
              <a:rPr lang="en-ZA" smtClean="0"/>
              <a:t>21</a:t>
            </a:fld>
            <a:endParaRPr lang="en-ZA"/>
          </a:p>
        </p:txBody>
      </p:sp>
    </p:spTree>
    <p:extLst>
      <p:ext uri="{BB962C8B-B14F-4D97-AF65-F5344CB8AC3E}">
        <p14:creationId xmlns:p14="http://schemas.microsoft.com/office/powerpoint/2010/main" val="339512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A8AF8C75-6098-4B77-9A9D-12EBD3F686FC}" type="slidenum">
              <a:rPr lang="en-ZA" smtClean="0"/>
              <a:t>22</a:t>
            </a:fld>
            <a:endParaRPr lang="en-ZA"/>
          </a:p>
        </p:txBody>
      </p:sp>
    </p:spTree>
    <p:extLst>
      <p:ext uri="{BB962C8B-B14F-4D97-AF65-F5344CB8AC3E}">
        <p14:creationId xmlns:p14="http://schemas.microsoft.com/office/powerpoint/2010/main" val="11976690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Trebuchet MS" panose="020B0603020202020204" pitchFamily="34" charset="0"/>
              </a:rPr>
              <a:t>This is an example of a pathway for the transformation of lignocellulosic biomass via the sugar platform. As you can see there are multiple units in a biorefinery and in our particular there are four main sections, for example (…) Thus, by producing several products, a biorefinery takes advantage of the various components in biomass and their intermediates, therefore maximizing the value derived from the biomass feedstock. In Stage 4 we will focusing on a few different product clusters and investigate their feasibility and techno-economics. However, we anticipate to be limited by a few factors..</a:t>
            </a:r>
            <a:endParaRPr lang="en-ZA" dirty="0"/>
          </a:p>
          <a:p>
            <a:endParaRPr lang="en-US" dirty="0"/>
          </a:p>
        </p:txBody>
      </p:sp>
      <p:sp>
        <p:nvSpPr>
          <p:cNvPr id="4" name="Slide Number Placeholder 3"/>
          <p:cNvSpPr>
            <a:spLocks noGrp="1"/>
          </p:cNvSpPr>
          <p:nvPr>
            <p:ph type="sldNum" sz="quarter" idx="5"/>
          </p:nvPr>
        </p:nvSpPr>
        <p:spPr/>
        <p:txBody>
          <a:bodyPr/>
          <a:lstStyle/>
          <a:p>
            <a:fld id="{A8AF8C75-6098-4B77-9A9D-12EBD3F686FC}" type="slidenum">
              <a:rPr lang="en-ZA" smtClean="0"/>
              <a:t>23</a:t>
            </a:fld>
            <a:endParaRPr lang="en-ZA"/>
          </a:p>
        </p:txBody>
      </p:sp>
    </p:spTree>
    <p:extLst>
      <p:ext uri="{BB962C8B-B14F-4D97-AF65-F5344CB8AC3E}">
        <p14:creationId xmlns:p14="http://schemas.microsoft.com/office/powerpoint/2010/main" val="4086844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can evaluate how the emergence of various multi-product cluster scenarios from the biorefinery impact of average PCI and PGI</a:t>
            </a:r>
          </a:p>
          <a:p>
            <a:pPr marL="171450" indent="-171450">
              <a:buFont typeface="Arial" panose="020B0604020202020204" pitchFamily="34" charset="0"/>
              <a:buChar char="•"/>
            </a:pPr>
            <a:r>
              <a:rPr lang="en-US" dirty="0"/>
              <a:t>One needs to assume that the country can achieve RCA in these frontier products</a:t>
            </a:r>
          </a:p>
        </p:txBody>
      </p:sp>
      <p:sp>
        <p:nvSpPr>
          <p:cNvPr id="4" name="Slide Number Placeholder 3"/>
          <p:cNvSpPr>
            <a:spLocks noGrp="1"/>
          </p:cNvSpPr>
          <p:nvPr>
            <p:ph type="sldNum" sz="quarter" idx="5"/>
          </p:nvPr>
        </p:nvSpPr>
        <p:spPr/>
        <p:txBody>
          <a:bodyPr/>
          <a:lstStyle/>
          <a:p>
            <a:fld id="{A8AF8C75-6098-4B77-9A9D-12EBD3F686FC}" type="slidenum">
              <a:rPr lang="en-ZA" smtClean="0"/>
              <a:t>24</a:t>
            </a:fld>
            <a:endParaRPr lang="en-ZA"/>
          </a:p>
        </p:txBody>
      </p:sp>
    </p:spTree>
    <p:extLst>
      <p:ext uri="{BB962C8B-B14F-4D97-AF65-F5344CB8AC3E}">
        <p14:creationId xmlns:p14="http://schemas.microsoft.com/office/powerpoint/2010/main" val="2192790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AF8C75-6098-4B77-9A9D-12EBD3F686FC}" type="slidenum">
              <a:rPr lang="en-ZA" smtClean="0"/>
              <a:t>25</a:t>
            </a:fld>
            <a:endParaRPr lang="en-ZA"/>
          </a:p>
        </p:txBody>
      </p:sp>
    </p:spTree>
    <p:extLst>
      <p:ext uri="{BB962C8B-B14F-4D97-AF65-F5344CB8AC3E}">
        <p14:creationId xmlns:p14="http://schemas.microsoft.com/office/powerpoint/2010/main" val="553872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8AF8C75-6098-4B77-9A9D-12EBD3F686FC}" type="slidenum">
              <a:rPr lang="en-ZA" smtClean="0"/>
              <a:t>26</a:t>
            </a:fld>
            <a:endParaRPr lang="en-ZA"/>
          </a:p>
        </p:txBody>
      </p:sp>
    </p:spTree>
    <p:extLst>
      <p:ext uri="{BB962C8B-B14F-4D97-AF65-F5344CB8AC3E}">
        <p14:creationId xmlns:p14="http://schemas.microsoft.com/office/powerpoint/2010/main" val="481297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A8AF8C75-6098-4B77-9A9D-12EBD3F686FC}" type="slidenum">
              <a:rPr lang="en-ZA" smtClean="0"/>
              <a:t>28</a:t>
            </a:fld>
            <a:endParaRPr lang="en-ZA"/>
          </a:p>
        </p:txBody>
      </p:sp>
    </p:spTree>
    <p:extLst>
      <p:ext uri="{BB962C8B-B14F-4D97-AF65-F5344CB8AC3E}">
        <p14:creationId xmlns:p14="http://schemas.microsoft.com/office/powerpoint/2010/main" val="3982932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F8C75-6098-4B77-9A9D-12EBD3F686FC}" type="slidenum">
              <a:rPr lang="en-ZA" smtClean="0"/>
              <a:t>3</a:t>
            </a:fld>
            <a:endParaRPr lang="en-ZA"/>
          </a:p>
        </p:txBody>
      </p:sp>
    </p:spTree>
    <p:extLst>
      <p:ext uri="{BB962C8B-B14F-4D97-AF65-F5344CB8AC3E}">
        <p14:creationId xmlns:p14="http://schemas.microsoft.com/office/powerpoint/2010/main" val="2109927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784CCC72-7E2B-4375-8969-0ADEAE358796}" type="slidenum">
              <a:rPr lang="en-ZA" smtClean="0"/>
              <a:t>4</a:t>
            </a:fld>
            <a:endParaRPr lang="en-ZA"/>
          </a:p>
        </p:txBody>
      </p:sp>
    </p:spTree>
    <p:extLst>
      <p:ext uri="{BB962C8B-B14F-4D97-AF65-F5344CB8AC3E}">
        <p14:creationId xmlns:p14="http://schemas.microsoft.com/office/powerpoint/2010/main" val="251022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8AF8C75-6098-4B77-9A9D-12EBD3F686FC}" type="slidenum">
              <a:rPr lang="en-ZA" smtClean="0"/>
              <a:t>5</a:t>
            </a:fld>
            <a:endParaRPr lang="en-ZA"/>
          </a:p>
        </p:txBody>
      </p:sp>
    </p:spTree>
    <p:extLst>
      <p:ext uri="{BB962C8B-B14F-4D97-AF65-F5344CB8AC3E}">
        <p14:creationId xmlns:p14="http://schemas.microsoft.com/office/powerpoint/2010/main" val="1613456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8AF8C75-6098-4B77-9A9D-12EBD3F686FC}" type="slidenum">
              <a:rPr lang="en-ZA" smtClean="0"/>
              <a:t>6</a:t>
            </a:fld>
            <a:endParaRPr lang="en-ZA"/>
          </a:p>
        </p:txBody>
      </p:sp>
    </p:spTree>
    <p:extLst>
      <p:ext uri="{BB962C8B-B14F-4D97-AF65-F5344CB8AC3E}">
        <p14:creationId xmlns:p14="http://schemas.microsoft.com/office/powerpoint/2010/main" val="805770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 this slide as a pathway to our discussion</a:t>
            </a:r>
          </a:p>
        </p:txBody>
      </p:sp>
      <p:sp>
        <p:nvSpPr>
          <p:cNvPr id="4" name="Slide Number Placeholder 3"/>
          <p:cNvSpPr>
            <a:spLocks noGrp="1"/>
          </p:cNvSpPr>
          <p:nvPr>
            <p:ph type="sldNum" sz="quarter" idx="5"/>
          </p:nvPr>
        </p:nvSpPr>
        <p:spPr/>
        <p:txBody>
          <a:bodyPr/>
          <a:lstStyle/>
          <a:p>
            <a:fld id="{1C43497D-94C8-CD45-B88E-6E7E6C88BC25}" type="slidenum">
              <a:rPr lang="en-GB" smtClean="0"/>
              <a:t>7</a:t>
            </a:fld>
            <a:endParaRPr lang="en-GB"/>
          </a:p>
        </p:txBody>
      </p:sp>
    </p:spTree>
    <p:extLst>
      <p:ext uri="{BB962C8B-B14F-4D97-AF65-F5344CB8AC3E}">
        <p14:creationId xmlns:p14="http://schemas.microsoft.com/office/powerpoint/2010/main" val="1500436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AF8C75-6098-4B77-9A9D-12EBD3F686FC}" type="slidenum">
              <a:rPr lang="en-ZA" smtClean="0"/>
              <a:t>8</a:t>
            </a:fld>
            <a:endParaRPr lang="en-ZA"/>
          </a:p>
        </p:txBody>
      </p:sp>
    </p:spTree>
    <p:extLst>
      <p:ext uri="{BB962C8B-B14F-4D97-AF65-F5344CB8AC3E}">
        <p14:creationId xmlns:p14="http://schemas.microsoft.com/office/powerpoint/2010/main" val="2330942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Syngas: carbon monoxide (CO) and hydrogen (H</a:t>
            </a:r>
            <a:r>
              <a:rPr lang="en-US" baseline="-25000" dirty="0"/>
              <a:t>2</a:t>
            </a:r>
            <a:r>
              <a:rPr lang="en-US" dirty="0"/>
              <a:t>) ( sometimes some carbon dioxide – CO</a:t>
            </a:r>
            <a:r>
              <a:rPr lang="en-US" baseline="-25000" dirty="0"/>
              <a:t>2</a:t>
            </a:r>
            <a:r>
              <a:rPr lang="en-US" dirty="0"/>
              <a:t>)</a:t>
            </a:r>
          </a:p>
        </p:txBody>
      </p:sp>
      <p:sp>
        <p:nvSpPr>
          <p:cNvPr id="4" name="Slide Number Placeholder 3"/>
          <p:cNvSpPr>
            <a:spLocks noGrp="1"/>
          </p:cNvSpPr>
          <p:nvPr>
            <p:ph type="sldNum" sz="quarter" idx="5"/>
          </p:nvPr>
        </p:nvSpPr>
        <p:spPr/>
        <p:txBody>
          <a:bodyPr/>
          <a:lstStyle/>
          <a:p>
            <a:fld id="{A8AF8C75-6098-4B77-9A9D-12EBD3F686FC}" type="slidenum">
              <a:rPr lang="en-ZA" smtClean="0"/>
              <a:t>9</a:t>
            </a:fld>
            <a:endParaRPr lang="en-ZA"/>
          </a:p>
        </p:txBody>
      </p:sp>
    </p:spTree>
    <p:extLst>
      <p:ext uri="{BB962C8B-B14F-4D97-AF65-F5344CB8AC3E}">
        <p14:creationId xmlns:p14="http://schemas.microsoft.com/office/powerpoint/2010/main" val="3314849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58CD6-02B2-4793-9893-FD0E6C909C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dirty="0"/>
          </a:p>
        </p:txBody>
      </p:sp>
      <p:sp>
        <p:nvSpPr>
          <p:cNvPr id="3" name="Subtitle 2">
            <a:extLst>
              <a:ext uri="{FF2B5EF4-FFF2-40B4-BE49-F238E27FC236}">
                <a16:creationId xmlns:a16="http://schemas.microsoft.com/office/drawing/2014/main" id="{3D7B8496-7D77-44E8-BA73-D9DB4AEDB150}"/>
              </a:ext>
            </a:extLst>
          </p:cNvPr>
          <p:cNvSpPr>
            <a:spLocks noGrp="1"/>
          </p:cNvSpPr>
          <p:nvPr>
            <p:ph type="subTitle" idx="1"/>
          </p:nvPr>
        </p:nvSpPr>
        <p:spPr>
          <a:xfrm>
            <a:off x="1524000" y="3602038"/>
            <a:ext cx="9144000" cy="1655762"/>
          </a:xfrm>
        </p:spPr>
        <p:txBody>
          <a:bodyPr/>
          <a:lstStyle>
            <a:lvl1pPr marL="0" indent="0" algn="ctr">
              <a:buNone/>
              <a:defRPr sz="2400">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4" name="Date Placeholder 3">
            <a:extLst>
              <a:ext uri="{FF2B5EF4-FFF2-40B4-BE49-F238E27FC236}">
                <a16:creationId xmlns:a16="http://schemas.microsoft.com/office/drawing/2014/main" id="{5E862397-8897-4B0F-9F0B-D0077056EA3E}"/>
              </a:ext>
            </a:extLst>
          </p:cNvPr>
          <p:cNvSpPr>
            <a:spLocks noGrp="1"/>
          </p:cNvSpPr>
          <p:nvPr>
            <p:ph type="dt" sz="half" idx="10"/>
          </p:nvPr>
        </p:nvSpPr>
        <p:spPr/>
        <p:txBody>
          <a:bodyPr/>
          <a:lstStyle/>
          <a:p>
            <a:fld id="{D017A8F9-66C3-4E03-805A-F00283B5DF48}" type="datetime1">
              <a:rPr lang="en-ZA" smtClean="0"/>
              <a:t>2021/11/25</a:t>
            </a:fld>
            <a:endParaRPr lang="en-ZA"/>
          </a:p>
        </p:txBody>
      </p:sp>
      <p:sp>
        <p:nvSpPr>
          <p:cNvPr id="5" name="Footer Placeholder 4">
            <a:extLst>
              <a:ext uri="{FF2B5EF4-FFF2-40B4-BE49-F238E27FC236}">
                <a16:creationId xmlns:a16="http://schemas.microsoft.com/office/drawing/2014/main" id="{FAA34A96-5AEC-45A2-BCD0-4D3BDD012F8B}"/>
              </a:ext>
            </a:extLst>
          </p:cNvPr>
          <p:cNvSpPr>
            <a:spLocks noGrp="1"/>
          </p:cNvSpPr>
          <p:nvPr>
            <p:ph type="ftr" sz="quarter" idx="11"/>
          </p:nvPr>
        </p:nvSpPr>
        <p:spPr/>
        <p:txBody>
          <a:bodyPr/>
          <a:lstStyle/>
          <a:p>
            <a:r>
              <a:rPr lang="en-ZA"/>
              <a:t>CoP Workshop 4</a:t>
            </a:r>
            <a:endParaRPr lang="en-ZA" dirty="0"/>
          </a:p>
        </p:txBody>
      </p:sp>
      <p:sp>
        <p:nvSpPr>
          <p:cNvPr id="6" name="Slide Number Placeholder 5">
            <a:extLst>
              <a:ext uri="{FF2B5EF4-FFF2-40B4-BE49-F238E27FC236}">
                <a16:creationId xmlns:a16="http://schemas.microsoft.com/office/drawing/2014/main" id="{50C6D11B-1F4F-4A1E-80C5-1342099A77E3}"/>
              </a:ext>
            </a:extLst>
          </p:cNvPr>
          <p:cNvSpPr>
            <a:spLocks noGrp="1"/>
          </p:cNvSpPr>
          <p:nvPr>
            <p:ph type="sldNum" sz="quarter" idx="12"/>
          </p:nvPr>
        </p:nvSpPr>
        <p:spPr/>
        <p:txBody>
          <a:bodyPr/>
          <a:lstStyle/>
          <a:p>
            <a:fld id="{5BA42DEE-2F6F-49F0-8005-E2C5E4B6EFDF}" type="slidenum">
              <a:rPr lang="en-ZA" smtClean="0"/>
              <a:t>‹#›</a:t>
            </a:fld>
            <a:endParaRPr lang="en-ZA"/>
          </a:p>
        </p:txBody>
      </p:sp>
    </p:spTree>
    <p:extLst>
      <p:ext uri="{BB962C8B-B14F-4D97-AF65-F5344CB8AC3E}">
        <p14:creationId xmlns:p14="http://schemas.microsoft.com/office/powerpoint/2010/main" val="2519425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3A1B4-37F9-4261-A616-03AF5EC53A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B3414AEA-B5F7-490B-A14E-7A8158DA3BC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ED63339-B226-4A70-B538-7285FC8E7D9A}"/>
              </a:ext>
            </a:extLst>
          </p:cNvPr>
          <p:cNvSpPr>
            <a:spLocks noGrp="1"/>
          </p:cNvSpPr>
          <p:nvPr>
            <p:ph type="dt" sz="half" idx="10"/>
          </p:nvPr>
        </p:nvSpPr>
        <p:spPr>
          <a:xfrm>
            <a:off x="838200" y="6356350"/>
            <a:ext cx="2743200" cy="365125"/>
          </a:xfrm>
          <a:prstGeom prst="rect">
            <a:avLst/>
          </a:prstGeom>
        </p:spPr>
        <p:txBody>
          <a:bodyPr/>
          <a:lstStyle/>
          <a:p>
            <a:fld id="{575F014F-7CA0-4283-A5C8-EFD82C1C3BB5}" type="datetime1">
              <a:rPr lang="en-ZA" smtClean="0"/>
              <a:t>2021/11/25</a:t>
            </a:fld>
            <a:endParaRPr lang="en-ZA"/>
          </a:p>
        </p:txBody>
      </p:sp>
      <p:sp>
        <p:nvSpPr>
          <p:cNvPr id="5" name="Footer Placeholder 4">
            <a:extLst>
              <a:ext uri="{FF2B5EF4-FFF2-40B4-BE49-F238E27FC236}">
                <a16:creationId xmlns:a16="http://schemas.microsoft.com/office/drawing/2014/main" id="{61B25FAB-DD75-48BC-A628-D80C117C765B}"/>
              </a:ext>
            </a:extLst>
          </p:cNvPr>
          <p:cNvSpPr>
            <a:spLocks noGrp="1"/>
          </p:cNvSpPr>
          <p:nvPr>
            <p:ph type="ftr" sz="quarter" idx="11"/>
          </p:nvPr>
        </p:nvSpPr>
        <p:spPr>
          <a:xfrm>
            <a:off x="4038600" y="6356350"/>
            <a:ext cx="4114800" cy="365125"/>
          </a:xfrm>
          <a:prstGeom prst="rect">
            <a:avLst/>
          </a:prstGeom>
        </p:spPr>
        <p:txBody>
          <a:bodyPr/>
          <a:lstStyle/>
          <a:p>
            <a:r>
              <a:rPr lang="en-ZA"/>
              <a:t>CoP Workshop 4</a:t>
            </a:r>
          </a:p>
        </p:txBody>
      </p:sp>
      <p:sp>
        <p:nvSpPr>
          <p:cNvPr id="6" name="Slide Number Placeholder 5">
            <a:extLst>
              <a:ext uri="{FF2B5EF4-FFF2-40B4-BE49-F238E27FC236}">
                <a16:creationId xmlns:a16="http://schemas.microsoft.com/office/drawing/2014/main" id="{D329381D-1C6D-43C2-B3AD-ABAC91627F68}"/>
              </a:ext>
            </a:extLst>
          </p:cNvPr>
          <p:cNvSpPr>
            <a:spLocks noGrp="1"/>
          </p:cNvSpPr>
          <p:nvPr>
            <p:ph type="sldNum" sz="quarter" idx="12"/>
          </p:nvPr>
        </p:nvSpPr>
        <p:spPr/>
        <p:txBody>
          <a:bodyPr/>
          <a:lstStyle/>
          <a:p>
            <a:fld id="{5BA42DEE-2F6F-49F0-8005-E2C5E4B6EFDF}" type="slidenum">
              <a:rPr lang="en-ZA" smtClean="0"/>
              <a:t>‹#›</a:t>
            </a:fld>
            <a:endParaRPr lang="en-ZA"/>
          </a:p>
        </p:txBody>
      </p:sp>
    </p:spTree>
    <p:extLst>
      <p:ext uri="{BB962C8B-B14F-4D97-AF65-F5344CB8AC3E}">
        <p14:creationId xmlns:p14="http://schemas.microsoft.com/office/powerpoint/2010/main" val="2789756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E9D87B-BA1A-41DF-865D-5179B0C8E8B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24BB873D-3F17-4C6D-AC3D-1922CBDFC7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228BC3A-E046-4BDF-B12F-1967CF0DF0CF}"/>
              </a:ext>
            </a:extLst>
          </p:cNvPr>
          <p:cNvSpPr>
            <a:spLocks noGrp="1"/>
          </p:cNvSpPr>
          <p:nvPr>
            <p:ph type="dt" sz="half" idx="10"/>
          </p:nvPr>
        </p:nvSpPr>
        <p:spPr>
          <a:xfrm>
            <a:off x="838200" y="6356350"/>
            <a:ext cx="2743200" cy="365125"/>
          </a:xfrm>
          <a:prstGeom prst="rect">
            <a:avLst/>
          </a:prstGeom>
        </p:spPr>
        <p:txBody>
          <a:bodyPr/>
          <a:lstStyle/>
          <a:p>
            <a:fld id="{C85D4ECD-14DA-47F8-9AB3-B0600552887A}" type="datetime1">
              <a:rPr lang="en-ZA" smtClean="0"/>
              <a:t>2021/11/25</a:t>
            </a:fld>
            <a:endParaRPr lang="en-ZA"/>
          </a:p>
        </p:txBody>
      </p:sp>
      <p:sp>
        <p:nvSpPr>
          <p:cNvPr id="5" name="Footer Placeholder 4">
            <a:extLst>
              <a:ext uri="{FF2B5EF4-FFF2-40B4-BE49-F238E27FC236}">
                <a16:creationId xmlns:a16="http://schemas.microsoft.com/office/drawing/2014/main" id="{BFE324D6-BCC2-4D8C-A6F5-6D59CAF4E383}"/>
              </a:ext>
            </a:extLst>
          </p:cNvPr>
          <p:cNvSpPr>
            <a:spLocks noGrp="1"/>
          </p:cNvSpPr>
          <p:nvPr>
            <p:ph type="ftr" sz="quarter" idx="11"/>
          </p:nvPr>
        </p:nvSpPr>
        <p:spPr>
          <a:xfrm>
            <a:off x="4038600" y="6356350"/>
            <a:ext cx="4114800" cy="365125"/>
          </a:xfrm>
          <a:prstGeom prst="rect">
            <a:avLst/>
          </a:prstGeom>
        </p:spPr>
        <p:txBody>
          <a:bodyPr/>
          <a:lstStyle/>
          <a:p>
            <a:r>
              <a:rPr lang="en-ZA"/>
              <a:t>CoP Workshop 4</a:t>
            </a:r>
          </a:p>
        </p:txBody>
      </p:sp>
      <p:sp>
        <p:nvSpPr>
          <p:cNvPr id="6" name="Slide Number Placeholder 5">
            <a:extLst>
              <a:ext uri="{FF2B5EF4-FFF2-40B4-BE49-F238E27FC236}">
                <a16:creationId xmlns:a16="http://schemas.microsoft.com/office/drawing/2014/main" id="{6FD8173C-201F-4DBB-8D55-CF6C7A046D0A}"/>
              </a:ext>
            </a:extLst>
          </p:cNvPr>
          <p:cNvSpPr>
            <a:spLocks noGrp="1"/>
          </p:cNvSpPr>
          <p:nvPr>
            <p:ph type="sldNum" sz="quarter" idx="12"/>
          </p:nvPr>
        </p:nvSpPr>
        <p:spPr/>
        <p:txBody>
          <a:bodyPr/>
          <a:lstStyle/>
          <a:p>
            <a:fld id="{5BA42DEE-2F6F-49F0-8005-E2C5E4B6EFDF}" type="slidenum">
              <a:rPr lang="en-ZA" smtClean="0"/>
              <a:t>‹#›</a:t>
            </a:fld>
            <a:endParaRPr lang="en-ZA"/>
          </a:p>
        </p:txBody>
      </p:sp>
    </p:spTree>
    <p:extLst>
      <p:ext uri="{BB962C8B-B14F-4D97-AF65-F5344CB8AC3E}">
        <p14:creationId xmlns:p14="http://schemas.microsoft.com/office/powerpoint/2010/main" val="3043636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BA365-C52D-1940-ACD2-3A4F3FA332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A4E2915-D191-EF43-80CC-CFDCE9F3CA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31E6B8A-5983-2A48-BEF0-476435277963}"/>
              </a:ext>
            </a:extLst>
          </p:cNvPr>
          <p:cNvSpPr>
            <a:spLocks noGrp="1"/>
          </p:cNvSpPr>
          <p:nvPr>
            <p:ph type="dt" sz="half" idx="10"/>
          </p:nvPr>
        </p:nvSpPr>
        <p:spPr/>
        <p:txBody>
          <a:bodyPr/>
          <a:lstStyle/>
          <a:p>
            <a:fld id="{E2E4E6BD-8E50-44E7-BB5D-E16867AB0320}" type="datetime1">
              <a:rPr lang="en-ZA" smtClean="0"/>
              <a:t>2021/11/25</a:t>
            </a:fld>
            <a:endParaRPr lang="en-GB"/>
          </a:p>
        </p:txBody>
      </p:sp>
      <p:sp>
        <p:nvSpPr>
          <p:cNvPr id="5" name="Footer Placeholder 4">
            <a:extLst>
              <a:ext uri="{FF2B5EF4-FFF2-40B4-BE49-F238E27FC236}">
                <a16:creationId xmlns:a16="http://schemas.microsoft.com/office/drawing/2014/main" id="{67032B2B-26A2-2643-BF5F-F5E2E5C21326}"/>
              </a:ext>
            </a:extLst>
          </p:cNvPr>
          <p:cNvSpPr>
            <a:spLocks noGrp="1"/>
          </p:cNvSpPr>
          <p:nvPr>
            <p:ph type="ftr" sz="quarter" idx="11"/>
          </p:nvPr>
        </p:nvSpPr>
        <p:spPr/>
        <p:txBody>
          <a:bodyPr/>
          <a:lstStyle/>
          <a:p>
            <a:r>
              <a:rPr lang="en-GB"/>
              <a:t>CoP Workshop 4</a:t>
            </a:r>
          </a:p>
        </p:txBody>
      </p:sp>
      <p:sp>
        <p:nvSpPr>
          <p:cNvPr id="6" name="Slide Number Placeholder 5">
            <a:extLst>
              <a:ext uri="{FF2B5EF4-FFF2-40B4-BE49-F238E27FC236}">
                <a16:creationId xmlns:a16="http://schemas.microsoft.com/office/drawing/2014/main" id="{77D18160-006D-F84B-AFB7-9E747D66094D}"/>
              </a:ext>
            </a:extLst>
          </p:cNvPr>
          <p:cNvSpPr>
            <a:spLocks noGrp="1"/>
          </p:cNvSpPr>
          <p:nvPr>
            <p:ph type="sldNum" sz="quarter" idx="12"/>
          </p:nvPr>
        </p:nvSpPr>
        <p:spPr/>
        <p:txBody>
          <a:bodyPr/>
          <a:lstStyle/>
          <a:p>
            <a:fld id="{621AD2B3-AF94-DF4F-9825-30932B16B38A}" type="slidenum">
              <a:rPr lang="en-GB" smtClean="0"/>
              <a:t>‹#›</a:t>
            </a:fld>
            <a:endParaRPr lang="en-GB"/>
          </a:p>
        </p:txBody>
      </p:sp>
    </p:spTree>
    <p:extLst>
      <p:ext uri="{BB962C8B-B14F-4D97-AF65-F5344CB8AC3E}">
        <p14:creationId xmlns:p14="http://schemas.microsoft.com/office/powerpoint/2010/main" val="4163797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F9346-B05C-ED4D-9555-6D413A033D8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1C98B99-0C79-EB47-A066-B4478BFE83D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4741FA-FC24-4A4C-8D38-F0E78EE08AF7}"/>
              </a:ext>
            </a:extLst>
          </p:cNvPr>
          <p:cNvSpPr>
            <a:spLocks noGrp="1"/>
          </p:cNvSpPr>
          <p:nvPr>
            <p:ph type="dt" sz="half" idx="10"/>
          </p:nvPr>
        </p:nvSpPr>
        <p:spPr/>
        <p:txBody>
          <a:bodyPr/>
          <a:lstStyle/>
          <a:p>
            <a:fld id="{E8C284AA-CE2D-4A52-8374-49BDD0062CF5}" type="datetime1">
              <a:rPr lang="en-ZA" smtClean="0"/>
              <a:t>2021/11/25</a:t>
            </a:fld>
            <a:endParaRPr lang="en-GB"/>
          </a:p>
        </p:txBody>
      </p:sp>
      <p:sp>
        <p:nvSpPr>
          <p:cNvPr id="5" name="Footer Placeholder 4">
            <a:extLst>
              <a:ext uri="{FF2B5EF4-FFF2-40B4-BE49-F238E27FC236}">
                <a16:creationId xmlns:a16="http://schemas.microsoft.com/office/drawing/2014/main" id="{DDF58E98-BA94-FE43-AED2-43813C07CFA5}"/>
              </a:ext>
            </a:extLst>
          </p:cNvPr>
          <p:cNvSpPr>
            <a:spLocks noGrp="1"/>
          </p:cNvSpPr>
          <p:nvPr>
            <p:ph type="ftr" sz="quarter" idx="11"/>
          </p:nvPr>
        </p:nvSpPr>
        <p:spPr/>
        <p:txBody>
          <a:bodyPr/>
          <a:lstStyle/>
          <a:p>
            <a:r>
              <a:rPr lang="en-GB"/>
              <a:t>CoP Workshop 4</a:t>
            </a:r>
          </a:p>
        </p:txBody>
      </p:sp>
      <p:sp>
        <p:nvSpPr>
          <p:cNvPr id="6" name="Slide Number Placeholder 5">
            <a:extLst>
              <a:ext uri="{FF2B5EF4-FFF2-40B4-BE49-F238E27FC236}">
                <a16:creationId xmlns:a16="http://schemas.microsoft.com/office/drawing/2014/main" id="{CE4A8AB9-982A-514A-B657-6E5EA967C612}"/>
              </a:ext>
            </a:extLst>
          </p:cNvPr>
          <p:cNvSpPr>
            <a:spLocks noGrp="1"/>
          </p:cNvSpPr>
          <p:nvPr>
            <p:ph type="sldNum" sz="quarter" idx="12"/>
          </p:nvPr>
        </p:nvSpPr>
        <p:spPr/>
        <p:txBody>
          <a:bodyPr/>
          <a:lstStyle/>
          <a:p>
            <a:fld id="{621AD2B3-AF94-DF4F-9825-30932B16B38A}" type="slidenum">
              <a:rPr lang="en-GB" smtClean="0"/>
              <a:t>‹#›</a:t>
            </a:fld>
            <a:endParaRPr lang="en-GB"/>
          </a:p>
        </p:txBody>
      </p:sp>
    </p:spTree>
    <p:extLst>
      <p:ext uri="{BB962C8B-B14F-4D97-AF65-F5344CB8AC3E}">
        <p14:creationId xmlns:p14="http://schemas.microsoft.com/office/powerpoint/2010/main" val="33103607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881D4-4704-BB45-9466-A9FB444514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68DBB11-B11E-6646-8A8E-91EC66376A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8BD1E00-D07B-D249-BFB0-001FE529DE82}"/>
              </a:ext>
            </a:extLst>
          </p:cNvPr>
          <p:cNvSpPr>
            <a:spLocks noGrp="1"/>
          </p:cNvSpPr>
          <p:nvPr>
            <p:ph type="dt" sz="half" idx="10"/>
          </p:nvPr>
        </p:nvSpPr>
        <p:spPr/>
        <p:txBody>
          <a:bodyPr/>
          <a:lstStyle/>
          <a:p>
            <a:fld id="{981D123B-6F52-4769-B012-0A3B8C121D31}" type="datetime1">
              <a:rPr lang="en-ZA" smtClean="0"/>
              <a:t>2021/11/25</a:t>
            </a:fld>
            <a:endParaRPr lang="en-GB"/>
          </a:p>
        </p:txBody>
      </p:sp>
      <p:sp>
        <p:nvSpPr>
          <p:cNvPr id="5" name="Footer Placeholder 4">
            <a:extLst>
              <a:ext uri="{FF2B5EF4-FFF2-40B4-BE49-F238E27FC236}">
                <a16:creationId xmlns:a16="http://schemas.microsoft.com/office/drawing/2014/main" id="{C50968B3-DBD6-3E4F-853D-2DE6F9EE27D0}"/>
              </a:ext>
            </a:extLst>
          </p:cNvPr>
          <p:cNvSpPr>
            <a:spLocks noGrp="1"/>
          </p:cNvSpPr>
          <p:nvPr>
            <p:ph type="ftr" sz="quarter" idx="11"/>
          </p:nvPr>
        </p:nvSpPr>
        <p:spPr/>
        <p:txBody>
          <a:bodyPr/>
          <a:lstStyle/>
          <a:p>
            <a:r>
              <a:rPr lang="en-GB"/>
              <a:t>CoP Workshop 4</a:t>
            </a:r>
          </a:p>
        </p:txBody>
      </p:sp>
      <p:sp>
        <p:nvSpPr>
          <p:cNvPr id="6" name="Slide Number Placeholder 5">
            <a:extLst>
              <a:ext uri="{FF2B5EF4-FFF2-40B4-BE49-F238E27FC236}">
                <a16:creationId xmlns:a16="http://schemas.microsoft.com/office/drawing/2014/main" id="{707638A7-B426-CA42-B734-9DBB8C825AA7}"/>
              </a:ext>
            </a:extLst>
          </p:cNvPr>
          <p:cNvSpPr>
            <a:spLocks noGrp="1"/>
          </p:cNvSpPr>
          <p:nvPr>
            <p:ph type="sldNum" sz="quarter" idx="12"/>
          </p:nvPr>
        </p:nvSpPr>
        <p:spPr/>
        <p:txBody>
          <a:bodyPr/>
          <a:lstStyle/>
          <a:p>
            <a:fld id="{621AD2B3-AF94-DF4F-9825-30932B16B38A}" type="slidenum">
              <a:rPr lang="en-GB" smtClean="0"/>
              <a:t>‹#›</a:t>
            </a:fld>
            <a:endParaRPr lang="en-GB"/>
          </a:p>
        </p:txBody>
      </p:sp>
    </p:spTree>
    <p:extLst>
      <p:ext uri="{BB962C8B-B14F-4D97-AF65-F5344CB8AC3E}">
        <p14:creationId xmlns:p14="http://schemas.microsoft.com/office/powerpoint/2010/main" val="2842164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D4DB-1705-A94C-9DFB-0BC93BF7FF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1BFCFB-AA6C-3641-8C3A-95C0C377A0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F435D5-F6CB-B24C-943B-3C195832045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8BBF40C-50AF-5A43-AAA9-6F1F636E4BA0}"/>
              </a:ext>
            </a:extLst>
          </p:cNvPr>
          <p:cNvSpPr>
            <a:spLocks noGrp="1"/>
          </p:cNvSpPr>
          <p:nvPr>
            <p:ph type="dt" sz="half" idx="10"/>
          </p:nvPr>
        </p:nvSpPr>
        <p:spPr/>
        <p:txBody>
          <a:bodyPr/>
          <a:lstStyle/>
          <a:p>
            <a:fld id="{930FE2EB-B782-4D1B-A8F4-F422789921F3}" type="datetime1">
              <a:rPr lang="en-ZA" smtClean="0"/>
              <a:t>2021/11/25</a:t>
            </a:fld>
            <a:endParaRPr lang="en-GB"/>
          </a:p>
        </p:txBody>
      </p:sp>
      <p:sp>
        <p:nvSpPr>
          <p:cNvPr id="6" name="Footer Placeholder 5">
            <a:extLst>
              <a:ext uri="{FF2B5EF4-FFF2-40B4-BE49-F238E27FC236}">
                <a16:creationId xmlns:a16="http://schemas.microsoft.com/office/drawing/2014/main" id="{EFF67454-14B9-B741-B0F9-80886ADE0A88}"/>
              </a:ext>
            </a:extLst>
          </p:cNvPr>
          <p:cNvSpPr>
            <a:spLocks noGrp="1"/>
          </p:cNvSpPr>
          <p:nvPr>
            <p:ph type="ftr" sz="quarter" idx="11"/>
          </p:nvPr>
        </p:nvSpPr>
        <p:spPr/>
        <p:txBody>
          <a:bodyPr/>
          <a:lstStyle/>
          <a:p>
            <a:r>
              <a:rPr lang="en-GB"/>
              <a:t>CoP Workshop 4</a:t>
            </a:r>
          </a:p>
        </p:txBody>
      </p:sp>
      <p:sp>
        <p:nvSpPr>
          <p:cNvPr id="7" name="Slide Number Placeholder 6">
            <a:extLst>
              <a:ext uri="{FF2B5EF4-FFF2-40B4-BE49-F238E27FC236}">
                <a16:creationId xmlns:a16="http://schemas.microsoft.com/office/drawing/2014/main" id="{F10268FC-A98D-AC4F-88E4-87855B861F24}"/>
              </a:ext>
            </a:extLst>
          </p:cNvPr>
          <p:cNvSpPr>
            <a:spLocks noGrp="1"/>
          </p:cNvSpPr>
          <p:nvPr>
            <p:ph type="sldNum" sz="quarter" idx="12"/>
          </p:nvPr>
        </p:nvSpPr>
        <p:spPr/>
        <p:txBody>
          <a:bodyPr/>
          <a:lstStyle/>
          <a:p>
            <a:fld id="{621AD2B3-AF94-DF4F-9825-30932B16B38A}" type="slidenum">
              <a:rPr lang="en-GB" smtClean="0"/>
              <a:t>‹#›</a:t>
            </a:fld>
            <a:endParaRPr lang="en-GB"/>
          </a:p>
        </p:txBody>
      </p:sp>
    </p:spTree>
    <p:extLst>
      <p:ext uri="{BB962C8B-B14F-4D97-AF65-F5344CB8AC3E}">
        <p14:creationId xmlns:p14="http://schemas.microsoft.com/office/powerpoint/2010/main" val="36791271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683EE-AB0A-7740-8C2C-D066021CE8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579F71-5850-E949-A1E0-9E386171A8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6D69007-6EEC-B542-A07F-82B63A9595A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A8C7F31-B921-ED4F-A1BC-A4E7ABE33A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75C2FB5-2185-9647-AE2F-CC65ADBF1A4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3866BAD-37C0-264A-AAC5-A1968B9EFACE}"/>
              </a:ext>
            </a:extLst>
          </p:cNvPr>
          <p:cNvSpPr>
            <a:spLocks noGrp="1"/>
          </p:cNvSpPr>
          <p:nvPr>
            <p:ph type="dt" sz="half" idx="10"/>
          </p:nvPr>
        </p:nvSpPr>
        <p:spPr/>
        <p:txBody>
          <a:bodyPr/>
          <a:lstStyle/>
          <a:p>
            <a:fld id="{FF3070FA-EF3D-4609-82FB-3DFE738426CC}" type="datetime1">
              <a:rPr lang="en-ZA" smtClean="0"/>
              <a:t>2021/11/25</a:t>
            </a:fld>
            <a:endParaRPr lang="en-GB"/>
          </a:p>
        </p:txBody>
      </p:sp>
      <p:sp>
        <p:nvSpPr>
          <p:cNvPr id="8" name="Footer Placeholder 7">
            <a:extLst>
              <a:ext uri="{FF2B5EF4-FFF2-40B4-BE49-F238E27FC236}">
                <a16:creationId xmlns:a16="http://schemas.microsoft.com/office/drawing/2014/main" id="{2E633E66-7706-544A-9CF3-FB247220E302}"/>
              </a:ext>
            </a:extLst>
          </p:cNvPr>
          <p:cNvSpPr>
            <a:spLocks noGrp="1"/>
          </p:cNvSpPr>
          <p:nvPr>
            <p:ph type="ftr" sz="quarter" idx="11"/>
          </p:nvPr>
        </p:nvSpPr>
        <p:spPr/>
        <p:txBody>
          <a:bodyPr/>
          <a:lstStyle/>
          <a:p>
            <a:r>
              <a:rPr lang="en-GB"/>
              <a:t>CoP Workshop 4</a:t>
            </a:r>
          </a:p>
        </p:txBody>
      </p:sp>
      <p:sp>
        <p:nvSpPr>
          <p:cNvPr id="9" name="Slide Number Placeholder 8">
            <a:extLst>
              <a:ext uri="{FF2B5EF4-FFF2-40B4-BE49-F238E27FC236}">
                <a16:creationId xmlns:a16="http://schemas.microsoft.com/office/drawing/2014/main" id="{6465C9B5-6F93-F042-BCC6-B4AE92A60BA6}"/>
              </a:ext>
            </a:extLst>
          </p:cNvPr>
          <p:cNvSpPr>
            <a:spLocks noGrp="1"/>
          </p:cNvSpPr>
          <p:nvPr>
            <p:ph type="sldNum" sz="quarter" idx="12"/>
          </p:nvPr>
        </p:nvSpPr>
        <p:spPr/>
        <p:txBody>
          <a:bodyPr/>
          <a:lstStyle/>
          <a:p>
            <a:fld id="{621AD2B3-AF94-DF4F-9825-30932B16B38A}" type="slidenum">
              <a:rPr lang="en-GB" smtClean="0"/>
              <a:t>‹#›</a:t>
            </a:fld>
            <a:endParaRPr lang="en-GB"/>
          </a:p>
        </p:txBody>
      </p:sp>
    </p:spTree>
    <p:extLst>
      <p:ext uri="{BB962C8B-B14F-4D97-AF65-F5344CB8AC3E}">
        <p14:creationId xmlns:p14="http://schemas.microsoft.com/office/powerpoint/2010/main" val="27637878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9407-D5C1-0848-981B-D354A721F9C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47CAC1-4B09-C842-9170-8164C912F682}"/>
              </a:ext>
            </a:extLst>
          </p:cNvPr>
          <p:cNvSpPr>
            <a:spLocks noGrp="1"/>
          </p:cNvSpPr>
          <p:nvPr>
            <p:ph type="dt" sz="half" idx="10"/>
          </p:nvPr>
        </p:nvSpPr>
        <p:spPr/>
        <p:txBody>
          <a:bodyPr/>
          <a:lstStyle/>
          <a:p>
            <a:fld id="{9C7E51FC-6B52-4D55-A6C9-09CCC81FD1FA}" type="datetime1">
              <a:rPr lang="en-ZA" smtClean="0"/>
              <a:t>2021/11/25</a:t>
            </a:fld>
            <a:endParaRPr lang="en-GB"/>
          </a:p>
        </p:txBody>
      </p:sp>
      <p:sp>
        <p:nvSpPr>
          <p:cNvPr id="4" name="Footer Placeholder 3">
            <a:extLst>
              <a:ext uri="{FF2B5EF4-FFF2-40B4-BE49-F238E27FC236}">
                <a16:creationId xmlns:a16="http://schemas.microsoft.com/office/drawing/2014/main" id="{3658EA96-B2FF-C547-8BFB-482641A3A86F}"/>
              </a:ext>
            </a:extLst>
          </p:cNvPr>
          <p:cNvSpPr>
            <a:spLocks noGrp="1"/>
          </p:cNvSpPr>
          <p:nvPr>
            <p:ph type="ftr" sz="quarter" idx="11"/>
          </p:nvPr>
        </p:nvSpPr>
        <p:spPr/>
        <p:txBody>
          <a:bodyPr/>
          <a:lstStyle/>
          <a:p>
            <a:r>
              <a:rPr lang="en-GB"/>
              <a:t>CoP Workshop 4</a:t>
            </a:r>
          </a:p>
        </p:txBody>
      </p:sp>
      <p:sp>
        <p:nvSpPr>
          <p:cNvPr id="5" name="Slide Number Placeholder 4">
            <a:extLst>
              <a:ext uri="{FF2B5EF4-FFF2-40B4-BE49-F238E27FC236}">
                <a16:creationId xmlns:a16="http://schemas.microsoft.com/office/drawing/2014/main" id="{852CF2F3-2C56-F34C-B061-1EAF4083244E}"/>
              </a:ext>
            </a:extLst>
          </p:cNvPr>
          <p:cNvSpPr>
            <a:spLocks noGrp="1"/>
          </p:cNvSpPr>
          <p:nvPr>
            <p:ph type="sldNum" sz="quarter" idx="12"/>
          </p:nvPr>
        </p:nvSpPr>
        <p:spPr/>
        <p:txBody>
          <a:bodyPr/>
          <a:lstStyle/>
          <a:p>
            <a:fld id="{621AD2B3-AF94-DF4F-9825-30932B16B38A}" type="slidenum">
              <a:rPr lang="en-GB" smtClean="0"/>
              <a:t>‹#›</a:t>
            </a:fld>
            <a:endParaRPr lang="en-GB"/>
          </a:p>
        </p:txBody>
      </p:sp>
    </p:spTree>
    <p:extLst>
      <p:ext uri="{BB962C8B-B14F-4D97-AF65-F5344CB8AC3E}">
        <p14:creationId xmlns:p14="http://schemas.microsoft.com/office/powerpoint/2010/main" val="3328222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264ABD-00D7-F341-972F-21001233C80E}"/>
              </a:ext>
            </a:extLst>
          </p:cNvPr>
          <p:cNvSpPr>
            <a:spLocks noGrp="1"/>
          </p:cNvSpPr>
          <p:nvPr>
            <p:ph type="dt" sz="half" idx="10"/>
          </p:nvPr>
        </p:nvSpPr>
        <p:spPr/>
        <p:txBody>
          <a:bodyPr/>
          <a:lstStyle/>
          <a:p>
            <a:fld id="{62EAF325-8AE3-47AF-BD6C-627D7F2DB56A}" type="datetime1">
              <a:rPr lang="en-ZA" smtClean="0"/>
              <a:t>2021/11/25</a:t>
            </a:fld>
            <a:endParaRPr lang="en-GB"/>
          </a:p>
        </p:txBody>
      </p:sp>
      <p:sp>
        <p:nvSpPr>
          <p:cNvPr id="3" name="Footer Placeholder 2">
            <a:extLst>
              <a:ext uri="{FF2B5EF4-FFF2-40B4-BE49-F238E27FC236}">
                <a16:creationId xmlns:a16="http://schemas.microsoft.com/office/drawing/2014/main" id="{7E57DAF4-D613-5D4E-97D4-79A376941A0F}"/>
              </a:ext>
            </a:extLst>
          </p:cNvPr>
          <p:cNvSpPr>
            <a:spLocks noGrp="1"/>
          </p:cNvSpPr>
          <p:nvPr>
            <p:ph type="ftr" sz="quarter" idx="11"/>
          </p:nvPr>
        </p:nvSpPr>
        <p:spPr/>
        <p:txBody>
          <a:bodyPr/>
          <a:lstStyle/>
          <a:p>
            <a:r>
              <a:rPr lang="en-GB"/>
              <a:t>CoP Workshop 4</a:t>
            </a:r>
          </a:p>
        </p:txBody>
      </p:sp>
      <p:sp>
        <p:nvSpPr>
          <p:cNvPr id="4" name="Slide Number Placeholder 3">
            <a:extLst>
              <a:ext uri="{FF2B5EF4-FFF2-40B4-BE49-F238E27FC236}">
                <a16:creationId xmlns:a16="http://schemas.microsoft.com/office/drawing/2014/main" id="{3B3041F7-C1E0-1E48-B4EE-697673D63492}"/>
              </a:ext>
            </a:extLst>
          </p:cNvPr>
          <p:cNvSpPr>
            <a:spLocks noGrp="1"/>
          </p:cNvSpPr>
          <p:nvPr>
            <p:ph type="sldNum" sz="quarter" idx="12"/>
          </p:nvPr>
        </p:nvSpPr>
        <p:spPr/>
        <p:txBody>
          <a:bodyPr/>
          <a:lstStyle/>
          <a:p>
            <a:fld id="{621AD2B3-AF94-DF4F-9825-30932B16B38A}" type="slidenum">
              <a:rPr lang="en-GB" smtClean="0"/>
              <a:t>‹#›</a:t>
            </a:fld>
            <a:endParaRPr lang="en-GB"/>
          </a:p>
        </p:txBody>
      </p:sp>
    </p:spTree>
    <p:extLst>
      <p:ext uri="{BB962C8B-B14F-4D97-AF65-F5344CB8AC3E}">
        <p14:creationId xmlns:p14="http://schemas.microsoft.com/office/powerpoint/2010/main" val="2266021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2A13-B7A5-C544-AF39-65C567BA8C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2EFA630-A40C-D540-A55D-10872DF24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3FFC8A3-DD11-CA4E-AFAE-7D6B82B75E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C7329B4-B224-8A44-8C17-C7E3BE29E0BA}"/>
              </a:ext>
            </a:extLst>
          </p:cNvPr>
          <p:cNvSpPr>
            <a:spLocks noGrp="1"/>
          </p:cNvSpPr>
          <p:nvPr>
            <p:ph type="dt" sz="half" idx="10"/>
          </p:nvPr>
        </p:nvSpPr>
        <p:spPr/>
        <p:txBody>
          <a:bodyPr/>
          <a:lstStyle/>
          <a:p>
            <a:fld id="{6D576D3E-3A70-4E60-BAF0-324DBF7AC79E}" type="datetime1">
              <a:rPr lang="en-ZA" smtClean="0"/>
              <a:t>2021/11/25</a:t>
            </a:fld>
            <a:endParaRPr lang="en-GB"/>
          </a:p>
        </p:txBody>
      </p:sp>
      <p:sp>
        <p:nvSpPr>
          <p:cNvPr id="6" name="Footer Placeholder 5">
            <a:extLst>
              <a:ext uri="{FF2B5EF4-FFF2-40B4-BE49-F238E27FC236}">
                <a16:creationId xmlns:a16="http://schemas.microsoft.com/office/drawing/2014/main" id="{CFC18184-13F3-7445-8073-5682474E6099}"/>
              </a:ext>
            </a:extLst>
          </p:cNvPr>
          <p:cNvSpPr>
            <a:spLocks noGrp="1"/>
          </p:cNvSpPr>
          <p:nvPr>
            <p:ph type="ftr" sz="quarter" idx="11"/>
          </p:nvPr>
        </p:nvSpPr>
        <p:spPr/>
        <p:txBody>
          <a:bodyPr/>
          <a:lstStyle/>
          <a:p>
            <a:r>
              <a:rPr lang="en-GB"/>
              <a:t>CoP Workshop 4</a:t>
            </a:r>
          </a:p>
        </p:txBody>
      </p:sp>
      <p:sp>
        <p:nvSpPr>
          <p:cNvPr id="7" name="Slide Number Placeholder 6">
            <a:extLst>
              <a:ext uri="{FF2B5EF4-FFF2-40B4-BE49-F238E27FC236}">
                <a16:creationId xmlns:a16="http://schemas.microsoft.com/office/drawing/2014/main" id="{5ECF62C0-5EE3-8346-B020-C76AFE046BC5}"/>
              </a:ext>
            </a:extLst>
          </p:cNvPr>
          <p:cNvSpPr>
            <a:spLocks noGrp="1"/>
          </p:cNvSpPr>
          <p:nvPr>
            <p:ph type="sldNum" sz="quarter" idx="12"/>
          </p:nvPr>
        </p:nvSpPr>
        <p:spPr/>
        <p:txBody>
          <a:bodyPr/>
          <a:lstStyle/>
          <a:p>
            <a:fld id="{621AD2B3-AF94-DF4F-9825-30932B16B38A}" type="slidenum">
              <a:rPr lang="en-GB" smtClean="0"/>
              <a:t>‹#›</a:t>
            </a:fld>
            <a:endParaRPr lang="en-GB"/>
          </a:p>
        </p:txBody>
      </p:sp>
    </p:spTree>
    <p:extLst>
      <p:ext uri="{BB962C8B-B14F-4D97-AF65-F5344CB8AC3E}">
        <p14:creationId xmlns:p14="http://schemas.microsoft.com/office/powerpoint/2010/main" val="1692438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BC65-44FA-42D9-9E4F-EAC7E26BDC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327A43AB-095E-4945-82BF-2B5A0EF028A0}"/>
              </a:ext>
            </a:extLst>
          </p:cNvPr>
          <p:cNvSpPr>
            <a:spLocks noGrp="1"/>
          </p:cNvSpPr>
          <p:nvPr>
            <p:ph idx="1"/>
          </p:nvPr>
        </p:nvSpPr>
        <p:spPr>
          <a:xfrm>
            <a:off x="838200" y="1825625"/>
            <a:ext cx="10515600" cy="4351338"/>
          </a:xfrm>
          <a:prstGeom prst="rect">
            <a:avLst/>
          </a:prstGeom>
        </p:spPr>
        <p:txBody>
          <a:bodyPr/>
          <a:lstStyle>
            <a:lvl1pPr>
              <a:defRPr>
                <a:latin typeface="Segoe UI Semilight" panose="020B0402040204020203" pitchFamily="34" charset="0"/>
                <a:cs typeface="Segoe UI Semilight" panose="020B0402040204020203"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dirty="0"/>
          </a:p>
        </p:txBody>
      </p:sp>
      <p:sp>
        <p:nvSpPr>
          <p:cNvPr id="4" name="Date Placeholder 3">
            <a:extLst>
              <a:ext uri="{FF2B5EF4-FFF2-40B4-BE49-F238E27FC236}">
                <a16:creationId xmlns:a16="http://schemas.microsoft.com/office/drawing/2014/main" id="{455272F4-9EBB-484C-A57D-81396F979B89}"/>
              </a:ext>
            </a:extLst>
          </p:cNvPr>
          <p:cNvSpPr>
            <a:spLocks noGrp="1"/>
          </p:cNvSpPr>
          <p:nvPr>
            <p:ph type="dt" sz="half" idx="10"/>
          </p:nvPr>
        </p:nvSpPr>
        <p:spPr>
          <a:xfrm>
            <a:off x="838200" y="6356350"/>
            <a:ext cx="2743200" cy="365125"/>
          </a:xfrm>
          <a:prstGeom prst="rect">
            <a:avLst/>
          </a:prstGeom>
        </p:spPr>
        <p:txBody>
          <a:bodyPr/>
          <a:lstStyle/>
          <a:p>
            <a:fld id="{B61420DC-C34B-4215-B35B-7056346141A7}" type="datetime1">
              <a:rPr lang="en-ZA" smtClean="0"/>
              <a:t>2021/11/25</a:t>
            </a:fld>
            <a:endParaRPr lang="en-ZA"/>
          </a:p>
        </p:txBody>
      </p:sp>
      <p:sp>
        <p:nvSpPr>
          <p:cNvPr id="5" name="Footer Placeholder 4">
            <a:extLst>
              <a:ext uri="{FF2B5EF4-FFF2-40B4-BE49-F238E27FC236}">
                <a16:creationId xmlns:a16="http://schemas.microsoft.com/office/drawing/2014/main" id="{611A724C-3CBD-40A7-BF72-2DC975AA7807}"/>
              </a:ext>
            </a:extLst>
          </p:cNvPr>
          <p:cNvSpPr>
            <a:spLocks noGrp="1"/>
          </p:cNvSpPr>
          <p:nvPr>
            <p:ph type="ftr" sz="quarter" idx="11"/>
          </p:nvPr>
        </p:nvSpPr>
        <p:spPr>
          <a:xfrm>
            <a:off x="4038600" y="6356350"/>
            <a:ext cx="4114800" cy="365125"/>
          </a:xfrm>
          <a:prstGeom prst="rect">
            <a:avLst/>
          </a:prstGeom>
        </p:spPr>
        <p:txBody>
          <a:bodyPr/>
          <a:lstStyle/>
          <a:p>
            <a:r>
              <a:rPr lang="en-ZA"/>
              <a:t>CoP Workshop 4</a:t>
            </a:r>
          </a:p>
        </p:txBody>
      </p:sp>
      <p:sp>
        <p:nvSpPr>
          <p:cNvPr id="6" name="Slide Number Placeholder 5">
            <a:extLst>
              <a:ext uri="{FF2B5EF4-FFF2-40B4-BE49-F238E27FC236}">
                <a16:creationId xmlns:a16="http://schemas.microsoft.com/office/drawing/2014/main" id="{07C7A12A-97D8-4B7D-8370-8F8FFF547B48}"/>
              </a:ext>
            </a:extLst>
          </p:cNvPr>
          <p:cNvSpPr>
            <a:spLocks noGrp="1"/>
          </p:cNvSpPr>
          <p:nvPr>
            <p:ph type="sldNum" sz="quarter" idx="12"/>
          </p:nvPr>
        </p:nvSpPr>
        <p:spPr/>
        <p:txBody>
          <a:bodyPr/>
          <a:lstStyle/>
          <a:p>
            <a:fld id="{5BA42DEE-2F6F-49F0-8005-E2C5E4B6EFDF}" type="slidenum">
              <a:rPr lang="en-ZA" smtClean="0"/>
              <a:t>‹#›</a:t>
            </a:fld>
            <a:endParaRPr lang="en-ZA"/>
          </a:p>
        </p:txBody>
      </p:sp>
    </p:spTree>
    <p:extLst>
      <p:ext uri="{BB962C8B-B14F-4D97-AF65-F5344CB8AC3E}">
        <p14:creationId xmlns:p14="http://schemas.microsoft.com/office/powerpoint/2010/main" val="103686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EEA8B-88BC-6443-9464-A90CAD58D9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BBDBD62-E2EB-5049-9DF5-996C52905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939F81-7BD0-F443-9661-3A113DE4FA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1456BA-776A-9D40-95E8-07F7E8855E1B}"/>
              </a:ext>
            </a:extLst>
          </p:cNvPr>
          <p:cNvSpPr>
            <a:spLocks noGrp="1"/>
          </p:cNvSpPr>
          <p:nvPr>
            <p:ph type="dt" sz="half" idx="10"/>
          </p:nvPr>
        </p:nvSpPr>
        <p:spPr/>
        <p:txBody>
          <a:bodyPr/>
          <a:lstStyle/>
          <a:p>
            <a:fld id="{9F2BE176-F2C9-4F3A-9AB0-3DC639F8C18E}" type="datetime1">
              <a:rPr lang="en-ZA" smtClean="0"/>
              <a:t>2021/11/25</a:t>
            </a:fld>
            <a:endParaRPr lang="en-GB"/>
          </a:p>
        </p:txBody>
      </p:sp>
      <p:sp>
        <p:nvSpPr>
          <p:cNvPr id="6" name="Footer Placeholder 5">
            <a:extLst>
              <a:ext uri="{FF2B5EF4-FFF2-40B4-BE49-F238E27FC236}">
                <a16:creationId xmlns:a16="http://schemas.microsoft.com/office/drawing/2014/main" id="{09AE4E43-BB1E-374E-86A8-6BDB9D2E0007}"/>
              </a:ext>
            </a:extLst>
          </p:cNvPr>
          <p:cNvSpPr>
            <a:spLocks noGrp="1"/>
          </p:cNvSpPr>
          <p:nvPr>
            <p:ph type="ftr" sz="quarter" idx="11"/>
          </p:nvPr>
        </p:nvSpPr>
        <p:spPr/>
        <p:txBody>
          <a:bodyPr/>
          <a:lstStyle/>
          <a:p>
            <a:r>
              <a:rPr lang="en-GB"/>
              <a:t>CoP Workshop 4</a:t>
            </a:r>
          </a:p>
        </p:txBody>
      </p:sp>
      <p:sp>
        <p:nvSpPr>
          <p:cNvPr id="7" name="Slide Number Placeholder 6">
            <a:extLst>
              <a:ext uri="{FF2B5EF4-FFF2-40B4-BE49-F238E27FC236}">
                <a16:creationId xmlns:a16="http://schemas.microsoft.com/office/drawing/2014/main" id="{CB76FBD4-42EF-0F42-B16A-263B358777B4}"/>
              </a:ext>
            </a:extLst>
          </p:cNvPr>
          <p:cNvSpPr>
            <a:spLocks noGrp="1"/>
          </p:cNvSpPr>
          <p:nvPr>
            <p:ph type="sldNum" sz="quarter" idx="12"/>
          </p:nvPr>
        </p:nvSpPr>
        <p:spPr/>
        <p:txBody>
          <a:bodyPr/>
          <a:lstStyle/>
          <a:p>
            <a:fld id="{621AD2B3-AF94-DF4F-9825-30932B16B38A}" type="slidenum">
              <a:rPr lang="en-GB" smtClean="0"/>
              <a:t>‹#›</a:t>
            </a:fld>
            <a:endParaRPr lang="en-GB"/>
          </a:p>
        </p:txBody>
      </p:sp>
    </p:spTree>
    <p:extLst>
      <p:ext uri="{BB962C8B-B14F-4D97-AF65-F5344CB8AC3E}">
        <p14:creationId xmlns:p14="http://schemas.microsoft.com/office/powerpoint/2010/main" val="44298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DC209-1E8C-BD40-BFEC-767B1866F54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4DF104-A051-0245-BA02-2E36C63547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6FFA96-E60E-D84B-9055-EE304C9C44B1}"/>
              </a:ext>
            </a:extLst>
          </p:cNvPr>
          <p:cNvSpPr>
            <a:spLocks noGrp="1"/>
          </p:cNvSpPr>
          <p:nvPr>
            <p:ph type="dt" sz="half" idx="10"/>
          </p:nvPr>
        </p:nvSpPr>
        <p:spPr/>
        <p:txBody>
          <a:bodyPr/>
          <a:lstStyle/>
          <a:p>
            <a:fld id="{6207FE9E-AB34-46CD-97DC-D896D6F1B2E1}" type="datetime1">
              <a:rPr lang="en-ZA" smtClean="0"/>
              <a:t>2021/11/25</a:t>
            </a:fld>
            <a:endParaRPr lang="en-GB"/>
          </a:p>
        </p:txBody>
      </p:sp>
      <p:sp>
        <p:nvSpPr>
          <p:cNvPr id="5" name="Footer Placeholder 4">
            <a:extLst>
              <a:ext uri="{FF2B5EF4-FFF2-40B4-BE49-F238E27FC236}">
                <a16:creationId xmlns:a16="http://schemas.microsoft.com/office/drawing/2014/main" id="{40451C8C-3364-8546-9F0B-BFC55D9EA5F1}"/>
              </a:ext>
            </a:extLst>
          </p:cNvPr>
          <p:cNvSpPr>
            <a:spLocks noGrp="1"/>
          </p:cNvSpPr>
          <p:nvPr>
            <p:ph type="ftr" sz="quarter" idx="11"/>
          </p:nvPr>
        </p:nvSpPr>
        <p:spPr/>
        <p:txBody>
          <a:bodyPr/>
          <a:lstStyle/>
          <a:p>
            <a:r>
              <a:rPr lang="en-GB"/>
              <a:t>CoP Workshop 4</a:t>
            </a:r>
          </a:p>
        </p:txBody>
      </p:sp>
      <p:sp>
        <p:nvSpPr>
          <p:cNvPr id="6" name="Slide Number Placeholder 5">
            <a:extLst>
              <a:ext uri="{FF2B5EF4-FFF2-40B4-BE49-F238E27FC236}">
                <a16:creationId xmlns:a16="http://schemas.microsoft.com/office/drawing/2014/main" id="{747DC3BD-51AF-E34C-9372-B7518528F906}"/>
              </a:ext>
            </a:extLst>
          </p:cNvPr>
          <p:cNvSpPr>
            <a:spLocks noGrp="1"/>
          </p:cNvSpPr>
          <p:nvPr>
            <p:ph type="sldNum" sz="quarter" idx="12"/>
          </p:nvPr>
        </p:nvSpPr>
        <p:spPr/>
        <p:txBody>
          <a:bodyPr/>
          <a:lstStyle/>
          <a:p>
            <a:fld id="{621AD2B3-AF94-DF4F-9825-30932B16B38A}" type="slidenum">
              <a:rPr lang="en-GB" smtClean="0"/>
              <a:t>‹#›</a:t>
            </a:fld>
            <a:endParaRPr lang="en-GB"/>
          </a:p>
        </p:txBody>
      </p:sp>
    </p:spTree>
    <p:extLst>
      <p:ext uri="{BB962C8B-B14F-4D97-AF65-F5344CB8AC3E}">
        <p14:creationId xmlns:p14="http://schemas.microsoft.com/office/powerpoint/2010/main" val="431297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A1A6A7-5960-6949-8E8D-F31F79DDD6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4200DD-F7BD-8847-8F46-2D84EDE6164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7951A3-2E87-8143-8E20-E2F5BF297315}"/>
              </a:ext>
            </a:extLst>
          </p:cNvPr>
          <p:cNvSpPr>
            <a:spLocks noGrp="1"/>
          </p:cNvSpPr>
          <p:nvPr>
            <p:ph type="dt" sz="half" idx="10"/>
          </p:nvPr>
        </p:nvSpPr>
        <p:spPr/>
        <p:txBody>
          <a:bodyPr/>
          <a:lstStyle/>
          <a:p>
            <a:fld id="{876B2240-A57E-4B55-88BC-D012C6D9E731}" type="datetime1">
              <a:rPr lang="en-ZA" smtClean="0"/>
              <a:t>2021/11/25</a:t>
            </a:fld>
            <a:endParaRPr lang="en-GB"/>
          </a:p>
        </p:txBody>
      </p:sp>
      <p:sp>
        <p:nvSpPr>
          <p:cNvPr id="5" name="Footer Placeholder 4">
            <a:extLst>
              <a:ext uri="{FF2B5EF4-FFF2-40B4-BE49-F238E27FC236}">
                <a16:creationId xmlns:a16="http://schemas.microsoft.com/office/drawing/2014/main" id="{6FB810DE-D6DA-584C-8766-FB9AEB9043F5}"/>
              </a:ext>
            </a:extLst>
          </p:cNvPr>
          <p:cNvSpPr>
            <a:spLocks noGrp="1"/>
          </p:cNvSpPr>
          <p:nvPr>
            <p:ph type="ftr" sz="quarter" idx="11"/>
          </p:nvPr>
        </p:nvSpPr>
        <p:spPr/>
        <p:txBody>
          <a:bodyPr/>
          <a:lstStyle/>
          <a:p>
            <a:r>
              <a:rPr lang="en-GB"/>
              <a:t>CoP Workshop 4</a:t>
            </a:r>
          </a:p>
        </p:txBody>
      </p:sp>
      <p:sp>
        <p:nvSpPr>
          <p:cNvPr id="6" name="Slide Number Placeholder 5">
            <a:extLst>
              <a:ext uri="{FF2B5EF4-FFF2-40B4-BE49-F238E27FC236}">
                <a16:creationId xmlns:a16="http://schemas.microsoft.com/office/drawing/2014/main" id="{19515B40-1685-8748-A8AB-F2D97B6F4F7D}"/>
              </a:ext>
            </a:extLst>
          </p:cNvPr>
          <p:cNvSpPr>
            <a:spLocks noGrp="1"/>
          </p:cNvSpPr>
          <p:nvPr>
            <p:ph type="sldNum" sz="quarter" idx="12"/>
          </p:nvPr>
        </p:nvSpPr>
        <p:spPr/>
        <p:txBody>
          <a:bodyPr/>
          <a:lstStyle/>
          <a:p>
            <a:fld id="{621AD2B3-AF94-DF4F-9825-30932B16B38A}" type="slidenum">
              <a:rPr lang="en-GB" smtClean="0"/>
              <a:t>‹#›</a:t>
            </a:fld>
            <a:endParaRPr lang="en-GB"/>
          </a:p>
        </p:txBody>
      </p:sp>
    </p:spTree>
    <p:extLst>
      <p:ext uri="{BB962C8B-B14F-4D97-AF65-F5344CB8AC3E}">
        <p14:creationId xmlns:p14="http://schemas.microsoft.com/office/powerpoint/2010/main" val="1225558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42402-B455-4162-B70D-3574253411C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2F77D17A-0719-4EA7-BA56-668D3B5B7BB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DD681F-06D9-493F-9703-8923A83998ED}"/>
              </a:ext>
            </a:extLst>
          </p:cNvPr>
          <p:cNvSpPr>
            <a:spLocks noGrp="1"/>
          </p:cNvSpPr>
          <p:nvPr>
            <p:ph type="dt" sz="half" idx="10"/>
          </p:nvPr>
        </p:nvSpPr>
        <p:spPr>
          <a:xfrm>
            <a:off x="838200" y="6356350"/>
            <a:ext cx="2743200" cy="365125"/>
          </a:xfrm>
          <a:prstGeom prst="rect">
            <a:avLst/>
          </a:prstGeom>
        </p:spPr>
        <p:txBody>
          <a:bodyPr/>
          <a:lstStyle/>
          <a:p>
            <a:fld id="{DCA291B0-C827-4B7F-87B3-1486D5F1CB82}" type="datetime1">
              <a:rPr lang="en-ZA" smtClean="0"/>
              <a:t>2021/11/25</a:t>
            </a:fld>
            <a:endParaRPr lang="en-ZA"/>
          </a:p>
        </p:txBody>
      </p:sp>
      <p:sp>
        <p:nvSpPr>
          <p:cNvPr id="5" name="Footer Placeholder 4">
            <a:extLst>
              <a:ext uri="{FF2B5EF4-FFF2-40B4-BE49-F238E27FC236}">
                <a16:creationId xmlns:a16="http://schemas.microsoft.com/office/drawing/2014/main" id="{FF585EAF-AE51-4B74-BE8E-977C833CCA1C}"/>
              </a:ext>
            </a:extLst>
          </p:cNvPr>
          <p:cNvSpPr>
            <a:spLocks noGrp="1"/>
          </p:cNvSpPr>
          <p:nvPr>
            <p:ph type="ftr" sz="quarter" idx="11"/>
          </p:nvPr>
        </p:nvSpPr>
        <p:spPr>
          <a:xfrm>
            <a:off x="4038600" y="6356350"/>
            <a:ext cx="4114800" cy="365125"/>
          </a:xfrm>
          <a:prstGeom prst="rect">
            <a:avLst/>
          </a:prstGeom>
        </p:spPr>
        <p:txBody>
          <a:bodyPr/>
          <a:lstStyle/>
          <a:p>
            <a:r>
              <a:rPr lang="en-ZA"/>
              <a:t>CoP Workshop 4</a:t>
            </a:r>
          </a:p>
        </p:txBody>
      </p:sp>
      <p:sp>
        <p:nvSpPr>
          <p:cNvPr id="6" name="Slide Number Placeholder 5">
            <a:extLst>
              <a:ext uri="{FF2B5EF4-FFF2-40B4-BE49-F238E27FC236}">
                <a16:creationId xmlns:a16="http://schemas.microsoft.com/office/drawing/2014/main" id="{38E0F163-B262-4886-9C17-3279C92397A1}"/>
              </a:ext>
            </a:extLst>
          </p:cNvPr>
          <p:cNvSpPr>
            <a:spLocks noGrp="1"/>
          </p:cNvSpPr>
          <p:nvPr>
            <p:ph type="sldNum" sz="quarter" idx="12"/>
          </p:nvPr>
        </p:nvSpPr>
        <p:spPr/>
        <p:txBody>
          <a:bodyPr/>
          <a:lstStyle/>
          <a:p>
            <a:fld id="{5BA42DEE-2F6F-49F0-8005-E2C5E4B6EFDF}" type="slidenum">
              <a:rPr lang="en-ZA" smtClean="0"/>
              <a:t>‹#›</a:t>
            </a:fld>
            <a:endParaRPr lang="en-ZA"/>
          </a:p>
        </p:txBody>
      </p:sp>
    </p:spTree>
    <p:extLst>
      <p:ext uri="{BB962C8B-B14F-4D97-AF65-F5344CB8AC3E}">
        <p14:creationId xmlns:p14="http://schemas.microsoft.com/office/powerpoint/2010/main" val="3924967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5A2DF1B-BBBB-4F8E-A96B-A309A1DA8F5A}"/>
              </a:ext>
            </a:extLst>
          </p:cNvPr>
          <p:cNvSpPr>
            <a:spLocks noGrp="1"/>
          </p:cNvSpPr>
          <p:nvPr>
            <p:ph type="sldNum" sz="quarter" idx="12"/>
          </p:nvPr>
        </p:nvSpPr>
        <p:spPr/>
        <p:txBody>
          <a:bodyPr/>
          <a:lstStyle/>
          <a:p>
            <a:fld id="{5BA42DEE-2F6F-49F0-8005-E2C5E4B6EFDF}" type="slidenum">
              <a:rPr lang="en-ZA" smtClean="0"/>
              <a:t>‹#›</a:t>
            </a:fld>
            <a:endParaRPr lang="en-ZA"/>
          </a:p>
        </p:txBody>
      </p:sp>
      <p:pic>
        <p:nvPicPr>
          <p:cNvPr id="8" name="Picture 7">
            <a:extLst>
              <a:ext uri="{FF2B5EF4-FFF2-40B4-BE49-F238E27FC236}">
                <a16:creationId xmlns:a16="http://schemas.microsoft.com/office/drawing/2014/main" id="{1862279C-CE37-47C7-AB5A-C652EC91C7D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99454" y="0"/>
            <a:ext cx="4814297" cy="6786606"/>
          </a:xfrm>
          <a:prstGeom prst="rect">
            <a:avLst/>
          </a:prstGeom>
        </p:spPr>
      </p:pic>
      <p:sp>
        <p:nvSpPr>
          <p:cNvPr id="9" name="Rectangle 8">
            <a:extLst>
              <a:ext uri="{FF2B5EF4-FFF2-40B4-BE49-F238E27FC236}">
                <a16:creationId xmlns:a16="http://schemas.microsoft.com/office/drawing/2014/main" id="{1BB62D3D-0380-4D4F-82C9-EE1A9E3B65B8}"/>
              </a:ext>
            </a:extLst>
          </p:cNvPr>
          <p:cNvSpPr/>
          <p:nvPr userDrawn="1"/>
        </p:nvSpPr>
        <p:spPr>
          <a:xfrm>
            <a:off x="0" y="0"/>
            <a:ext cx="2551814" cy="6858000"/>
          </a:xfrm>
          <a:prstGeom prst="rect">
            <a:avLst/>
          </a:prstGeom>
          <a:solidFill>
            <a:srgbClr val="DEE7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TextBox 9">
            <a:extLst>
              <a:ext uri="{FF2B5EF4-FFF2-40B4-BE49-F238E27FC236}">
                <a16:creationId xmlns:a16="http://schemas.microsoft.com/office/drawing/2014/main" id="{33880967-DDFE-45AD-AF92-E907EAE85E68}"/>
              </a:ext>
            </a:extLst>
          </p:cNvPr>
          <p:cNvSpPr txBox="1"/>
          <p:nvPr userDrawn="1"/>
        </p:nvSpPr>
        <p:spPr>
          <a:xfrm>
            <a:off x="2679405" y="580393"/>
            <a:ext cx="2456120" cy="5632311"/>
          </a:xfrm>
          <a:prstGeom prst="rect">
            <a:avLst/>
          </a:prstGeom>
          <a:noFill/>
        </p:spPr>
        <p:txBody>
          <a:bodyPr wrap="square" rtlCol="0">
            <a:spAutoFit/>
          </a:bodyPr>
          <a:lstStyle/>
          <a:p>
            <a:r>
              <a:rPr lang="en-ZA" dirty="0">
                <a:solidFill>
                  <a:srgbClr val="2F79A6"/>
                </a:solidFill>
                <a:latin typeface="+mj-lt"/>
              </a:rPr>
              <a:t>“COLOUR </a:t>
            </a:r>
            <a:r>
              <a:rPr lang="en-ZA" dirty="0">
                <a:latin typeface="+mj-lt"/>
              </a:rPr>
              <a:t>is an enormous part of how our work </a:t>
            </a:r>
            <a:r>
              <a:rPr lang="en-ZA" i="1" dirty="0">
                <a:latin typeface="+mj-lt"/>
              </a:rPr>
              <a:t>communicates</a:t>
            </a:r>
            <a:r>
              <a:rPr lang="en-ZA" dirty="0">
                <a:latin typeface="+mj-lt"/>
              </a:rPr>
              <a:t>. </a:t>
            </a:r>
          </a:p>
          <a:p>
            <a:r>
              <a:rPr lang="en-ZA" dirty="0">
                <a:latin typeface="+mj-lt"/>
              </a:rPr>
              <a:t>The right tone can create an emotional depth by suggesting an atmospheric impression, whereas mismatched colours are jarring and create friction points in the narrative. Getting colour right is pivotal for successful experiences. With it, we can imply, direct, and even inspire our audiences.” </a:t>
            </a:r>
          </a:p>
          <a:p>
            <a:endParaRPr lang="en-ZA" dirty="0">
              <a:latin typeface="+mj-lt"/>
            </a:endParaRPr>
          </a:p>
          <a:p>
            <a:endParaRPr lang="en-ZA" dirty="0">
              <a:latin typeface="+mj-lt"/>
            </a:endParaRPr>
          </a:p>
          <a:p>
            <a:r>
              <a:rPr lang="en-ZA" dirty="0">
                <a:latin typeface="+mj-lt"/>
              </a:rPr>
              <a:t> - Justin </a:t>
            </a:r>
            <a:r>
              <a:rPr lang="en-ZA" dirty="0" err="1">
                <a:latin typeface="+mj-lt"/>
              </a:rPr>
              <a:t>Mezzell</a:t>
            </a:r>
            <a:endParaRPr lang="en-ZA" dirty="0">
              <a:latin typeface="+mj-lt"/>
            </a:endParaRPr>
          </a:p>
        </p:txBody>
      </p:sp>
    </p:spTree>
    <p:extLst>
      <p:ext uri="{BB962C8B-B14F-4D97-AF65-F5344CB8AC3E}">
        <p14:creationId xmlns:p14="http://schemas.microsoft.com/office/powerpoint/2010/main" val="8975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BD7E8-340F-4607-A8D3-9449056F305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9466556-151C-4944-9563-6576F5725F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29461C-9B2A-42BD-8C13-BDD5D60840E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C414436E-F2F5-4616-B4AD-B890CD9429B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31E55A-57E8-4558-B217-9AF43437FCB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B6A733B2-4A5B-4A45-A8FA-CCA1095D4FAB}"/>
              </a:ext>
            </a:extLst>
          </p:cNvPr>
          <p:cNvSpPr>
            <a:spLocks noGrp="1"/>
          </p:cNvSpPr>
          <p:nvPr>
            <p:ph type="dt" sz="half" idx="10"/>
          </p:nvPr>
        </p:nvSpPr>
        <p:spPr>
          <a:xfrm>
            <a:off x="838200" y="6356350"/>
            <a:ext cx="2743200" cy="365125"/>
          </a:xfrm>
          <a:prstGeom prst="rect">
            <a:avLst/>
          </a:prstGeom>
        </p:spPr>
        <p:txBody>
          <a:bodyPr/>
          <a:lstStyle/>
          <a:p>
            <a:fld id="{C483C97B-75AD-4564-98F5-DAF3379ED6A0}" type="datetime1">
              <a:rPr lang="en-ZA" smtClean="0"/>
              <a:t>2021/11/25</a:t>
            </a:fld>
            <a:endParaRPr lang="en-ZA"/>
          </a:p>
        </p:txBody>
      </p:sp>
      <p:sp>
        <p:nvSpPr>
          <p:cNvPr id="8" name="Footer Placeholder 7">
            <a:extLst>
              <a:ext uri="{FF2B5EF4-FFF2-40B4-BE49-F238E27FC236}">
                <a16:creationId xmlns:a16="http://schemas.microsoft.com/office/drawing/2014/main" id="{F16899C3-2712-4C60-9FB5-090D6D136A16}"/>
              </a:ext>
            </a:extLst>
          </p:cNvPr>
          <p:cNvSpPr>
            <a:spLocks noGrp="1"/>
          </p:cNvSpPr>
          <p:nvPr>
            <p:ph type="ftr" sz="quarter" idx="11"/>
          </p:nvPr>
        </p:nvSpPr>
        <p:spPr>
          <a:xfrm>
            <a:off x="4038600" y="6356350"/>
            <a:ext cx="4114800" cy="365125"/>
          </a:xfrm>
          <a:prstGeom prst="rect">
            <a:avLst/>
          </a:prstGeom>
        </p:spPr>
        <p:txBody>
          <a:bodyPr/>
          <a:lstStyle/>
          <a:p>
            <a:r>
              <a:rPr lang="en-ZA"/>
              <a:t>CoP Workshop 4</a:t>
            </a:r>
          </a:p>
        </p:txBody>
      </p:sp>
      <p:sp>
        <p:nvSpPr>
          <p:cNvPr id="9" name="Slide Number Placeholder 8">
            <a:extLst>
              <a:ext uri="{FF2B5EF4-FFF2-40B4-BE49-F238E27FC236}">
                <a16:creationId xmlns:a16="http://schemas.microsoft.com/office/drawing/2014/main" id="{DB6AB23C-D8D1-4593-8527-78230E1B09B0}"/>
              </a:ext>
            </a:extLst>
          </p:cNvPr>
          <p:cNvSpPr>
            <a:spLocks noGrp="1"/>
          </p:cNvSpPr>
          <p:nvPr>
            <p:ph type="sldNum" sz="quarter" idx="12"/>
          </p:nvPr>
        </p:nvSpPr>
        <p:spPr/>
        <p:txBody>
          <a:bodyPr/>
          <a:lstStyle/>
          <a:p>
            <a:fld id="{5BA42DEE-2F6F-49F0-8005-E2C5E4B6EFDF}" type="slidenum">
              <a:rPr lang="en-ZA" smtClean="0"/>
              <a:t>‹#›</a:t>
            </a:fld>
            <a:endParaRPr lang="en-ZA"/>
          </a:p>
        </p:txBody>
      </p:sp>
    </p:spTree>
    <p:extLst>
      <p:ext uri="{BB962C8B-B14F-4D97-AF65-F5344CB8AC3E}">
        <p14:creationId xmlns:p14="http://schemas.microsoft.com/office/powerpoint/2010/main" val="2070949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EDF4D-7C9E-411A-B5E7-BB5CAF8C6F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7851B393-E845-490A-8052-47692DE6F9B2}"/>
              </a:ext>
            </a:extLst>
          </p:cNvPr>
          <p:cNvSpPr>
            <a:spLocks noGrp="1"/>
          </p:cNvSpPr>
          <p:nvPr>
            <p:ph type="dt" sz="half" idx="10"/>
          </p:nvPr>
        </p:nvSpPr>
        <p:spPr>
          <a:xfrm>
            <a:off x="838200" y="6356350"/>
            <a:ext cx="2743200" cy="365125"/>
          </a:xfrm>
          <a:prstGeom prst="rect">
            <a:avLst/>
          </a:prstGeom>
        </p:spPr>
        <p:txBody>
          <a:bodyPr/>
          <a:lstStyle/>
          <a:p>
            <a:fld id="{5DCB1186-6A45-4C03-8E0F-78936FC69628}" type="datetime1">
              <a:rPr lang="en-ZA" smtClean="0"/>
              <a:t>2021/11/25</a:t>
            </a:fld>
            <a:endParaRPr lang="en-ZA"/>
          </a:p>
        </p:txBody>
      </p:sp>
      <p:sp>
        <p:nvSpPr>
          <p:cNvPr id="4" name="Footer Placeholder 3">
            <a:extLst>
              <a:ext uri="{FF2B5EF4-FFF2-40B4-BE49-F238E27FC236}">
                <a16:creationId xmlns:a16="http://schemas.microsoft.com/office/drawing/2014/main" id="{42A50E77-340A-44A2-96CE-0A045937D130}"/>
              </a:ext>
            </a:extLst>
          </p:cNvPr>
          <p:cNvSpPr>
            <a:spLocks noGrp="1"/>
          </p:cNvSpPr>
          <p:nvPr>
            <p:ph type="ftr" sz="quarter" idx="11"/>
          </p:nvPr>
        </p:nvSpPr>
        <p:spPr>
          <a:xfrm>
            <a:off x="4038600" y="6356350"/>
            <a:ext cx="4114800" cy="365125"/>
          </a:xfrm>
          <a:prstGeom prst="rect">
            <a:avLst/>
          </a:prstGeom>
        </p:spPr>
        <p:txBody>
          <a:bodyPr/>
          <a:lstStyle/>
          <a:p>
            <a:r>
              <a:rPr lang="en-ZA"/>
              <a:t>CoP Workshop 4</a:t>
            </a:r>
          </a:p>
        </p:txBody>
      </p:sp>
      <p:sp>
        <p:nvSpPr>
          <p:cNvPr id="5" name="Slide Number Placeholder 4">
            <a:extLst>
              <a:ext uri="{FF2B5EF4-FFF2-40B4-BE49-F238E27FC236}">
                <a16:creationId xmlns:a16="http://schemas.microsoft.com/office/drawing/2014/main" id="{86382F45-B849-4E4D-929C-F6A1A8D76A0A}"/>
              </a:ext>
            </a:extLst>
          </p:cNvPr>
          <p:cNvSpPr>
            <a:spLocks noGrp="1"/>
          </p:cNvSpPr>
          <p:nvPr>
            <p:ph type="sldNum" sz="quarter" idx="12"/>
          </p:nvPr>
        </p:nvSpPr>
        <p:spPr/>
        <p:txBody>
          <a:bodyPr/>
          <a:lstStyle/>
          <a:p>
            <a:fld id="{5BA42DEE-2F6F-49F0-8005-E2C5E4B6EFDF}" type="slidenum">
              <a:rPr lang="en-ZA" smtClean="0"/>
              <a:t>‹#›</a:t>
            </a:fld>
            <a:endParaRPr lang="en-ZA"/>
          </a:p>
        </p:txBody>
      </p:sp>
    </p:spTree>
    <p:extLst>
      <p:ext uri="{BB962C8B-B14F-4D97-AF65-F5344CB8AC3E}">
        <p14:creationId xmlns:p14="http://schemas.microsoft.com/office/powerpoint/2010/main" val="2820398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698890-97A9-448A-A02D-B8616156BD3F}"/>
              </a:ext>
            </a:extLst>
          </p:cNvPr>
          <p:cNvSpPr>
            <a:spLocks noGrp="1"/>
          </p:cNvSpPr>
          <p:nvPr>
            <p:ph type="dt" sz="half" idx="10"/>
          </p:nvPr>
        </p:nvSpPr>
        <p:spPr>
          <a:xfrm>
            <a:off x="838200" y="6356350"/>
            <a:ext cx="2743200" cy="365125"/>
          </a:xfrm>
          <a:prstGeom prst="rect">
            <a:avLst/>
          </a:prstGeom>
        </p:spPr>
        <p:txBody>
          <a:bodyPr/>
          <a:lstStyle/>
          <a:p>
            <a:fld id="{A7A5C663-4B48-4CCA-B40C-47A878E549AE}" type="datetime1">
              <a:rPr lang="en-ZA" smtClean="0"/>
              <a:t>2021/11/25</a:t>
            </a:fld>
            <a:endParaRPr lang="en-ZA"/>
          </a:p>
        </p:txBody>
      </p:sp>
      <p:sp>
        <p:nvSpPr>
          <p:cNvPr id="3" name="Footer Placeholder 2">
            <a:extLst>
              <a:ext uri="{FF2B5EF4-FFF2-40B4-BE49-F238E27FC236}">
                <a16:creationId xmlns:a16="http://schemas.microsoft.com/office/drawing/2014/main" id="{18CD32A9-331B-43D0-993F-FD05DCB257BD}"/>
              </a:ext>
            </a:extLst>
          </p:cNvPr>
          <p:cNvSpPr>
            <a:spLocks noGrp="1"/>
          </p:cNvSpPr>
          <p:nvPr>
            <p:ph type="ftr" sz="quarter" idx="11"/>
          </p:nvPr>
        </p:nvSpPr>
        <p:spPr>
          <a:xfrm>
            <a:off x="4038600" y="6356350"/>
            <a:ext cx="4114800" cy="365125"/>
          </a:xfrm>
          <a:prstGeom prst="rect">
            <a:avLst/>
          </a:prstGeom>
        </p:spPr>
        <p:txBody>
          <a:bodyPr/>
          <a:lstStyle/>
          <a:p>
            <a:r>
              <a:rPr lang="en-ZA"/>
              <a:t>CoP Workshop 4</a:t>
            </a:r>
          </a:p>
        </p:txBody>
      </p:sp>
      <p:sp>
        <p:nvSpPr>
          <p:cNvPr id="4" name="Slide Number Placeholder 3">
            <a:extLst>
              <a:ext uri="{FF2B5EF4-FFF2-40B4-BE49-F238E27FC236}">
                <a16:creationId xmlns:a16="http://schemas.microsoft.com/office/drawing/2014/main" id="{7321052F-F973-4345-8F20-F39096383FA4}"/>
              </a:ext>
            </a:extLst>
          </p:cNvPr>
          <p:cNvSpPr>
            <a:spLocks noGrp="1"/>
          </p:cNvSpPr>
          <p:nvPr>
            <p:ph type="sldNum" sz="quarter" idx="12"/>
          </p:nvPr>
        </p:nvSpPr>
        <p:spPr/>
        <p:txBody>
          <a:bodyPr/>
          <a:lstStyle/>
          <a:p>
            <a:fld id="{5BA42DEE-2F6F-49F0-8005-E2C5E4B6EFDF}" type="slidenum">
              <a:rPr lang="en-ZA" smtClean="0"/>
              <a:t>‹#›</a:t>
            </a:fld>
            <a:endParaRPr lang="en-ZA"/>
          </a:p>
        </p:txBody>
      </p:sp>
    </p:spTree>
    <p:extLst>
      <p:ext uri="{BB962C8B-B14F-4D97-AF65-F5344CB8AC3E}">
        <p14:creationId xmlns:p14="http://schemas.microsoft.com/office/powerpoint/2010/main" val="3707589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94493-00DF-4433-A88E-48888A59F9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05A12F92-D62B-4C9D-83E1-0DB340A2F4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A169130-C1CC-448B-A855-A4553BF84A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EA43B6-C4BD-44D7-AB13-690121E3B316}"/>
              </a:ext>
            </a:extLst>
          </p:cNvPr>
          <p:cNvSpPr>
            <a:spLocks noGrp="1"/>
          </p:cNvSpPr>
          <p:nvPr>
            <p:ph type="dt" sz="half" idx="10"/>
          </p:nvPr>
        </p:nvSpPr>
        <p:spPr>
          <a:xfrm>
            <a:off x="838200" y="6356350"/>
            <a:ext cx="2743200" cy="365125"/>
          </a:xfrm>
          <a:prstGeom prst="rect">
            <a:avLst/>
          </a:prstGeom>
        </p:spPr>
        <p:txBody>
          <a:bodyPr/>
          <a:lstStyle/>
          <a:p>
            <a:fld id="{43C77E79-147A-4ED7-B99B-D617554C4A1C}" type="datetime1">
              <a:rPr lang="en-ZA" smtClean="0"/>
              <a:t>2021/11/25</a:t>
            </a:fld>
            <a:endParaRPr lang="en-ZA"/>
          </a:p>
        </p:txBody>
      </p:sp>
      <p:sp>
        <p:nvSpPr>
          <p:cNvPr id="6" name="Footer Placeholder 5">
            <a:extLst>
              <a:ext uri="{FF2B5EF4-FFF2-40B4-BE49-F238E27FC236}">
                <a16:creationId xmlns:a16="http://schemas.microsoft.com/office/drawing/2014/main" id="{ADB6FDAB-A1C6-40E3-9887-FB07B7B80202}"/>
              </a:ext>
            </a:extLst>
          </p:cNvPr>
          <p:cNvSpPr>
            <a:spLocks noGrp="1"/>
          </p:cNvSpPr>
          <p:nvPr>
            <p:ph type="ftr" sz="quarter" idx="11"/>
          </p:nvPr>
        </p:nvSpPr>
        <p:spPr>
          <a:xfrm>
            <a:off x="4038600" y="6356350"/>
            <a:ext cx="4114800" cy="365125"/>
          </a:xfrm>
          <a:prstGeom prst="rect">
            <a:avLst/>
          </a:prstGeom>
        </p:spPr>
        <p:txBody>
          <a:bodyPr/>
          <a:lstStyle/>
          <a:p>
            <a:r>
              <a:rPr lang="en-ZA"/>
              <a:t>CoP Workshop 4</a:t>
            </a:r>
          </a:p>
        </p:txBody>
      </p:sp>
      <p:sp>
        <p:nvSpPr>
          <p:cNvPr id="7" name="Slide Number Placeholder 6">
            <a:extLst>
              <a:ext uri="{FF2B5EF4-FFF2-40B4-BE49-F238E27FC236}">
                <a16:creationId xmlns:a16="http://schemas.microsoft.com/office/drawing/2014/main" id="{F3FA2747-2A84-4FB9-B7F6-E5909EE4B698}"/>
              </a:ext>
            </a:extLst>
          </p:cNvPr>
          <p:cNvSpPr>
            <a:spLocks noGrp="1"/>
          </p:cNvSpPr>
          <p:nvPr>
            <p:ph type="sldNum" sz="quarter" idx="12"/>
          </p:nvPr>
        </p:nvSpPr>
        <p:spPr/>
        <p:txBody>
          <a:bodyPr/>
          <a:lstStyle/>
          <a:p>
            <a:fld id="{5BA42DEE-2F6F-49F0-8005-E2C5E4B6EFDF}" type="slidenum">
              <a:rPr lang="en-ZA" smtClean="0"/>
              <a:t>‹#›</a:t>
            </a:fld>
            <a:endParaRPr lang="en-ZA"/>
          </a:p>
        </p:txBody>
      </p:sp>
    </p:spTree>
    <p:extLst>
      <p:ext uri="{BB962C8B-B14F-4D97-AF65-F5344CB8AC3E}">
        <p14:creationId xmlns:p14="http://schemas.microsoft.com/office/powerpoint/2010/main" val="1344491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57FB5-5B3B-460F-8EA1-F056E9332D3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0761AA8D-B363-488F-BAFE-A911767FDC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ZA"/>
          </a:p>
        </p:txBody>
      </p:sp>
      <p:sp>
        <p:nvSpPr>
          <p:cNvPr id="4" name="Text Placeholder 3">
            <a:extLst>
              <a:ext uri="{FF2B5EF4-FFF2-40B4-BE49-F238E27FC236}">
                <a16:creationId xmlns:a16="http://schemas.microsoft.com/office/drawing/2014/main" id="{A61BA051-D474-4183-AAC8-E1E1AEFC7BE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CE18D6-9E72-4B28-8ADD-9589F4737921}"/>
              </a:ext>
            </a:extLst>
          </p:cNvPr>
          <p:cNvSpPr>
            <a:spLocks noGrp="1"/>
          </p:cNvSpPr>
          <p:nvPr>
            <p:ph type="dt" sz="half" idx="10"/>
          </p:nvPr>
        </p:nvSpPr>
        <p:spPr>
          <a:xfrm>
            <a:off x="838200" y="6356350"/>
            <a:ext cx="2743200" cy="365125"/>
          </a:xfrm>
          <a:prstGeom prst="rect">
            <a:avLst/>
          </a:prstGeom>
        </p:spPr>
        <p:txBody>
          <a:bodyPr/>
          <a:lstStyle/>
          <a:p>
            <a:fld id="{592E90DF-8E5D-45BB-87D3-6D96F682457A}" type="datetime1">
              <a:rPr lang="en-ZA" smtClean="0"/>
              <a:t>2021/11/25</a:t>
            </a:fld>
            <a:endParaRPr lang="en-ZA"/>
          </a:p>
        </p:txBody>
      </p:sp>
      <p:sp>
        <p:nvSpPr>
          <p:cNvPr id="6" name="Footer Placeholder 5">
            <a:extLst>
              <a:ext uri="{FF2B5EF4-FFF2-40B4-BE49-F238E27FC236}">
                <a16:creationId xmlns:a16="http://schemas.microsoft.com/office/drawing/2014/main" id="{50F59C51-DD0B-4177-847D-7858D53F82A9}"/>
              </a:ext>
            </a:extLst>
          </p:cNvPr>
          <p:cNvSpPr>
            <a:spLocks noGrp="1"/>
          </p:cNvSpPr>
          <p:nvPr>
            <p:ph type="ftr" sz="quarter" idx="11"/>
          </p:nvPr>
        </p:nvSpPr>
        <p:spPr>
          <a:xfrm>
            <a:off x="4038600" y="6356350"/>
            <a:ext cx="4114800" cy="365125"/>
          </a:xfrm>
          <a:prstGeom prst="rect">
            <a:avLst/>
          </a:prstGeom>
        </p:spPr>
        <p:txBody>
          <a:bodyPr/>
          <a:lstStyle/>
          <a:p>
            <a:r>
              <a:rPr lang="en-ZA"/>
              <a:t>CoP Workshop 4</a:t>
            </a:r>
          </a:p>
        </p:txBody>
      </p:sp>
      <p:sp>
        <p:nvSpPr>
          <p:cNvPr id="7" name="Slide Number Placeholder 6">
            <a:extLst>
              <a:ext uri="{FF2B5EF4-FFF2-40B4-BE49-F238E27FC236}">
                <a16:creationId xmlns:a16="http://schemas.microsoft.com/office/drawing/2014/main" id="{F3D51CF3-DE7E-4CE4-8F8D-398EE0E6884F}"/>
              </a:ext>
            </a:extLst>
          </p:cNvPr>
          <p:cNvSpPr>
            <a:spLocks noGrp="1"/>
          </p:cNvSpPr>
          <p:nvPr>
            <p:ph type="sldNum" sz="quarter" idx="12"/>
          </p:nvPr>
        </p:nvSpPr>
        <p:spPr/>
        <p:txBody>
          <a:bodyPr/>
          <a:lstStyle/>
          <a:p>
            <a:fld id="{5BA42DEE-2F6F-49F0-8005-E2C5E4B6EFDF}" type="slidenum">
              <a:rPr lang="en-ZA" smtClean="0"/>
              <a:t>‹#›</a:t>
            </a:fld>
            <a:endParaRPr lang="en-ZA"/>
          </a:p>
        </p:txBody>
      </p:sp>
    </p:spTree>
    <p:extLst>
      <p:ext uri="{BB962C8B-B14F-4D97-AF65-F5344CB8AC3E}">
        <p14:creationId xmlns:p14="http://schemas.microsoft.com/office/powerpoint/2010/main" val="2054227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0BC5B0-EBA4-4518-90F6-3234577013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8893B226-A8D8-487E-A8B7-FCAEDE6FD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Date Placeholder 3">
            <a:extLst>
              <a:ext uri="{FF2B5EF4-FFF2-40B4-BE49-F238E27FC236}">
                <a16:creationId xmlns:a16="http://schemas.microsoft.com/office/drawing/2014/main" id="{2AAAC412-E5FB-404A-AC83-F4A99247E2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3117E9-4C97-46D1-85D9-2C9FCFD999C3}" type="datetime1">
              <a:rPr lang="en-ZA" smtClean="0"/>
              <a:t>2021/11/25</a:t>
            </a:fld>
            <a:endParaRPr lang="en-ZA"/>
          </a:p>
        </p:txBody>
      </p:sp>
      <p:sp>
        <p:nvSpPr>
          <p:cNvPr id="5" name="Footer Placeholder 4">
            <a:extLst>
              <a:ext uri="{FF2B5EF4-FFF2-40B4-BE49-F238E27FC236}">
                <a16:creationId xmlns:a16="http://schemas.microsoft.com/office/drawing/2014/main" id="{330ACBFB-9C64-45F6-9A32-5BB9BF7E70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ZA"/>
              <a:t>CoP Workshop 4</a:t>
            </a:r>
          </a:p>
        </p:txBody>
      </p:sp>
      <p:sp>
        <p:nvSpPr>
          <p:cNvPr id="6" name="Slide Number Placeholder 5">
            <a:extLst>
              <a:ext uri="{FF2B5EF4-FFF2-40B4-BE49-F238E27FC236}">
                <a16:creationId xmlns:a16="http://schemas.microsoft.com/office/drawing/2014/main" id="{CBDC27E2-F52E-41E6-B22E-B4DD5100D7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A42DEE-2F6F-49F0-8005-E2C5E4B6EFDF}" type="slidenum">
              <a:rPr lang="en-ZA" smtClean="0"/>
              <a:t>‹#›</a:t>
            </a:fld>
            <a:endParaRPr lang="en-ZA"/>
          </a:p>
        </p:txBody>
      </p:sp>
    </p:spTree>
    <p:extLst>
      <p:ext uri="{BB962C8B-B14F-4D97-AF65-F5344CB8AC3E}">
        <p14:creationId xmlns:p14="http://schemas.microsoft.com/office/powerpoint/2010/main" val="570376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ACED00-41E3-3641-B736-76385072F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18B619-013F-4146-BC02-AAD47DAD3B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D52313-CB6E-5B40-810D-894C785053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395901-3FEC-40AC-B5C4-FC9737A1A56E}" type="datetime1">
              <a:rPr lang="en-ZA" smtClean="0"/>
              <a:t>2021/11/25</a:t>
            </a:fld>
            <a:endParaRPr lang="en-GB"/>
          </a:p>
        </p:txBody>
      </p:sp>
      <p:sp>
        <p:nvSpPr>
          <p:cNvPr id="5" name="Footer Placeholder 4">
            <a:extLst>
              <a:ext uri="{FF2B5EF4-FFF2-40B4-BE49-F238E27FC236}">
                <a16:creationId xmlns:a16="http://schemas.microsoft.com/office/drawing/2014/main" id="{20E531CC-C411-894B-8337-DCC1C0A596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CoP Workshop 4</a:t>
            </a:r>
          </a:p>
        </p:txBody>
      </p:sp>
      <p:sp>
        <p:nvSpPr>
          <p:cNvPr id="6" name="Slide Number Placeholder 5">
            <a:extLst>
              <a:ext uri="{FF2B5EF4-FFF2-40B4-BE49-F238E27FC236}">
                <a16:creationId xmlns:a16="http://schemas.microsoft.com/office/drawing/2014/main" id="{324D1085-33B1-C843-8FAD-B2F5AF4F9E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1AD2B3-AF94-DF4F-9825-30932B16B38A}" type="slidenum">
              <a:rPr lang="en-GB" smtClean="0"/>
              <a:t>‹#›</a:t>
            </a:fld>
            <a:endParaRPr lang="en-GB"/>
          </a:p>
        </p:txBody>
      </p:sp>
    </p:spTree>
    <p:extLst>
      <p:ext uri="{BB962C8B-B14F-4D97-AF65-F5344CB8AC3E}">
        <p14:creationId xmlns:p14="http://schemas.microsoft.com/office/powerpoint/2010/main" val="28227492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9.emf"/><Relationship Id="rId4" Type="http://schemas.openxmlformats.org/officeDocument/2006/relationships/package" Target="../embeddings/Microsoft_Excel_Worksheet.xlsx"/></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6.xml.rels><?xml version="1.0" encoding="UTF-8" standalone="yes"?>
<Relationships xmlns="http://schemas.openxmlformats.org/package/2006/relationships"><Relationship Id="rId3" Type="http://schemas.openxmlformats.org/officeDocument/2006/relationships/hyperlink" Target="https://s3platform.jrc.ec.europa.eu/home" TargetMode="External"/><Relationship Id="rId7" Type="http://schemas.openxmlformats.org/officeDocument/2006/relationships/image" Target="../media/image25.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hyperlink" Target="https://www.ic.gc.ca/eic/site/093.nsf/eng/home" TargetMode="External"/><Relationship Id="rId4" Type="http://schemas.openxmlformats.org/officeDocument/2006/relationships/hyperlink" Target="https://datamexico.org/en/eci/explor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8.emf"/><Relationship Id="rId4" Type="http://schemas.openxmlformats.org/officeDocument/2006/relationships/package" Target="../embeddings/Microsoft_Excel_Worksheet1.xlsx"/></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9.emf"/><Relationship Id="rId4" Type="http://schemas.openxmlformats.org/officeDocument/2006/relationships/package" Target="../embeddings/Microsoft_Excel_Worksheet2.xlsx"/></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2.emf"/><Relationship Id="rId5" Type="http://schemas.openxmlformats.org/officeDocument/2006/relationships/package" Target="../embeddings/Microsoft_Excel_Worksheet3.xlsx"/><Relationship Id="rId4" Type="http://schemas.openxmlformats.org/officeDocument/2006/relationships/image" Target="../media/image33.emf"/></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8.jpe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g"/><Relationship Id="rId4" Type="http://schemas.openxmlformats.org/officeDocument/2006/relationships/image" Target="../media/image7.jpg"/><Relationship Id="rId9"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tiff"/><Relationship Id="rId7"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2.png"/><Relationship Id="rId5" Type="http://schemas.openxmlformats.org/officeDocument/2006/relationships/image" Target="../media/image44.jpeg"/><Relationship Id="rId10" Type="http://schemas.openxmlformats.org/officeDocument/2006/relationships/image" Target="../media/image47.jpeg"/><Relationship Id="rId4" Type="http://schemas.openxmlformats.org/officeDocument/2006/relationships/image" Target="../media/image43.png"/><Relationship Id="rId9" Type="http://schemas.openxmlformats.org/officeDocument/2006/relationships/image" Target="../media/image14.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tiff"/><Relationship Id="rId5" Type="http://schemas.openxmlformats.org/officeDocument/2006/relationships/image" Target="../media/image14.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25487C-65DD-4BBB-94E3-1B2D52BA023C}"/>
              </a:ext>
            </a:extLst>
          </p:cNvPr>
          <p:cNvSpPr txBox="1">
            <a:spLocks/>
          </p:cNvSpPr>
          <p:nvPr/>
        </p:nvSpPr>
        <p:spPr>
          <a:xfrm>
            <a:off x="2768188" y="496112"/>
            <a:ext cx="7173818" cy="1112326"/>
          </a:xfrm>
          <a:prstGeom prst="rect">
            <a:avLst/>
          </a:prstGeom>
          <a:solidFill>
            <a:schemeClr val="bg1">
              <a:lumMod val="95000"/>
            </a:schemeClr>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latin typeface="Segoe UI Semilight" panose="020B0402040204020203" pitchFamily="34" charset="0"/>
                <a:cs typeface="Segoe UI Semilight" panose="020B0402040204020203" pitchFamily="34" charset="0"/>
              </a:rPr>
              <a:t>Towards Resilient Futures Community of Practice: Phase II</a:t>
            </a:r>
          </a:p>
        </p:txBody>
      </p:sp>
      <p:pic>
        <p:nvPicPr>
          <p:cNvPr id="3" name="Picture 2" descr="Logo&#10;&#10;Description automatically generated">
            <a:extLst>
              <a:ext uri="{FF2B5EF4-FFF2-40B4-BE49-F238E27FC236}">
                <a16:creationId xmlns:a16="http://schemas.microsoft.com/office/drawing/2014/main" id="{16E31C84-3C4E-4C86-985C-A3BBCB36451D}"/>
              </a:ext>
            </a:extLst>
          </p:cNvPr>
          <p:cNvPicPr>
            <a:picLocks noChangeAspect="1"/>
          </p:cNvPicPr>
          <p:nvPr/>
        </p:nvPicPr>
        <p:blipFill rotWithShape="1">
          <a:blip r:embed="rId3">
            <a:extLst>
              <a:ext uri="{28A0092B-C50C-407E-A947-70E740481C1C}">
                <a14:useLocalDpi xmlns:a14="http://schemas.microsoft.com/office/drawing/2010/main" val="0"/>
              </a:ext>
            </a:extLst>
          </a:blip>
          <a:srcRect l="8255" r="10558"/>
          <a:stretch/>
        </p:blipFill>
        <p:spPr>
          <a:xfrm>
            <a:off x="0" y="459359"/>
            <a:ext cx="2800820" cy="1126484"/>
          </a:xfrm>
          <a:prstGeom prst="rect">
            <a:avLst/>
          </a:prstGeom>
        </p:spPr>
      </p:pic>
      <p:pic>
        <p:nvPicPr>
          <p:cNvPr id="4" name="Picture 3">
            <a:extLst>
              <a:ext uri="{FF2B5EF4-FFF2-40B4-BE49-F238E27FC236}">
                <a16:creationId xmlns:a16="http://schemas.microsoft.com/office/drawing/2014/main" id="{115DE894-83A4-4325-A1CE-19731DE12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44269" y="145438"/>
            <a:ext cx="1673448" cy="1754326"/>
          </a:xfrm>
          <a:prstGeom prst="rect">
            <a:avLst/>
          </a:prstGeom>
        </p:spPr>
      </p:pic>
      <p:sp>
        <p:nvSpPr>
          <p:cNvPr id="8" name="Rectangle 7">
            <a:extLst>
              <a:ext uri="{FF2B5EF4-FFF2-40B4-BE49-F238E27FC236}">
                <a16:creationId xmlns:a16="http://schemas.microsoft.com/office/drawing/2014/main" id="{2EC04457-F2D5-43E0-B1D2-1D02D30FCD9D}"/>
              </a:ext>
            </a:extLst>
          </p:cNvPr>
          <p:cNvSpPr/>
          <p:nvPr/>
        </p:nvSpPr>
        <p:spPr>
          <a:xfrm>
            <a:off x="4405648" y="4905685"/>
            <a:ext cx="3898899" cy="400110"/>
          </a:xfrm>
          <a:prstGeom prst="rect">
            <a:avLst/>
          </a:prstGeom>
        </p:spPr>
        <p:txBody>
          <a:bodyPr wrap="square">
            <a:spAutoFit/>
          </a:bodyPr>
          <a:lstStyle/>
          <a:p>
            <a:r>
              <a:rPr lang="en-US" sz="2000" b="1" dirty="0">
                <a:solidFill>
                  <a:schemeClr val="accent5">
                    <a:lumMod val="75000"/>
                    <a:lumOff val="25000"/>
                  </a:schemeClr>
                </a:solidFill>
                <a:latin typeface="Segoe UI Semilight" panose="020B0402040204020203" pitchFamily="34" charset="0"/>
                <a:cs typeface="Segoe UI Semilight" panose="020B0402040204020203" pitchFamily="34" charset="0"/>
              </a:rPr>
              <a:t>November 2021, Cape Town</a:t>
            </a:r>
          </a:p>
        </p:txBody>
      </p:sp>
      <p:sp>
        <p:nvSpPr>
          <p:cNvPr id="7" name="TextBox 6">
            <a:extLst>
              <a:ext uri="{FF2B5EF4-FFF2-40B4-BE49-F238E27FC236}">
                <a16:creationId xmlns:a16="http://schemas.microsoft.com/office/drawing/2014/main" id="{47273EBE-CA7F-43A9-81B8-AA00D29B0F89}"/>
              </a:ext>
            </a:extLst>
          </p:cNvPr>
          <p:cNvSpPr txBox="1"/>
          <p:nvPr/>
        </p:nvSpPr>
        <p:spPr>
          <a:xfrm>
            <a:off x="670192" y="2743359"/>
            <a:ext cx="10851615" cy="1754326"/>
          </a:xfrm>
          <a:prstGeom prst="rect">
            <a:avLst/>
          </a:prstGeom>
          <a:noFill/>
        </p:spPr>
        <p:txBody>
          <a:bodyPr wrap="square" rtlCol="0">
            <a:spAutoFit/>
          </a:bodyPr>
          <a:lstStyle/>
          <a:p>
            <a:pPr algn="ctr"/>
            <a:r>
              <a:rPr lang="en-GB" sz="2800" b="1" dirty="0">
                <a:latin typeface="+mj-lt"/>
                <a:cs typeface="Times New Roman" panose="02020603050405020304" pitchFamily="18" charset="0"/>
              </a:rPr>
              <a:t>The Biorefinery as a Pathway to Building Economic Complexity in the Post-Mine Landscape</a:t>
            </a:r>
            <a:endParaRPr lang="en-US" sz="2800" b="1" dirty="0">
              <a:latin typeface="+mj-lt"/>
              <a:cs typeface="Times New Roman" panose="02020603050405020304" pitchFamily="18" charset="0"/>
            </a:endParaRPr>
          </a:p>
          <a:p>
            <a:pPr algn="ctr"/>
            <a:r>
              <a:rPr lang="en-ZA" sz="2800" b="1" dirty="0">
                <a:latin typeface="+mj-lt"/>
                <a:cs typeface="Times New Roman" panose="02020603050405020304" pitchFamily="18" charset="0"/>
              </a:rPr>
              <a:t>	</a:t>
            </a:r>
            <a:br>
              <a:rPr lang="en-ZA" sz="2800" b="1" dirty="0">
                <a:latin typeface="+mj-lt"/>
                <a:cs typeface="Times New Roman" panose="02020603050405020304" pitchFamily="18" charset="0"/>
              </a:rPr>
            </a:br>
            <a:r>
              <a:rPr lang="en-ZA" sz="2400" b="1" dirty="0">
                <a:latin typeface="+mj-lt"/>
                <a:cs typeface="Times New Roman" panose="02020603050405020304" pitchFamily="18" charset="0"/>
              </a:rPr>
              <a:t>Shilpa Rumjeet (CeBER) and Francois Steenkamp (DPRU)</a:t>
            </a:r>
            <a:endParaRPr lang="en-ZA" sz="2800" b="1" dirty="0">
              <a:latin typeface="+mj-lt"/>
              <a:cs typeface="Times New Roman" panose="02020603050405020304" pitchFamily="18" charset="0"/>
            </a:endParaRPr>
          </a:p>
        </p:txBody>
      </p:sp>
      <p:sp>
        <p:nvSpPr>
          <p:cNvPr id="10" name="Footer Placeholder 3">
            <a:extLst>
              <a:ext uri="{FF2B5EF4-FFF2-40B4-BE49-F238E27FC236}">
                <a16:creationId xmlns:a16="http://schemas.microsoft.com/office/drawing/2014/main" id="{1E9D09B4-8282-46F0-83A5-71149014D02A}"/>
              </a:ext>
            </a:extLst>
          </p:cNvPr>
          <p:cNvSpPr>
            <a:spLocks noGrp="1"/>
          </p:cNvSpPr>
          <p:nvPr>
            <p:ph type="ftr" sz="quarter" idx="11"/>
          </p:nvPr>
        </p:nvSpPr>
        <p:spPr>
          <a:xfrm>
            <a:off x="4038600" y="6356350"/>
            <a:ext cx="4114800" cy="365125"/>
          </a:xfrm>
        </p:spPr>
        <p:txBody>
          <a:bodyPr/>
          <a:lstStyle/>
          <a:p>
            <a:r>
              <a:rPr lang="en-ZA" dirty="0"/>
              <a:t>CoP II Workshop 1</a:t>
            </a:r>
          </a:p>
        </p:txBody>
      </p:sp>
      <p:pic>
        <p:nvPicPr>
          <p:cNvPr id="11" name="Picture 10">
            <a:extLst>
              <a:ext uri="{FF2B5EF4-FFF2-40B4-BE49-F238E27FC236}">
                <a16:creationId xmlns:a16="http://schemas.microsoft.com/office/drawing/2014/main" id="{9CED0E1E-CEDF-8E4D-8448-38A091D11781}"/>
              </a:ext>
            </a:extLst>
          </p:cNvPr>
          <p:cNvPicPr/>
          <p:nvPr/>
        </p:nvPicPr>
        <p:blipFill>
          <a:blip r:embed="rId5">
            <a:extLst>
              <a:ext uri="{28A0092B-C50C-407E-A947-70E740481C1C}">
                <a14:useLocalDpi xmlns:a14="http://schemas.microsoft.com/office/drawing/2010/main" val="0"/>
              </a:ext>
            </a:extLst>
          </a:blip>
          <a:stretch>
            <a:fillRect/>
          </a:stretch>
        </p:blipFill>
        <p:spPr>
          <a:xfrm>
            <a:off x="2775327" y="6113843"/>
            <a:ext cx="6641343" cy="569595"/>
          </a:xfrm>
          <a:prstGeom prst="rect">
            <a:avLst/>
          </a:prstGeom>
        </p:spPr>
      </p:pic>
    </p:spTree>
    <p:extLst>
      <p:ext uri="{BB962C8B-B14F-4D97-AF65-F5344CB8AC3E}">
        <p14:creationId xmlns:p14="http://schemas.microsoft.com/office/powerpoint/2010/main" val="2297677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7466EE36-BC49-4FF1-97BD-36CA22FE2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7579" y="0"/>
            <a:ext cx="9294421" cy="6858000"/>
          </a:xfrm>
          <a:prstGeom prst="rect">
            <a:avLst/>
          </a:prstGeom>
        </p:spPr>
      </p:pic>
      <p:sp>
        <p:nvSpPr>
          <p:cNvPr id="6" name="Title 1">
            <a:extLst>
              <a:ext uri="{FF2B5EF4-FFF2-40B4-BE49-F238E27FC236}">
                <a16:creationId xmlns:a16="http://schemas.microsoft.com/office/drawing/2014/main" id="{AD18929A-6E2A-460C-B15E-85CD2D729977}"/>
              </a:ext>
            </a:extLst>
          </p:cNvPr>
          <p:cNvSpPr txBox="1">
            <a:spLocks/>
          </p:cNvSpPr>
          <p:nvPr/>
        </p:nvSpPr>
        <p:spPr>
          <a:xfrm>
            <a:off x="75214" y="59620"/>
            <a:ext cx="2822365" cy="6738759"/>
          </a:xfrm>
          <a:prstGeom prst="rect">
            <a:avLst/>
          </a:prstGeom>
          <a:solidFill>
            <a:schemeClr val="bg1">
              <a:lumMod val="95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latin typeface="Segoe UI Semilight" panose="020B0402040204020203" pitchFamily="34" charset="0"/>
              <a:cs typeface="Segoe UI Semilight" panose="020B0402040204020203" pitchFamily="34" charset="0"/>
            </a:endParaRPr>
          </a:p>
          <a:p>
            <a:pPr algn="ctr"/>
            <a:endParaRPr lang="en-US" sz="3600" dirty="0">
              <a:latin typeface="Segoe UI Semilight" panose="020B0402040204020203" pitchFamily="34" charset="0"/>
              <a:cs typeface="Segoe UI Semilight" panose="020B0402040204020203" pitchFamily="34" charset="0"/>
            </a:endParaRPr>
          </a:p>
          <a:p>
            <a:pPr algn="ctr"/>
            <a:endParaRPr lang="en-US" sz="3600" dirty="0">
              <a:latin typeface="Segoe UI Semilight" panose="020B0402040204020203" pitchFamily="34" charset="0"/>
              <a:cs typeface="Segoe UI Semilight" panose="020B0402040204020203" pitchFamily="34" charset="0"/>
            </a:endParaRPr>
          </a:p>
          <a:p>
            <a:pPr algn="ctr"/>
            <a:endParaRPr lang="en-US" sz="3600" dirty="0">
              <a:latin typeface="Segoe UI Semilight" panose="020B0402040204020203" pitchFamily="34" charset="0"/>
              <a:cs typeface="Segoe UI Semilight" panose="020B0402040204020203" pitchFamily="34" charset="0"/>
            </a:endParaRPr>
          </a:p>
          <a:p>
            <a:pPr algn="ctr"/>
            <a:endParaRPr lang="en-US" sz="3600" dirty="0">
              <a:latin typeface="Segoe UI Semilight" panose="020B0402040204020203" pitchFamily="34" charset="0"/>
              <a:cs typeface="Segoe UI Semilight" panose="020B0402040204020203" pitchFamily="34" charset="0"/>
            </a:endParaRPr>
          </a:p>
          <a:p>
            <a:pPr algn="ctr"/>
            <a:r>
              <a:rPr lang="en-US" sz="3300" dirty="0">
                <a:latin typeface="Segoe UI Semilight" panose="020B0402040204020203" pitchFamily="34" charset="0"/>
                <a:cs typeface="Segoe UI Semilight" panose="020B0402040204020203" pitchFamily="34" charset="0"/>
              </a:rPr>
              <a:t>Stage 1:</a:t>
            </a:r>
          </a:p>
          <a:p>
            <a:pPr algn="ctr"/>
            <a:r>
              <a:rPr lang="en-US" sz="3300" dirty="0">
                <a:latin typeface="Segoe UI Semilight" panose="020B0402040204020203" pitchFamily="34" charset="0"/>
                <a:cs typeface="Segoe UI Semilight" panose="020B0402040204020203" pitchFamily="34" charset="0"/>
              </a:rPr>
              <a:t>Analysis of sugar and lignin platform</a:t>
            </a:r>
          </a:p>
        </p:txBody>
      </p:sp>
      <p:sp>
        <p:nvSpPr>
          <p:cNvPr id="7" name="Footer Placeholder 3">
            <a:extLst>
              <a:ext uri="{FF2B5EF4-FFF2-40B4-BE49-F238E27FC236}">
                <a16:creationId xmlns:a16="http://schemas.microsoft.com/office/drawing/2014/main" id="{2B94B7E4-A33B-431E-9C6F-96A757C0AFA9}"/>
              </a:ext>
            </a:extLst>
          </p:cNvPr>
          <p:cNvSpPr>
            <a:spLocks noGrp="1"/>
          </p:cNvSpPr>
          <p:nvPr>
            <p:ph type="ftr" sz="quarter" idx="11"/>
          </p:nvPr>
        </p:nvSpPr>
        <p:spPr>
          <a:xfrm>
            <a:off x="4038600" y="6356350"/>
            <a:ext cx="4114800" cy="365125"/>
          </a:xfrm>
        </p:spPr>
        <p:txBody>
          <a:bodyPr/>
          <a:lstStyle/>
          <a:p>
            <a:r>
              <a:rPr lang="en-ZA" dirty="0"/>
              <a:t>CoP II Workshop </a:t>
            </a:r>
          </a:p>
        </p:txBody>
      </p:sp>
    </p:spTree>
    <p:extLst>
      <p:ext uri="{BB962C8B-B14F-4D97-AF65-F5344CB8AC3E}">
        <p14:creationId xmlns:p14="http://schemas.microsoft.com/office/powerpoint/2010/main" val="1001238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CCBD78E1-CE9D-424D-9D8F-1A9119DE7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223" y="98709"/>
            <a:ext cx="8365991" cy="6660579"/>
          </a:xfrm>
          <a:prstGeom prst="rect">
            <a:avLst/>
          </a:prstGeom>
        </p:spPr>
      </p:pic>
      <p:sp>
        <p:nvSpPr>
          <p:cNvPr id="7" name="Title 1">
            <a:extLst>
              <a:ext uri="{FF2B5EF4-FFF2-40B4-BE49-F238E27FC236}">
                <a16:creationId xmlns:a16="http://schemas.microsoft.com/office/drawing/2014/main" id="{17253B70-8FE5-4AAB-93BF-68B93621AC17}"/>
              </a:ext>
            </a:extLst>
          </p:cNvPr>
          <p:cNvSpPr txBox="1">
            <a:spLocks/>
          </p:cNvSpPr>
          <p:nvPr/>
        </p:nvSpPr>
        <p:spPr>
          <a:xfrm>
            <a:off x="75214" y="59620"/>
            <a:ext cx="2822365" cy="6738759"/>
          </a:xfrm>
          <a:prstGeom prst="rect">
            <a:avLst/>
          </a:prstGeom>
          <a:solidFill>
            <a:schemeClr val="bg1">
              <a:lumMod val="95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600" dirty="0">
              <a:latin typeface="Segoe UI Semilight" panose="020B0402040204020203" pitchFamily="34" charset="0"/>
              <a:cs typeface="Segoe UI Semilight" panose="020B0402040204020203" pitchFamily="34" charset="0"/>
            </a:endParaRPr>
          </a:p>
          <a:p>
            <a:pPr algn="ctr"/>
            <a:endParaRPr lang="en-US" sz="3600" dirty="0">
              <a:latin typeface="Segoe UI Semilight" panose="020B0402040204020203" pitchFamily="34" charset="0"/>
              <a:cs typeface="Segoe UI Semilight" panose="020B0402040204020203" pitchFamily="34" charset="0"/>
            </a:endParaRPr>
          </a:p>
          <a:p>
            <a:pPr algn="ctr"/>
            <a:endParaRPr lang="en-US" sz="3600" dirty="0">
              <a:latin typeface="Segoe UI Semilight" panose="020B0402040204020203" pitchFamily="34" charset="0"/>
              <a:cs typeface="Segoe UI Semilight" panose="020B0402040204020203" pitchFamily="34" charset="0"/>
            </a:endParaRPr>
          </a:p>
          <a:p>
            <a:pPr algn="ctr"/>
            <a:endParaRPr lang="en-US" sz="3600" dirty="0">
              <a:latin typeface="Segoe UI Semilight" panose="020B0402040204020203" pitchFamily="34" charset="0"/>
              <a:cs typeface="Segoe UI Semilight" panose="020B0402040204020203" pitchFamily="34" charset="0"/>
            </a:endParaRPr>
          </a:p>
          <a:p>
            <a:pPr algn="ctr"/>
            <a:endParaRPr lang="en-US" sz="3600" dirty="0">
              <a:latin typeface="Segoe UI Semilight" panose="020B0402040204020203" pitchFamily="34" charset="0"/>
              <a:cs typeface="Segoe UI Semilight" panose="020B0402040204020203" pitchFamily="34" charset="0"/>
            </a:endParaRPr>
          </a:p>
          <a:p>
            <a:pPr algn="ctr"/>
            <a:r>
              <a:rPr lang="en-US" sz="3300" dirty="0">
                <a:latin typeface="Segoe UI Semilight" panose="020B0402040204020203" pitchFamily="34" charset="0"/>
                <a:cs typeface="Segoe UI Semilight" panose="020B0402040204020203" pitchFamily="34" charset="0"/>
              </a:rPr>
              <a:t>Stage 1:</a:t>
            </a:r>
          </a:p>
          <a:p>
            <a:pPr algn="ctr"/>
            <a:r>
              <a:rPr lang="en-US" sz="3300" dirty="0">
                <a:latin typeface="Segoe UI Semilight" panose="020B0402040204020203" pitchFamily="34" charset="0"/>
                <a:cs typeface="Segoe UI Semilight" panose="020B0402040204020203" pitchFamily="34" charset="0"/>
              </a:rPr>
              <a:t>Analysis of seed/oil platform</a:t>
            </a:r>
          </a:p>
        </p:txBody>
      </p:sp>
      <p:sp>
        <p:nvSpPr>
          <p:cNvPr id="8" name="Footer Placeholder 3">
            <a:extLst>
              <a:ext uri="{FF2B5EF4-FFF2-40B4-BE49-F238E27FC236}">
                <a16:creationId xmlns:a16="http://schemas.microsoft.com/office/drawing/2014/main" id="{A5D07D6D-7594-4D1B-B872-3BBB731BD259}"/>
              </a:ext>
            </a:extLst>
          </p:cNvPr>
          <p:cNvSpPr>
            <a:spLocks noGrp="1"/>
          </p:cNvSpPr>
          <p:nvPr>
            <p:ph type="ftr" sz="quarter" idx="11"/>
          </p:nvPr>
        </p:nvSpPr>
        <p:spPr>
          <a:xfrm>
            <a:off x="5834349" y="6345333"/>
            <a:ext cx="4114800" cy="365125"/>
          </a:xfrm>
        </p:spPr>
        <p:txBody>
          <a:bodyPr/>
          <a:lstStyle/>
          <a:p>
            <a:r>
              <a:rPr lang="en-ZA" dirty="0"/>
              <a:t>CoP II Workshop </a:t>
            </a:r>
          </a:p>
        </p:txBody>
      </p:sp>
      <p:sp>
        <p:nvSpPr>
          <p:cNvPr id="9" name="Slide Number Placeholder 3">
            <a:extLst>
              <a:ext uri="{FF2B5EF4-FFF2-40B4-BE49-F238E27FC236}">
                <a16:creationId xmlns:a16="http://schemas.microsoft.com/office/drawing/2014/main" id="{00EA7F78-70B9-4CFE-B569-9BD4B5BC73C5}"/>
              </a:ext>
            </a:extLst>
          </p:cNvPr>
          <p:cNvSpPr>
            <a:spLocks noGrp="1"/>
          </p:cNvSpPr>
          <p:nvPr>
            <p:ph type="sldNum" sz="quarter" idx="12"/>
          </p:nvPr>
        </p:nvSpPr>
        <p:spPr>
          <a:xfrm>
            <a:off x="8610600" y="6356350"/>
            <a:ext cx="2743200" cy="365125"/>
          </a:xfrm>
        </p:spPr>
        <p:txBody>
          <a:bodyPr/>
          <a:lstStyle/>
          <a:p>
            <a:fld id="{5BA42DEE-2F6F-49F0-8005-E2C5E4B6EFDF}" type="slidenum">
              <a:rPr lang="en-ZA" smtClean="0"/>
              <a:t>11</a:t>
            </a:fld>
            <a:endParaRPr lang="en-ZA" dirty="0"/>
          </a:p>
        </p:txBody>
      </p:sp>
    </p:spTree>
    <p:extLst>
      <p:ext uri="{BB962C8B-B14F-4D97-AF65-F5344CB8AC3E}">
        <p14:creationId xmlns:p14="http://schemas.microsoft.com/office/powerpoint/2010/main" val="1326318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92353C-7B6C-4D14-8D67-1646D61AEA86}"/>
              </a:ext>
            </a:extLst>
          </p:cNvPr>
          <p:cNvSpPr>
            <a:spLocks noGrp="1"/>
          </p:cNvSpPr>
          <p:nvPr>
            <p:ph type="dt" sz="half" idx="10"/>
          </p:nvPr>
        </p:nvSpPr>
        <p:spPr/>
        <p:txBody>
          <a:bodyPr/>
          <a:lstStyle/>
          <a:p>
            <a:fld id="{B61420DC-C34B-4215-B35B-7056346141A7}" type="datetime1">
              <a:rPr lang="en-ZA" smtClean="0"/>
              <a:t>2021/11/25</a:t>
            </a:fld>
            <a:endParaRPr lang="en-ZA" dirty="0"/>
          </a:p>
        </p:txBody>
      </p:sp>
      <p:sp>
        <p:nvSpPr>
          <p:cNvPr id="6" name="Slide Number Placeholder 5">
            <a:extLst>
              <a:ext uri="{FF2B5EF4-FFF2-40B4-BE49-F238E27FC236}">
                <a16:creationId xmlns:a16="http://schemas.microsoft.com/office/drawing/2014/main" id="{E4316AC7-934B-4327-B8D1-D20EBF4F4641}"/>
              </a:ext>
            </a:extLst>
          </p:cNvPr>
          <p:cNvSpPr>
            <a:spLocks noGrp="1"/>
          </p:cNvSpPr>
          <p:nvPr>
            <p:ph type="sldNum" sz="quarter" idx="12"/>
          </p:nvPr>
        </p:nvSpPr>
        <p:spPr/>
        <p:txBody>
          <a:bodyPr/>
          <a:lstStyle/>
          <a:p>
            <a:fld id="{5BA42DEE-2F6F-49F0-8005-E2C5E4B6EFDF}" type="slidenum">
              <a:rPr lang="en-ZA" smtClean="0"/>
              <a:t>12</a:t>
            </a:fld>
            <a:endParaRPr lang="en-ZA" dirty="0"/>
          </a:p>
        </p:txBody>
      </p:sp>
      <p:sp>
        <p:nvSpPr>
          <p:cNvPr id="7" name="Title 1">
            <a:extLst>
              <a:ext uri="{FF2B5EF4-FFF2-40B4-BE49-F238E27FC236}">
                <a16:creationId xmlns:a16="http://schemas.microsoft.com/office/drawing/2014/main" id="{3DA6C5AF-E918-46E9-AE50-360C8D8C7AC8}"/>
              </a:ext>
            </a:extLst>
          </p:cNvPr>
          <p:cNvSpPr txBox="1">
            <a:spLocks/>
          </p:cNvSpPr>
          <p:nvPr/>
        </p:nvSpPr>
        <p:spPr>
          <a:xfrm>
            <a:off x="75213" y="54229"/>
            <a:ext cx="11393345" cy="447421"/>
          </a:xfrm>
          <a:prstGeom prst="rect">
            <a:avLst/>
          </a:prstGeom>
          <a:solidFill>
            <a:schemeClr val="bg1">
              <a:lumMod val="95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Segoe UI Semilight" panose="020B0402040204020203" pitchFamily="34" charset="0"/>
                <a:cs typeface="Segoe UI Semilight" panose="020B0402040204020203" pitchFamily="34" charset="0"/>
              </a:rPr>
              <a:t>Stage 2: Mapping biorefinery products to trade data</a:t>
            </a:r>
          </a:p>
        </p:txBody>
      </p:sp>
      <p:sp>
        <p:nvSpPr>
          <p:cNvPr id="8" name="Footer Placeholder 3">
            <a:extLst>
              <a:ext uri="{FF2B5EF4-FFF2-40B4-BE49-F238E27FC236}">
                <a16:creationId xmlns:a16="http://schemas.microsoft.com/office/drawing/2014/main" id="{2994C1F5-A77A-4D56-9D68-76BDB15E6724}"/>
              </a:ext>
            </a:extLst>
          </p:cNvPr>
          <p:cNvSpPr>
            <a:spLocks noGrp="1"/>
          </p:cNvSpPr>
          <p:nvPr>
            <p:ph type="ftr" sz="quarter" idx="11"/>
          </p:nvPr>
        </p:nvSpPr>
        <p:spPr>
          <a:xfrm>
            <a:off x="4038600" y="6356350"/>
            <a:ext cx="4114800" cy="365125"/>
          </a:xfrm>
        </p:spPr>
        <p:txBody>
          <a:bodyPr/>
          <a:lstStyle/>
          <a:p>
            <a:r>
              <a:rPr lang="en-ZA" dirty="0"/>
              <a:t>CoP II Workshop </a:t>
            </a:r>
          </a:p>
        </p:txBody>
      </p:sp>
      <p:sp>
        <p:nvSpPr>
          <p:cNvPr id="10" name="TextBox 9">
            <a:extLst>
              <a:ext uri="{FF2B5EF4-FFF2-40B4-BE49-F238E27FC236}">
                <a16:creationId xmlns:a16="http://schemas.microsoft.com/office/drawing/2014/main" id="{1BC71D9B-AE0F-4564-A317-B60A7967E273}"/>
              </a:ext>
            </a:extLst>
          </p:cNvPr>
          <p:cNvSpPr txBox="1"/>
          <p:nvPr/>
        </p:nvSpPr>
        <p:spPr>
          <a:xfrm>
            <a:off x="8418136" y="841070"/>
            <a:ext cx="3773864" cy="4801314"/>
          </a:xfrm>
          <a:prstGeom prst="rect">
            <a:avLst/>
          </a:prstGeom>
          <a:noFill/>
        </p:spPr>
        <p:txBody>
          <a:bodyPr wrap="square" rtlCol="0">
            <a:spAutoFit/>
          </a:bodyPr>
          <a:lstStyle/>
          <a:p>
            <a:r>
              <a:rPr lang="en-US" dirty="0"/>
              <a:t>Identified 60 biorefinery products, which were classified according to their platform into:</a:t>
            </a:r>
          </a:p>
          <a:p>
            <a:pPr marL="285750" indent="-285750">
              <a:buFont typeface="Arial" panose="020B0604020202020204" pitchFamily="34" charset="0"/>
              <a:buChar char="•"/>
            </a:pPr>
            <a:r>
              <a:rPr lang="en-US" dirty="0"/>
              <a:t>High-value bioproducts (24) (see left)</a:t>
            </a:r>
          </a:p>
          <a:p>
            <a:pPr marL="285750" indent="-285750">
              <a:buFont typeface="Arial" panose="020B0604020202020204" pitchFamily="34" charset="0"/>
              <a:buChar char="•"/>
            </a:pPr>
            <a:r>
              <a:rPr lang="en-US" dirty="0"/>
              <a:t>Energy products (12)</a:t>
            </a:r>
          </a:p>
          <a:p>
            <a:pPr marL="285750" indent="-285750">
              <a:buFont typeface="Arial" panose="020B0604020202020204" pitchFamily="34" charset="0"/>
              <a:buChar char="•"/>
            </a:pPr>
            <a:r>
              <a:rPr lang="en-US" dirty="0"/>
              <a:t>Low-value biomass products (23)</a:t>
            </a:r>
          </a:p>
          <a:p>
            <a:pPr marL="285750" indent="-285750">
              <a:buFont typeface="Arial" panose="020B0604020202020204" pitchFamily="34" charset="0"/>
              <a:buChar char="•"/>
            </a:pPr>
            <a:r>
              <a:rPr lang="en-US" dirty="0"/>
              <a:t>High-value bio-polymers (1)</a:t>
            </a:r>
          </a:p>
          <a:p>
            <a:endParaRPr lang="en-US" dirty="0"/>
          </a:p>
          <a:p>
            <a:r>
              <a:rPr lang="en-US" dirty="0"/>
              <a:t>Iterative cross-disciplinary mapping process</a:t>
            </a:r>
          </a:p>
          <a:p>
            <a:pPr marL="285750" indent="-285750">
              <a:buFont typeface="Arial" panose="020B0604020202020204" pitchFamily="34" charset="0"/>
              <a:buChar char="•"/>
            </a:pPr>
            <a:r>
              <a:rPr lang="en-US" dirty="0"/>
              <a:t>Benefit – able to map products – organic chemistry outside skill set of economists </a:t>
            </a:r>
          </a:p>
          <a:p>
            <a:pPr marL="285750" indent="-285750">
              <a:buFont typeface="Arial" panose="020B0604020202020204" pitchFamily="34" charset="0"/>
              <a:buChar char="•"/>
            </a:pPr>
            <a:r>
              <a:rPr lang="en-US" dirty="0"/>
              <a:t>Challenges – for Energy products, hard to distinguish between bio-based versus mineral-based</a:t>
            </a:r>
          </a:p>
        </p:txBody>
      </p:sp>
      <p:graphicFrame>
        <p:nvGraphicFramePr>
          <p:cNvPr id="2" name="Object 1">
            <a:extLst>
              <a:ext uri="{FF2B5EF4-FFF2-40B4-BE49-F238E27FC236}">
                <a16:creationId xmlns:a16="http://schemas.microsoft.com/office/drawing/2014/main" id="{3609759B-DA5B-EF40-8863-894F514190D6}"/>
              </a:ext>
            </a:extLst>
          </p:cNvPr>
          <p:cNvGraphicFramePr>
            <a:graphicFrameLocks noChangeAspect="1"/>
          </p:cNvGraphicFramePr>
          <p:nvPr>
            <p:extLst>
              <p:ext uri="{D42A27DB-BD31-4B8C-83A1-F6EECF244321}">
                <p14:modId xmlns:p14="http://schemas.microsoft.com/office/powerpoint/2010/main" val="1530082407"/>
              </p:ext>
            </p:extLst>
          </p:nvPr>
        </p:nvGraphicFramePr>
        <p:xfrm>
          <a:off x="-1" y="725866"/>
          <a:ext cx="8306570" cy="4892512"/>
        </p:xfrm>
        <a:graphic>
          <a:graphicData uri="http://schemas.openxmlformats.org/presentationml/2006/ole">
            <mc:AlternateContent xmlns:mc="http://schemas.openxmlformats.org/markup-compatibility/2006">
              <mc:Choice xmlns:v="urn:schemas-microsoft-com:vml" Requires="v">
                <p:oleObj spid="_x0000_s1028" name="Worksheet" r:id="rId4" imgW="10845800" imgH="6388100" progId="Excel.Sheet.12">
                  <p:embed/>
                </p:oleObj>
              </mc:Choice>
              <mc:Fallback>
                <p:oleObj name="Worksheet" r:id="rId4" imgW="10845800" imgH="6388100" progId="Excel.Sheet.12">
                  <p:embed/>
                  <p:pic>
                    <p:nvPicPr>
                      <p:cNvPr id="2" name="Object 1">
                        <a:extLst>
                          <a:ext uri="{FF2B5EF4-FFF2-40B4-BE49-F238E27FC236}">
                            <a16:creationId xmlns:a16="http://schemas.microsoft.com/office/drawing/2014/main" id="{3609759B-DA5B-EF40-8863-894F514190D6}"/>
                          </a:ext>
                        </a:extLst>
                      </p:cNvPr>
                      <p:cNvPicPr/>
                      <p:nvPr/>
                    </p:nvPicPr>
                    <p:blipFill>
                      <a:blip r:embed="rId5"/>
                      <a:stretch>
                        <a:fillRect/>
                      </a:stretch>
                    </p:blipFill>
                    <p:spPr>
                      <a:xfrm>
                        <a:off x="-1" y="725866"/>
                        <a:ext cx="8306570" cy="4892512"/>
                      </a:xfrm>
                      <a:prstGeom prst="rect">
                        <a:avLst/>
                      </a:prstGeom>
                    </p:spPr>
                  </p:pic>
                </p:oleObj>
              </mc:Fallback>
            </mc:AlternateContent>
          </a:graphicData>
        </a:graphic>
      </p:graphicFrame>
      <p:sp>
        <p:nvSpPr>
          <p:cNvPr id="3" name="Left Arrow 2">
            <a:extLst>
              <a:ext uri="{FF2B5EF4-FFF2-40B4-BE49-F238E27FC236}">
                <a16:creationId xmlns:a16="http://schemas.microsoft.com/office/drawing/2014/main" id="{43140225-902C-7148-867F-C47CBBBE1C95}"/>
              </a:ext>
            </a:extLst>
          </p:cNvPr>
          <p:cNvSpPr/>
          <p:nvPr/>
        </p:nvSpPr>
        <p:spPr>
          <a:xfrm>
            <a:off x="3384222" y="2384983"/>
            <a:ext cx="565609" cy="352657"/>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Left Arrow 10">
            <a:extLst>
              <a:ext uri="{FF2B5EF4-FFF2-40B4-BE49-F238E27FC236}">
                <a16:creationId xmlns:a16="http://schemas.microsoft.com/office/drawing/2014/main" id="{0CD569DB-BF54-4D40-813E-E49255014144}"/>
              </a:ext>
            </a:extLst>
          </p:cNvPr>
          <p:cNvSpPr/>
          <p:nvPr/>
        </p:nvSpPr>
        <p:spPr>
          <a:xfrm rot="10800000">
            <a:off x="3384221" y="3560978"/>
            <a:ext cx="565609" cy="352657"/>
          </a:xfrm>
          <a:prstGeom prst="left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8783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C4960E-6640-4D24-B954-843FB0C833AC}"/>
              </a:ext>
            </a:extLst>
          </p:cNvPr>
          <p:cNvSpPr txBox="1"/>
          <p:nvPr/>
        </p:nvSpPr>
        <p:spPr>
          <a:xfrm>
            <a:off x="780943" y="4034347"/>
            <a:ext cx="5512330" cy="646331"/>
          </a:xfrm>
          <a:prstGeom prst="rect">
            <a:avLst/>
          </a:prstGeom>
          <a:noFill/>
        </p:spPr>
        <p:txBody>
          <a:bodyPr wrap="square" rtlCol="0">
            <a:spAutoFit/>
          </a:bodyPr>
          <a:lstStyle/>
          <a:p>
            <a:r>
              <a:rPr lang="en-ZA" sz="3600" dirty="0">
                <a:solidFill>
                  <a:srgbClr val="2E79A6"/>
                </a:solidFill>
                <a:latin typeface="Segoe UI Semilight" panose="020B0402040204020203" pitchFamily="34" charset="0"/>
                <a:cs typeface="Segoe UI Semilight" panose="020B0402040204020203" pitchFamily="34" charset="0"/>
              </a:rPr>
              <a:t>Stage 3</a:t>
            </a:r>
          </a:p>
        </p:txBody>
      </p:sp>
      <p:sp>
        <p:nvSpPr>
          <p:cNvPr id="12" name="TextBox 11">
            <a:extLst>
              <a:ext uri="{FF2B5EF4-FFF2-40B4-BE49-F238E27FC236}">
                <a16:creationId xmlns:a16="http://schemas.microsoft.com/office/drawing/2014/main" id="{0BAE568F-AAAE-41B0-A18C-92E41EBB4F2F}"/>
              </a:ext>
            </a:extLst>
          </p:cNvPr>
          <p:cNvSpPr txBox="1"/>
          <p:nvPr/>
        </p:nvSpPr>
        <p:spPr>
          <a:xfrm>
            <a:off x="782144" y="4551950"/>
            <a:ext cx="5990796" cy="400110"/>
          </a:xfrm>
          <a:prstGeom prst="rect">
            <a:avLst/>
          </a:prstGeom>
          <a:noFill/>
        </p:spPr>
        <p:txBody>
          <a:bodyPr wrap="square" rtlCol="0">
            <a:spAutoFit/>
          </a:bodyPr>
          <a:lstStyle/>
          <a:p>
            <a:r>
              <a:rPr lang="en-ZA" sz="2000" dirty="0">
                <a:solidFill>
                  <a:schemeClr val="tx1">
                    <a:lumMod val="65000"/>
                    <a:lumOff val="35000"/>
                  </a:schemeClr>
                </a:solidFill>
                <a:latin typeface="Segoe UI Semilight" panose="020B0402040204020203" pitchFamily="34" charset="0"/>
                <a:cs typeface="Segoe UI Semilight" panose="020B0402040204020203" pitchFamily="34" charset="0"/>
              </a:rPr>
              <a:t>_________________________________________________</a:t>
            </a:r>
          </a:p>
        </p:txBody>
      </p:sp>
      <p:sp>
        <p:nvSpPr>
          <p:cNvPr id="24" name="Footer Placeholder 3">
            <a:extLst>
              <a:ext uri="{FF2B5EF4-FFF2-40B4-BE49-F238E27FC236}">
                <a16:creationId xmlns:a16="http://schemas.microsoft.com/office/drawing/2014/main" id="{4BB6ECDA-1CF4-4532-92BF-8D5B9A1CA32F}"/>
              </a:ext>
            </a:extLst>
          </p:cNvPr>
          <p:cNvSpPr>
            <a:spLocks noGrp="1"/>
          </p:cNvSpPr>
          <p:nvPr>
            <p:ph type="ftr" sz="quarter" idx="11"/>
          </p:nvPr>
        </p:nvSpPr>
        <p:spPr>
          <a:xfrm>
            <a:off x="4038600" y="6356350"/>
            <a:ext cx="4114800" cy="365125"/>
          </a:xfrm>
        </p:spPr>
        <p:txBody>
          <a:bodyPr/>
          <a:lstStyle/>
          <a:p>
            <a:r>
              <a:rPr lang="en-ZA" dirty="0"/>
              <a:t>CoP II Workshop </a:t>
            </a:r>
          </a:p>
        </p:txBody>
      </p:sp>
      <p:sp>
        <p:nvSpPr>
          <p:cNvPr id="25" name="TextBox 24">
            <a:extLst>
              <a:ext uri="{FF2B5EF4-FFF2-40B4-BE49-F238E27FC236}">
                <a16:creationId xmlns:a16="http://schemas.microsoft.com/office/drawing/2014/main" id="{18EEA461-47FB-48A8-8839-5AEF80B9DD7F}"/>
              </a:ext>
            </a:extLst>
          </p:cNvPr>
          <p:cNvSpPr txBox="1"/>
          <p:nvPr/>
        </p:nvSpPr>
        <p:spPr>
          <a:xfrm>
            <a:off x="780943" y="4923062"/>
            <a:ext cx="5512330" cy="1908215"/>
          </a:xfrm>
          <a:prstGeom prst="rect">
            <a:avLst/>
          </a:prstGeom>
          <a:noFill/>
        </p:spPr>
        <p:txBody>
          <a:bodyPr wrap="square" rtlCol="0">
            <a:spAutoFit/>
          </a:bodyPr>
          <a:lstStyle/>
          <a:p>
            <a:r>
              <a:rPr lang="en-ZA" sz="3200" dirty="0">
                <a:solidFill>
                  <a:srgbClr val="2E79A6"/>
                </a:solidFill>
                <a:latin typeface="Segoe UI Semilight" panose="020B0402040204020203" pitchFamily="34" charset="0"/>
                <a:cs typeface="Segoe UI Semilight" panose="020B0402040204020203" pitchFamily="34" charset="0"/>
              </a:rPr>
              <a:t>Identifying Frontier Biorefinery Products</a:t>
            </a:r>
          </a:p>
          <a:p>
            <a:r>
              <a:rPr lang="en-GB" dirty="0"/>
              <a:t>Using Economic Complexity and Industrial Relatedness metrics to inform industrial policy in a data-centric manner</a:t>
            </a:r>
          </a:p>
        </p:txBody>
      </p:sp>
      <p:pic>
        <p:nvPicPr>
          <p:cNvPr id="2" name="Picture 1">
            <a:extLst>
              <a:ext uri="{FF2B5EF4-FFF2-40B4-BE49-F238E27FC236}">
                <a16:creationId xmlns:a16="http://schemas.microsoft.com/office/drawing/2014/main" id="{E8C46335-DFA0-1E4E-8C4A-87DB3F1BBFB5}"/>
              </a:ext>
            </a:extLst>
          </p:cNvPr>
          <p:cNvPicPr>
            <a:picLocks noChangeAspect="1"/>
          </p:cNvPicPr>
          <p:nvPr/>
        </p:nvPicPr>
        <p:blipFill>
          <a:blip r:embed="rId3"/>
          <a:stretch>
            <a:fillRect/>
          </a:stretch>
        </p:blipFill>
        <p:spPr>
          <a:xfrm>
            <a:off x="5444509" y="136525"/>
            <a:ext cx="6470329" cy="4305623"/>
          </a:xfrm>
          <a:prstGeom prst="rect">
            <a:avLst/>
          </a:prstGeom>
        </p:spPr>
      </p:pic>
    </p:spTree>
    <p:extLst>
      <p:ext uri="{BB962C8B-B14F-4D97-AF65-F5344CB8AC3E}">
        <p14:creationId xmlns:p14="http://schemas.microsoft.com/office/powerpoint/2010/main" val="3536958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92353C-7B6C-4D14-8D67-1646D61AEA86}"/>
              </a:ext>
            </a:extLst>
          </p:cNvPr>
          <p:cNvSpPr>
            <a:spLocks noGrp="1"/>
          </p:cNvSpPr>
          <p:nvPr>
            <p:ph type="dt" sz="half" idx="10"/>
          </p:nvPr>
        </p:nvSpPr>
        <p:spPr/>
        <p:txBody>
          <a:bodyPr/>
          <a:lstStyle/>
          <a:p>
            <a:fld id="{B61420DC-C34B-4215-B35B-7056346141A7}" type="datetime1">
              <a:rPr lang="en-ZA" smtClean="0"/>
              <a:t>2021/11/25</a:t>
            </a:fld>
            <a:endParaRPr lang="en-ZA" dirty="0"/>
          </a:p>
        </p:txBody>
      </p:sp>
      <p:sp>
        <p:nvSpPr>
          <p:cNvPr id="6" name="Slide Number Placeholder 5">
            <a:extLst>
              <a:ext uri="{FF2B5EF4-FFF2-40B4-BE49-F238E27FC236}">
                <a16:creationId xmlns:a16="http://schemas.microsoft.com/office/drawing/2014/main" id="{E4316AC7-934B-4327-B8D1-D20EBF4F4641}"/>
              </a:ext>
            </a:extLst>
          </p:cNvPr>
          <p:cNvSpPr>
            <a:spLocks noGrp="1"/>
          </p:cNvSpPr>
          <p:nvPr>
            <p:ph type="sldNum" sz="quarter" idx="12"/>
          </p:nvPr>
        </p:nvSpPr>
        <p:spPr/>
        <p:txBody>
          <a:bodyPr/>
          <a:lstStyle/>
          <a:p>
            <a:fld id="{5BA42DEE-2F6F-49F0-8005-E2C5E4B6EFDF}" type="slidenum">
              <a:rPr lang="en-ZA" smtClean="0"/>
              <a:t>14</a:t>
            </a:fld>
            <a:endParaRPr lang="en-ZA"/>
          </a:p>
        </p:txBody>
      </p:sp>
      <p:sp>
        <p:nvSpPr>
          <p:cNvPr id="7" name="Title 1">
            <a:extLst>
              <a:ext uri="{FF2B5EF4-FFF2-40B4-BE49-F238E27FC236}">
                <a16:creationId xmlns:a16="http://schemas.microsoft.com/office/drawing/2014/main" id="{3DA6C5AF-E918-46E9-AE50-360C8D8C7AC8}"/>
              </a:ext>
            </a:extLst>
          </p:cNvPr>
          <p:cNvSpPr txBox="1">
            <a:spLocks/>
          </p:cNvSpPr>
          <p:nvPr/>
        </p:nvSpPr>
        <p:spPr>
          <a:xfrm>
            <a:off x="134768" y="123595"/>
            <a:ext cx="11393345" cy="646126"/>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Segoe UI Semilight" panose="020B0402040204020203" pitchFamily="34" charset="0"/>
                <a:cs typeface="Segoe UI Semilight" panose="020B0402040204020203" pitchFamily="34" charset="0"/>
              </a:rPr>
              <a:t>Economic Complexity</a:t>
            </a:r>
          </a:p>
        </p:txBody>
      </p:sp>
      <p:sp>
        <p:nvSpPr>
          <p:cNvPr id="8" name="Footer Placeholder 3">
            <a:extLst>
              <a:ext uri="{FF2B5EF4-FFF2-40B4-BE49-F238E27FC236}">
                <a16:creationId xmlns:a16="http://schemas.microsoft.com/office/drawing/2014/main" id="{85B4792A-038B-4E46-A687-6ED14E58150C}"/>
              </a:ext>
            </a:extLst>
          </p:cNvPr>
          <p:cNvSpPr>
            <a:spLocks noGrp="1"/>
          </p:cNvSpPr>
          <p:nvPr>
            <p:ph type="ftr" sz="quarter" idx="11"/>
          </p:nvPr>
        </p:nvSpPr>
        <p:spPr>
          <a:xfrm>
            <a:off x="4038600" y="6356350"/>
            <a:ext cx="4114800" cy="365125"/>
          </a:xfrm>
        </p:spPr>
        <p:txBody>
          <a:bodyPr/>
          <a:lstStyle/>
          <a:p>
            <a:r>
              <a:rPr lang="en-ZA" dirty="0"/>
              <a:t>CoP II Workshop </a:t>
            </a:r>
          </a:p>
        </p:txBody>
      </p:sp>
      <p:grpSp>
        <p:nvGrpSpPr>
          <p:cNvPr id="9" name="Group 8">
            <a:extLst>
              <a:ext uri="{FF2B5EF4-FFF2-40B4-BE49-F238E27FC236}">
                <a16:creationId xmlns:a16="http://schemas.microsoft.com/office/drawing/2014/main" id="{4641854B-72E8-2346-A351-5B4B75364FAC}"/>
              </a:ext>
            </a:extLst>
          </p:cNvPr>
          <p:cNvGrpSpPr/>
          <p:nvPr/>
        </p:nvGrpSpPr>
        <p:grpSpPr>
          <a:xfrm>
            <a:off x="0" y="1082828"/>
            <a:ext cx="6469626" cy="4483511"/>
            <a:chOff x="928436" y="1627406"/>
            <a:chExt cx="6932217" cy="4989362"/>
          </a:xfrm>
        </p:grpSpPr>
        <p:pic>
          <p:nvPicPr>
            <p:cNvPr id="10" name="Picture 9">
              <a:extLst>
                <a:ext uri="{FF2B5EF4-FFF2-40B4-BE49-F238E27FC236}">
                  <a16:creationId xmlns:a16="http://schemas.microsoft.com/office/drawing/2014/main" id="{DACA49A3-0043-BB4D-A5A8-3BB6B4134B8A}"/>
                </a:ext>
              </a:extLst>
            </p:cNvPr>
            <p:cNvPicPr/>
            <p:nvPr/>
          </p:nvPicPr>
          <p:blipFill rotWithShape="1">
            <a:blip r:embed="rId3"/>
            <a:srcRect t="4047" b="10372"/>
            <a:stretch/>
          </p:blipFill>
          <p:spPr bwMode="auto">
            <a:xfrm>
              <a:off x="928436" y="1627406"/>
              <a:ext cx="6932217" cy="4307498"/>
            </a:xfrm>
            <a:prstGeom prst="rect">
              <a:avLst/>
            </a:prstGeom>
            <a:ln>
              <a:noFill/>
            </a:ln>
            <a:extLst>
              <a:ext uri="{53640926-AAD7-44D8-BBD7-CCE9431645EC}">
                <a14:shadowObscured xmlns:a14="http://schemas.microsoft.com/office/drawing/2010/main"/>
              </a:ext>
            </a:extLst>
          </p:spPr>
        </p:pic>
        <p:sp>
          <p:nvSpPr>
            <p:cNvPr id="11" name="Rectangle 10">
              <a:extLst>
                <a:ext uri="{FF2B5EF4-FFF2-40B4-BE49-F238E27FC236}">
                  <a16:creationId xmlns:a16="http://schemas.microsoft.com/office/drawing/2014/main" id="{3E73E1E4-B3DD-E141-BF17-6FAF4AC541C4}"/>
                </a:ext>
              </a:extLst>
            </p:cNvPr>
            <p:cNvSpPr/>
            <p:nvPr/>
          </p:nvSpPr>
          <p:spPr>
            <a:xfrm>
              <a:off x="928436" y="6055973"/>
              <a:ext cx="6248400" cy="560795"/>
            </a:xfrm>
            <a:prstGeom prst="rect">
              <a:avLst/>
            </a:prstGeom>
          </p:spPr>
          <p:txBody>
            <a:bodyPr wrap="square">
              <a:spAutoFit/>
            </a:bodyPr>
            <a:lstStyle/>
            <a:p>
              <a:pPr>
                <a:lnSpc>
                  <a:spcPct val="115000"/>
                </a:lnSpc>
              </a:pPr>
              <a:r>
                <a:rPr lang="en-ZA" sz="900" dirty="0">
                  <a:cs typeface="Arial" panose="020B0604020202020204" pitchFamily="34" charset="0"/>
                </a:rPr>
                <a:t>Source: Own calculations using trade data from BACI data (HS 6-digit revision 1992) and GDP per capita data from the World Development Indicators.</a:t>
              </a:r>
            </a:p>
            <a:p>
              <a:pPr>
                <a:lnSpc>
                  <a:spcPct val="115000"/>
                </a:lnSpc>
              </a:pPr>
              <a:r>
                <a:rPr lang="en-ZA" sz="900" dirty="0">
                  <a:cs typeface="Arial" panose="020B0604020202020204" pitchFamily="34" charset="0"/>
                </a:rPr>
                <a:t>Notes: The sample of countries is reduced to those for which we estimate complexity measures. </a:t>
              </a:r>
            </a:p>
          </p:txBody>
        </p:sp>
        <p:sp>
          <p:nvSpPr>
            <p:cNvPr id="12" name="Oval 11">
              <a:extLst>
                <a:ext uri="{FF2B5EF4-FFF2-40B4-BE49-F238E27FC236}">
                  <a16:creationId xmlns:a16="http://schemas.microsoft.com/office/drawing/2014/main" id="{BB28459C-410C-1F40-B6D0-CFFC5578BD26}"/>
                </a:ext>
              </a:extLst>
            </p:cNvPr>
            <p:cNvSpPr/>
            <p:nvPr/>
          </p:nvSpPr>
          <p:spPr>
            <a:xfrm>
              <a:off x="4355976" y="2478689"/>
              <a:ext cx="432048" cy="44754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BDD5452C-04AE-964A-A051-1C72555C2458}"/>
                </a:ext>
              </a:extLst>
            </p:cNvPr>
            <p:cNvSpPr/>
            <p:nvPr/>
          </p:nvSpPr>
          <p:spPr>
            <a:xfrm>
              <a:off x="4498620" y="3709940"/>
              <a:ext cx="432048" cy="44754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ontent Placeholder 2">
            <a:extLst>
              <a:ext uri="{FF2B5EF4-FFF2-40B4-BE49-F238E27FC236}">
                <a16:creationId xmlns:a16="http://schemas.microsoft.com/office/drawing/2014/main" id="{A7024967-18C3-C54B-A4AF-762A23F0A798}"/>
              </a:ext>
            </a:extLst>
          </p:cNvPr>
          <p:cNvSpPr>
            <a:spLocks noGrp="1"/>
          </p:cNvSpPr>
          <p:nvPr>
            <p:ph idx="1"/>
          </p:nvPr>
        </p:nvSpPr>
        <p:spPr>
          <a:xfrm>
            <a:off x="6974567" y="838544"/>
            <a:ext cx="5150418" cy="4607679"/>
          </a:xfrm>
        </p:spPr>
        <p:txBody>
          <a:bodyPr>
            <a:normAutofit fontScale="70000" lnSpcReduction="20000"/>
          </a:bodyPr>
          <a:lstStyle/>
          <a:p>
            <a:pPr marL="0" indent="0">
              <a:buNone/>
            </a:pPr>
            <a:r>
              <a:rPr lang="en-GB" dirty="0"/>
              <a:t>Economic complexity metrics indirectly measure:</a:t>
            </a:r>
          </a:p>
          <a:p>
            <a:r>
              <a:rPr lang="en-GB" dirty="0"/>
              <a:t>the presence of productive capabilities, and hence, the productive capacity of an economy,</a:t>
            </a:r>
          </a:p>
          <a:p>
            <a:r>
              <a:rPr lang="en-GB" dirty="0"/>
              <a:t>by using information on the diversity and ubiquity of an economy’s productive structure</a:t>
            </a:r>
          </a:p>
          <a:p>
            <a:pPr marL="0" indent="0">
              <a:buNone/>
            </a:pPr>
            <a:endParaRPr lang="en-GB" dirty="0"/>
          </a:p>
          <a:p>
            <a:pPr marL="0" indent="0">
              <a:buNone/>
            </a:pPr>
            <a:r>
              <a:rPr lang="en-GB" dirty="0"/>
              <a:t>Stylized Facts:</a:t>
            </a:r>
          </a:p>
          <a:p>
            <a:r>
              <a:rPr lang="en-GB" dirty="0"/>
              <a:t>ECI is positively correlated with economic development </a:t>
            </a:r>
          </a:p>
          <a:p>
            <a:r>
              <a:rPr lang="en-GB" dirty="0"/>
              <a:t>ECI is a significant predictor of long-term economic growth </a:t>
            </a:r>
          </a:p>
          <a:p>
            <a:r>
              <a:rPr lang="en-GB" sz="2900" dirty="0"/>
              <a:t>See Hidalgo &amp; Hausmann, 2009; Hausmann et al., 2014; Chavez et al., 2017; </a:t>
            </a:r>
            <a:r>
              <a:rPr lang="en-GB" sz="2900" dirty="0" err="1"/>
              <a:t>Christelli</a:t>
            </a:r>
            <a:r>
              <a:rPr lang="en-GB" sz="2900" dirty="0"/>
              <a:t> et al., 2015</a:t>
            </a:r>
          </a:p>
          <a:p>
            <a:pPr marL="0" indent="0">
              <a:buNone/>
            </a:pPr>
            <a:endParaRPr lang="en-GB" dirty="0"/>
          </a:p>
        </p:txBody>
      </p:sp>
      <p:sp>
        <p:nvSpPr>
          <p:cNvPr id="16" name="Content Placeholder 2">
            <a:extLst>
              <a:ext uri="{FF2B5EF4-FFF2-40B4-BE49-F238E27FC236}">
                <a16:creationId xmlns:a16="http://schemas.microsoft.com/office/drawing/2014/main" id="{7FFAE53C-7288-504A-80CF-8B9E21AA1698}"/>
              </a:ext>
            </a:extLst>
          </p:cNvPr>
          <p:cNvSpPr txBox="1">
            <a:spLocks/>
          </p:cNvSpPr>
          <p:nvPr/>
        </p:nvSpPr>
        <p:spPr>
          <a:xfrm>
            <a:off x="6974567" y="5627791"/>
            <a:ext cx="5150418" cy="10322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t>Building economic complexity allows an economy to graduate to higher levels of economic development</a:t>
            </a:r>
          </a:p>
        </p:txBody>
      </p:sp>
      <p:sp>
        <p:nvSpPr>
          <p:cNvPr id="5" name="Curved Down Arrow 4">
            <a:extLst>
              <a:ext uri="{FF2B5EF4-FFF2-40B4-BE49-F238E27FC236}">
                <a16:creationId xmlns:a16="http://schemas.microsoft.com/office/drawing/2014/main" id="{034FBB31-39F7-9A4C-99C7-52183537799D}"/>
              </a:ext>
            </a:extLst>
          </p:cNvPr>
          <p:cNvSpPr/>
          <p:nvPr/>
        </p:nvSpPr>
        <p:spPr>
          <a:xfrm rot="20404806">
            <a:off x="942602" y="954548"/>
            <a:ext cx="4300238" cy="766916"/>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04653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92353C-7B6C-4D14-8D67-1646D61AEA86}"/>
              </a:ext>
            </a:extLst>
          </p:cNvPr>
          <p:cNvSpPr>
            <a:spLocks noGrp="1"/>
          </p:cNvSpPr>
          <p:nvPr>
            <p:ph type="dt" sz="half" idx="10"/>
          </p:nvPr>
        </p:nvSpPr>
        <p:spPr/>
        <p:txBody>
          <a:bodyPr/>
          <a:lstStyle/>
          <a:p>
            <a:fld id="{B61420DC-C34B-4215-B35B-7056346141A7}" type="datetime1">
              <a:rPr lang="en-ZA" smtClean="0"/>
              <a:t>2021/11/25</a:t>
            </a:fld>
            <a:endParaRPr lang="en-ZA" dirty="0"/>
          </a:p>
        </p:txBody>
      </p:sp>
      <p:sp>
        <p:nvSpPr>
          <p:cNvPr id="6" name="Slide Number Placeholder 5">
            <a:extLst>
              <a:ext uri="{FF2B5EF4-FFF2-40B4-BE49-F238E27FC236}">
                <a16:creationId xmlns:a16="http://schemas.microsoft.com/office/drawing/2014/main" id="{E4316AC7-934B-4327-B8D1-D20EBF4F4641}"/>
              </a:ext>
            </a:extLst>
          </p:cNvPr>
          <p:cNvSpPr>
            <a:spLocks noGrp="1"/>
          </p:cNvSpPr>
          <p:nvPr>
            <p:ph type="sldNum" sz="quarter" idx="12"/>
          </p:nvPr>
        </p:nvSpPr>
        <p:spPr/>
        <p:txBody>
          <a:bodyPr/>
          <a:lstStyle/>
          <a:p>
            <a:fld id="{5BA42DEE-2F6F-49F0-8005-E2C5E4B6EFDF}" type="slidenum">
              <a:rPr lang="en-ZA" smtClean="0"/>
              <a:t>15</a:t>
            </a:fld>
            <a:endParaRPr lang="en-ZA" dirty="0"/>
          </a:p>
        </p:txBody>
      </p:sp>
      <p:sp>
        <p:nvSpPr>
          <p:cNvPr id="7" name="Title 1">
            <a:extLst>
              <a:ext uri="{FF2B5EF4-FFF2-40B4-BE49-F238E27FC236}">
                <a16:creationId xmlns:a16="http://schemas.microsoft.com/office/drawing/2014/main" id="{3DA6C5AF-E918-46E9-AE50-360C8D8C7AC8}"/>
              </a:ext>
            </a:extLst>
          </p:cNvPr>
          <p:cNvSpPr txBox="1">
            <a:spLocks/>
          </p:cNvSpPr>
          <p:nvPr/>
        </p:nvSpPr>
        <p:spPr>
          <a:xfrm>
            <a:off x="11062" y="45958"/>
            <a:ext cx="11393345" cy="507802"/>
          </a:xfrm>
          <a:prstGeom prst="rect">
            <a:avLst/>
          </a:prstGeom>
          <a:solidFill>
            <a:schemeClr val="bg1">
              <a:lumMod val="95000"/>
            </a:schemeClr>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Segoe UI Semilight" panose="020B0402040204020203" pitchFamily="34" charset="0"/>
                <a:cs typeface="Segoe UI Semilight" panose="020B0402040204020203" pitchFamily="34" charset="0"/>
              </a:rPr>
              <a:t>Industrial Relatedness</a:t>
            </a:r>
          </a:p>
        </p:txBody>
      </p:sp>
      <p:sp>
        <p:nvSpPr>
          <p:cNvPr id="8" name="Footer Placeholder 3">
            <a:extLst>
              <a:ext uri="{FF2B5EF4-FFF2-40B4-BE49-F238E27FC236}">
                <a16:creationId xmlns:a16="http://schemas.microsoft.com/office/drawing/2014/main" id="{85B4792A-038B-4E46-A687-6ED14E58150C}"/>
              </a:ext>
            </a:extLst>
          </p:cNvPr>
          <p:cNvSpPr>
            <a:spLocks noGrp="1"/>
          </p:cNvSpPr>
          <p:nvPr>
            <p:ph type="ftr" sz="quarter" idx="11"/>
          </p:nvPr>
        </p:nvSpPr>
        <p:spPr>
          <a:xfrm>
            <a:off x="4038600" y="6356350"/>
            <a:ext cx="4114800" cy="365125"/>
          </a:xfrm>
        </p:spPr>
        <p:txBody>
          <a:bodyPr/>
          <a:lstStyle/>
          <a:p>
            <a:r>
              <a:rPr lang="en-ZA" dirty="0"/>
              <a:t>CoP II Workshop </a:t>
            </a:r>
          </a:p>
        </p:txBody>
      </p:sp>
      <p:sp>
        <p:nvSpPr>
          <p:cNvPr id="14" name="Content Placeholder 2">
            <a:extLst>
              <a:ext uri="{FF2B5EF4-FFF2-40B4-BE49-F238E27FC236}">
                <a16:creationId xmlns:a16="http://schemas.microsoft.com/office/drawing/2014/main" id="{A7024967-18C3-C54B-A4AF-762A23F0A798}"/>
              </a:ext>
            </a:extLst>
          </p:cNvPr>
          <p:cNvSpPr>
            <a:spLocks noGrp="1"/>
          </p:cNvSpPr>
          <p:nvPr>
            <p:ph idx="1"/>
          </p:nvPr>
        </p:nvSpPr>
        <p:spPr>
          <a:xfrm>
            <a:off x="6941573" y="575500"/>
            <a:ext cx="5175213" cy="5220930"/>
          </a:xfrm>
        </p:spPr>
        <p:txBody>
          <a:bodyPr>
            <a:normAutofit/>
          </a:bodyPr>
          <a:lstStyle/>
          <a:p>
            <a:pPr marL="0" indent="0">
              <a:buNone/>
            </a:pPr>
            <a:r>
              <a:rPr lang="en-GB" sz="1800" dirty="0"/>
              <a:t>The success of a location entering an economic activity depends on cognitive and technological proximity between the new activity and a location’s  prior activities.</a:t>
            </a:r>
          </a:p>
          <a:p>
            <a:pPr marL="0" indent="0">
              <a:buNone/>
            </a:pPr>
            <a:endParaRPr lang="en-GB" sz="1800" dirty="0"/>
          </a:p>
          <a:p>
            <a:pPr marL="0" indent="0">
              <a:buNone/>
            </a:pPr>
            <a:r>
              <a:rPr lang="en-GB" sz="1800" dirty="0"/>
              <a:t>Relatedness is indirectly measured by looking at the collocation of activities within and across locations.</a:t>
            </a:r>
          </a:p>
          <a:p>
            <a:r>
              <a:rPr lang="en-GB" sz="1800" dirty="0"/>
              <a:t>Distance index </a:t>
            </a:r>
          </a:p>
          <a:p>
            <a:pPr marL="0" indent="0">
              <a:buNone/>
            </a:pPr>
            <a:endParaRPr lang="en-GB" sz="1800" dirty="0"/>
          </a:p>
          <a:p>
            <a:pPr marL="0" indent="0">
              <a:buNone/>
            </a:pPr>
            <a:r>
              <a:rPr lang="en-GB" sz="1800" dirty="0"/>
              <a:t>Stylized Facts:</a:t>
            </a:r>
          </a:p>
          <a:p>
            <a:r>
              <a:rPr lang="en-GB" sz="1800" dirty="0"/>
              <a:t>Relatedness predicts the activities (products) that a location (country) will enter or exit in the future (Hidalgo et al., 2007; </a:t>
            </a:r>
            <a:r>
              <a:rPr lang="en-GB" sz="1800" dirty="0" err="1"/>
              <a:t>Neffke</a:t>
            </a:r>
            <a:r>
              <a:rPr lang="en-GB" sz="1800" dirty="0"/>
              <a:t> &amp; Henning, 2013)</a:t>
            </a:r>
          </a:p>
          <a:p>
            <a:r>
              <a:rPr lang="en-GB" sz="1800" dirty="0"/>
              <a:t>Structural transformation is a path dependent process (Hausmann et al., 2014) </a:t>
            </a:r>
          </a:p>
          <a:p>
            <a:endParaRPr lang="en-GB" sz="1800" dirty="0"/>
          </a:p>
          <a:p>
            <a:pPr marL="0" indent="0">
              <a:buNone/>
            </a:pPr>
            <a:endParaRPr lang="en-GB" sz="1800" dirty="0"/>
          </a:p>
        </p:txBody>
      </p:sp>
      <p:sp>
        <p:nvSpPr>
          <p:cNvPr id="13" name="Content Placeholder 2">
            <a:extLst>
              <a:ext uri="{FF2B5EF4-FFF2-40B4-BE49-F238E27FC236}">
                <a16:creationId xmlns:a16="http://schemas.microsoft.com/office/drawing/2014/main" id="{CA292741-BF4A-BA41-ABC8-D96F0877BAFC}"/>
              </a:ext>
            </a:extLst>
          </p:cNvPr>
          <p:cNvSpPr txBox="1">
            <a:spLocks/>
          </p:cNvSpPr>
          <p:nvPr/>
        </p:nvSpPr>
        <p:spPr>
          <a:xfrm>
            <a:off x="6941572" y="5938782"/>
            <a:ext cx="5175213" cy="7481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t>Measures of industrial relatedness allow one to identify feasible diversification opportunities </a:t>
            </a:r>
          </a:p>
        </p:txBody>
      </p:sp>
      <p:pic>
        <p:nvPicPr>
          <p:cNvPr id="5" name="Picture 4">
            <a:extLst>
              <a:ext uri="{FF2B5EF4-FFF2-40B4-BE49-F238E27FC236}">
                <a16:creationId xmlns:a16="http://schemas.microsoft.com/office/drawing/2014/main" id="{4D96F5C6-89C4-134E-89F0-D45E05D6C80B}"/>
              </a:ext>
            </a:extLst>
          </p:cNvPr>
          <p:cNvPicPr>
            <a:picLocks noChangeAspect="1"/>
          </p:cNvPicPr>
          <p:nvPr/>
        </p:nvPicPr>
        <p:blipFill>
          <a:blip r:embed="rId3"/>
          <a:stretch>
            <a:fillRect/>
          </a:stretch>
        </p:blipFill>
        <p:spPr>
          <a:xfrm>
            <a:off x="0" y="575500"/>
            <a:ext cx="6084938" cy="5243635"/>
          </a:xfrm>
          <a:prstGeom prst="rect">
            <a:avLst/>
          </a:prstGeom>
        </p:spPr>
      </p:pic>
      <p:grpSp>
        <p:nvGrpSpPr>
          <p:cNvPr id="3" name="Group 2">
            <a:extLst>
              <a:ext uri="{FF2B5EF4-FFF2-40B4-BE49-F238E27FC236}">
                <a16:creationId xmlns:a16="http://schemas.microsoft.com/office/drawing/2014/main" id="{C9C2CB4C-EE9B-5E42-BF72-00DA24B74C48}"/>
              </a:ext>
            </a:extLst>
          </p:cNvPr>
          <p:cNvGrpSpPr/>
          <p:nvPr/>
        </p:nvGrpSpPr>
        <p:grpSpPr>
          <a:xfrm>
            <a:off x="5972652" y="1224919"/>
            <a:ext cx="954069" cy="4036897"/>
            <a:chOff x="5972652" y="1224919"/>
            <a:chExt cx="954069" cy="4036897"/>
          </a:xfrm>
        </p:grpSpPr>
        <p:pic>
          <p:nvPicPr>
            <p:cNvPr id="2" name="Picture 1">
              <a:extLst>
                <a:ext uri="{FF2B5EF4-FFF2-40B4-BE49-F238E27FC236}">
                  <a16:creationId xmlns:a16="http://schemas.microsoft.com/office/drawing/2014/main" id="{50AF708D-6DCA-F944-8966-B389B40F6EBA}"/>
                </a:ext>
              </a:extLst>
            </p:cNvPr>
            <p:cNvPicPr>
              <a:picLocks noChangeAspect="1"/>
            </p:cNvPicPr>
            <p:nvPr/>
          </p:nvPicPr>
          <p:blipFill rotWithShape="1">
            <a:blip r:embed="rId4"/>
            <a:srcRect b="67287"/>
            <a:stretch/>
          </p:blipFill>
          <p:spPr>
            <a:xfrm>
              <a:off x="6025115" y="1224919"/>
              <a:ext cx="861680" cy="1058212"/>
            </a:xfrm>
            <a:prstGeom prst="rect">
              <a:avLst/>
            </a:prstGeom>
          </p:spPr>
        </p:pic>
        <p:pic>
          <p:nvPicPr>
            <p:cNvPr id="10" name="Picture 9">
              <a:extLst>
                <a:ext uri="{FF2B5EF4-FFF2-40B4-BE49-F238E27FC236}">
                  <a16:creationId xmlns:a16="http://schemas.microsoft.com/office/drawing/2014/main" id="{BFC09CFE-66D6-A54D-A46F-2CF03B630CB7}"/>
                </a:ext>
              </a:extLst>
            </p:cNvPr>
            <p:cNvPicPr>
              <a:picLocks noChangeAspect="1"/>
            </p:cNvPicPr>
            <p:nvPr/>
          </p:nvPicPr>
          <p:blipFill rotWithShape="1">
            <a:blip r:embed="rId4"/>
            <a:srcRect t="64986" b="1828"/>
            <a:stretch/>
          </p:blipFill>
          <p:spPr>
            <a:xfrm>
              <a:off x="5972652" y="4088798"/>
              <a:ext cx="941532" cy="1173018"/>
            </a:xfrm>
            <a:prstGeom prst="rect">
              <a:avLst/>
            </a:prstGeom>
          </p:spPr>
        </p:pic>
        <p:pic>
          <p:nvPicPr>
            <p:cNvPr id="11" name="Picture 10">
              <a:extLst>
                <a:ext uri="{FF2B5EF4-FFF2-40B4-BE49-F238E27FC236}">
                  <a16:creationId xmlns:a16="http://schemas.microsoft.com/office/drawing/2014/main" id="{B01138AF-9646-8B4B-86CD-06549191F26C}"/>
                </a:ext>
              </a:extLst>
            </p:cNvPr>
            <p:cNvPicPr>
              <a:picLocks noChangeAspect="1"/>
            </p:cNvPicPr>
            <p:nvPr/>
          </p:nvPicPr>
          <p:blipFill rotWithShape="1">
            <a:blip r:embed="rId4"/>
            <a:srcRect t="33022" b="36732"/>
            <a:stretch/>
          </p:blipFill>
          <p:spPr>
            <a:xfrm>
              <a:off x="5985189" y="2651410"/>
              <a:ext cx="941532" cy="1069109"/>
            </a:xfrm>
            <a:prstGeom prst="rect">
              <a:avLst/>
            </a:prstGeom>
          </p:spPr>
        </p:pic>
      </p:grpSp>
    </p:spTree>
    <p:extLst>
      <p:ext uri="{BB962C8B-B14F-4D97-AF65-F5344CB8AC3E}">
        <p14:creationId xmlns:p14="http://schemas.microsoft.com/office/powerpoint/2010/main" val="12564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92353C-7B6C-4D14-8D67-1646D61AEA86}"/>
              </a:ext>
            </a:extLst>
          </p:cNvPr>
          <p:cNvSpPr>
            <a:spLocks noGrp="1"/>
          </p:cNvSpPr>
          <p:nvPr>
            <p:ph type="dt" sz="half" idx="10"/>
          </p:nvPr>
        </p:nvSpPr>
        <p:spPr/>
        <p:txBody>
          <a:bodyPr/>
          <a:lstStyle/>
          <a:p>
            <a:fld id="{B61420DC-C34B-4215-B35B-7056346141A7}" type="datetime1">
              <a:rPr lang="en-ZA" smtClean="0"/>
              <a:t>2021/11/25</a:t>
            </a:fld>
            <a:endParaRPr lang="en-ZA"/>
          </a:p>
        </p:txBody>
      </p:sp>
      <p:sp>
        <p:nvSpPr>
          <p:cNvPr id="6" name="Slide Number Placeholder 5">
            <a:extLst>
              <a:ext uri="{FF2B5EF4-FFF2-40B4-BE49-F238E27FC236}">
                <a16:creationId xmlns:a16="http://schemas.microsoft.com/office/drawing/2014/main" id="{E4316AC7-934B-4327-B8D1-D20EBF4F4641}"/>
              </a:ext>
            </a:extLst>
          </p:cNvPr>
          <p:cNvSpPr>
            <a:spLocks noGrp="1"/>
          </p:cNvSpPr>
          <p:nvPr>
            <p:ph type="sldNum" sz="quarter" idx="12"/>
          </p:nvPr>
        </p:nvSpPr>
        <p:spPr/>
        <p:txBody>
          <a:bodyPr/>
          <a:lstStyle/>
          <a:p>
            <a:fld id="{5BA42DEE-2F6F-49F0-8005-E2C5E4B6EFDF}" type="slidenum">
              <a:rPr lang="en-ZA" smtClean="0"/>
              <a:t>16</a:t>
            </a:fld>
            <a:endParaRPr lang="en-ZA"/>
          </a:p>
        </p:txBody>
      </p:sp>
      <p:sp>
        <p:nvSpPr>
          <p:cNvPr id="7" name="Title 1">
            <a:extLst>
              <a:ext uri="{FF2B5EF4-FFF2-40B4-BE49-F238E27FC236}">
                <a16:creationId xmlns:a16="http://schemas.microsoft.com/office/drawing/2014/main" id="{3DA6C5AF-E918-46E9-AE50-360C8D8C7AC8}"/>
              </a:ext>
            </a:extLst>
          </p:cNvPr>
          <p:cNvSpPr txBox="1">
            <a:spLocks/>
          </p:cNvSpPr>
          <p:nvPr/>
        </p:nvSpPr>
        <p:spPr>
          <a:xfrm>
            <a:off x="0" y="1"/>
            <a:ext cx="11393345" cy="570270"/>
          </a:xfrm>
          <a:prstGeom prst="rect">
            <a:avLst/>
          </a:prstGeom>
          <a:solidFill>
            <a:schemeClr val="bg1">
              <a:lumMod val="95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Segoe UI Semilight" panose="020B0402040204020203" pitchFamily="34" charset="0"/>
                <a:cs typeface="Segoe UI Semilight" panose="020B0402040204020203" pitchFamily="34" charset="0"/>
              </a:rPr>
              <a:t>Frontier Product Approach: Data-Centric Lens to Inform Industrial Policy</a:t>
            </a:r>
          </a:p>
        </p:txBody>
      </p:sp>
      <p:sp>
        <p:nvSpPr>
          <p:cNvPr id="8" name="Footer Placeholder 3">
            <a:extLst>
              <a:ext uri="{FF2B5EF4-FFF2-40B4-BE49-F238E27FC236}">
                <a16:creationId xmlns:a16="http://schemas.microsoft.com/office/drawing/2014/main" id="{85B4792A-038B-4E46-A687-6ED14E58150C}"/>
              </a:ext>
            </a:extLst>
          </p:cNvPr>
          <p:cNvSpPr>
            <a:spLocks noGrp="1"/>
          </p:cNvSpPr>
          <p:nvPr>
            <p:ph type="ftr" sz="quarter" idx="11"/>
          </p:nvPr>
        </p:nvSpPr>
        <p:spPr>
          <a:xfrm>
            <a:off x="4038600" y="6356350"/>
            <a:ext cx="4114800" cy="365125"/>
          </a:xfrm>
        </p:spPr>
        <p:txBody>
          <a:bodyPr/>
          <a:lstStyle/>
          <a:p>
            <a:r>
              <a:rPr lang="en-ZA" dirty="0"/>
              <a:t>CoP II Workshop </a:t>
            </a:r>
          </a:p>
        </p:txBody>
      </p:sp>
      <p:sp>
        <p:nvSpPr>
          <p:cNvPr id="9" name="Content Placeholder 2">
            <a:extLst>
              <a:ext uri="{FF2B5EF4-FFF2-40B4-BE49-F238E27FC236}">
                <a16:creationId xmlns:a16="http://schemas.microsoft.com/office/drawing/2014/main" id="{47F8FFCA-B85B-4445-9C00-654A514A61FF}"/>
              </a:ext>
            </a:extLst>
          </p:cNvPr>
          <p:cNvSpPr>
            <a:spLocks noGrp="1"/>
          </p:cNvSpPr>
          <p:nvPr>
            <p:ph idx="1"/>
          </p:nvPr>
        </p:nvSpPr>
        <p:spPr>
          <a:xfrm>
            <a:off x="7016787" y="659575"/>
            <a:ext cx="5175213" cy="5801032"/>
          </a:xfrm>
        </p:spPr>
        <p:txBody>
          <a:bodyPr>
            <a:normAutofit/>
          </a:bodyPr>
          <a:lstStyle/>
          <a:p>
            <a:pPr marL="0" indent="0">
              <a:buNone/>
            </a:pPr>
            <a:r>
              <a:rPr lang="en-US" sz="1800" dirty="0"/>
              <a:t>Complexity methods help characterize detailed economic structures and provide a quantitative basis for industrial policy efforts:</a:t>
            </a:r>
          </a:p>
          <a:p>
            <a:r>
              <a:rPr lang="en-GB" sz="1800" dirty="0"/>
              <a:t>EUs </a:t>
            </a:r>
            <a:r>
              <a:rPr lang="en-GB" sz="1800" dirty="0">
                <a:hlinkClick r:id="rId3"/>
              </a:rPr>
              <a:t>Smart Specialisation Strategy</a:t>
            </a:r>
            <a:r>
              <a:rPr lang="en-GB" sz="1800" dirty="0"/>
              <a:t> (</a:t>
            </a:r>
            <a:r>
              <a:rPr lang="en-GB" sz="1800" dirty="0" err="1"/>
              <a:t>Balland</a:t>
            </a:r>
            <a:r>
              <a:rPr lang="en-GB" sz="1800" dirty="0"/>
              <a:t> et al., 2018)</a:t>
            </a:r>
          </a:p>
          <a:p>
            <a:r>
              <a:rPr lang="en-GB" sz="1800" dirty="0"/>
              <a:t>Mexico’s </a:t>
            </a:r>
            <a:r>
              <a:rPr lang="en-GB" sz="1800" dirty="0">
                <a:hlinkClick r:id="rId4"/>
              </a:rPr>
              <a:t>Smart Diversification Strategy</a:t>
            </a:r>
            <a:endParaRPr lang="en-GB" sz="1800" dirty="0"/>
          </a:p>
          <a:p>
            <a:r>
              <a:rPr lang="en-GB" sz="1800" dirty="0"/>
              <a:t>Canada’s </a:t>
            </a:r>
            <a:r>
              <a:rPr lang="en-GB" sz="1800" dirty="0">
                <a:hlinkClick r:id="rId5"/>
              </a:rPr>
              <a:t>Supercluster Initiative</a:t>
            </a:r>
            <a:endParaRPr lang="en-GB" sz="1800" dirty="0"/>
          </a:p>
          <a:p>
            <a:r>
              <a:rPr lang="en-GB" sz="1800" dirty="0"/>
              <a:t>China’s Special Economic Zones (De Waldemar &amp; </a:t>
            </a:r>
            <a:r>
              <a:rPr lang="en-GB" sz="1800" dirty="0" err="1"/>
              <a:t>Poncet</a:t>
            </a:r>
            <a:r>
              <a:rPr lang="en-GB" sz="1800" dirty="0"/>
              <a:t>, 2013)</a:t>
            </a:r>
          </a:p>
          <a:p>
            <a:pPr marL="0" indent="0">
              <a:buNone/>
            </a:pPr>
            <a:endParaRPr lang="en-GB" sz="1800" dirty="0"/>
          </a:p>
          <a:p>
            <a:pPr marL="0" indent="0">
              <a:buNone/>
            </a:pPr>
            <a:endParaRPr lang="en-GB" sz="1800" dirty="0"/>
          </a:p>
        </p:txBody>
      </p:sp>
      <p:grpSp>
        <p:nvGrpSpPr>
          <p:cNvPr id="13" name="Group 12">
            <a:extLst>
              <a:ext uri="{FF2B5EF4-FFF2-40B4-BE49-F238E27FC236}">
                <a16:creationId xmlns:a16="http://schemas.microsoft.com/office/drawing/2014/main" id="{A93FF767-923D-494A-AC59-1756D3B69489}"/>
              </a:ext>
            </a:extLst>
          </p:cNvPr>
          <p:cNvGrpSpPr/>
          <p:nvPr/>
        </p:nvGrpSpPr>
        <p:grpSpPr>
          <a:xfrm>
            <a:off x="786411" y="1059626"/>
            <a:ext cx="5263405" cy="3844887"/>
            <a:chOff x="75213" y="1419840"/>
            <a:chExt cx="5892800" cy="4165600"/>
          </a:xfrm>
        </p:grpSpPr>
        <p:pic>
          <p:nvPicPr>
            <p:cNvPr id="3" name="Picture 2">
              <a:extLst>
                <a:ext uri="{FF2B5EF4-FFF2-40B4-BE49-F238E27FC236}">
                  <a16:creationId xmlns:a16="http://schemas.microsoft.com/office/drawing/2014/main" id="{3A4C0D1C-1A50-8643-A730-0674000BC3E6}"/>
                </a:ext>
              </a:extLst>
            </p:cNvPr>
            <p:cNvPicPr>
              <a:picLocks noChangeAspect="1"/>
            </p:cNvPicPr>
            <p:nvPr/>
          </p:nvPicPr>
          <p:blipFill>
            <a:blip r:embed="rId6"/>
            <a:stretch>
              <a:fillRect/>
            </a:stretch>
          </p:blipFill>
          <p:spPr>
            <a:xfrm>
              <a:off x="75213" y="1419840"/>
              <a:ext cx="5892800" cy="4165600"/>
            </a:xfrm>
            <a:prstGeom prst="rect">
              <a:avLst/>
            </a:prstGeom>
          </p:spPr>
        </p:pic>
        <p:sp>
          <p:nvSpPr>
            <p:cNvPr id="5" name="Rectangle 4">
              <a:extLst>
                <a:ext uri="{FF2B5EF4-FFF2-40B4-BE49-F238E27FC236}">
                  <a16:creationId xmlns:a16="http://schemas.microsoft.com/office/drawing/2014/main" id="{0CEFE314-250D-CE4F-9E1B-FDAF247C34DB}"/>
                </a:ext>
              </a:extLst>
            </p:cNvPr>
            <p:cNvSpPr/>
            <p:nvPr/>
          </p:nvSpPr>
          <p:spPr>
            <a:xfrm>
              <a:off x="554182" y="1496291"/>
              <a:ext cx="5413831" cy="36760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13">
            <a:extLst>
              <a:ext uri="{FF2B5EF4-FFF2-40B4-BE49-F238E27FC236}">
                <a16:creationId xmlns:a16="http://schemas.microsoft.com/office/drawing/2014/main" id="{E9C3C215-2C81-BE4B-AE34-3112F7C4B3FD}"/>
              </a:ext>
            </a:extLst>
          </p:cNvPr>
          <p:cNvPicPr>
            <a:picLocks noChangeAspect="1"/>
          </p:cNvPicPr>
          <p:nvPr/>
        </p:nvPicPr>
        <p:blipFill>
          <a:blip r:embed="rId7"/>
          <a:stretch>
            <a:fillRect/>
          </a:stretch>
        </p:blipFill>
        <p:spPr>
          <a:xfrm>
            <a:off x="1569172" y="1365708"/>
            <a:ext cx="4127500" cy="3009900"/>
          </a:xfrm>
          <a:prstGeom prst="rect">
            <a:avLst/>
          </a:prstGeom>
        </p:spPr>
      </p:pic>
      <p:grpSp>
        <p:nvGrpSpPr>
          <p:cNvPr id="18" name="Group 17">
            <a:extLst>
              <a:ext uri="{FF2B5EF4-FFF2-40B4-BE49-F238E27FC236}">
                <a16:creationId xmlns:a16="http://schemas.microsoft.com/office/drawing/2014/main" id="{33DA7D4D-5819-2A42-A95A-761C3AD12EA5}"/>
              </a:ext>
            </a:extLst>
          </p:cNvPr>
          <p:cNvGrpSpPr/>
          <p:nvPr/>
        </p:nvGrpSpPr>
        <p:grpSpPr>
          <a:xfrm>
            <a:off x="2320637" y="5103111"/>
            <a:ext cx="2521528" cy="548081"/>
            <a:chOff x="2320637" y="5740416"/>
            <a:chExt cx="2521528" cy="548081"/>
          </a:xfrm>
        </p:grpSpPr>
        <p:sp>
          <p:nvSpPr>
            <p:cNvPr id="16" name="Up Arrow 15">
              <a:extLst>
                <a:ext uri="{FF2B5EF4-FFF2-40B4-BE49-F238E27FC236}">
                  <a16:creationId xmlns:a16="http://schemas.microsoft.com/office/drawing/2014/main" id="{BEA990E2-289B-ED4B-9150-93091C29564A}"/>
                </a:ext>
              </a:extLst>
            </p:cNvPr>
            <p:cNvSpPr/>
            <p:nvPr/>
          </p:nvSpPr>
          <p:spPr>
            <a:xfrm rot="16200000">
              <a:off x="3433619" y="4879952"/>
              <a:ext cx="295563" cy="252152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561416C5-57BD-1F4D-B887-A313CB68DA3E}"/>
                </a:ext>
              </a:extLst>
            </p:cNvPr>
            <p:cNvSpPr txBox="1"/>
            <p:nvPr/>
          </p:nvSpPr>
          <p:spPr>
            <a:xfrm>
              <a:off x="2884054" y="5740416"/>
              <a:ext cx="1394691" cy="369332"/>
            </a:xfrm>
            <a:prstGeom prst="rect">
              <a:avLst/>
            </a:prstGeom>
            <a:noFill/>
          </p:spPr>
          <p:txBody>
            <a:bodyPr wrap="square" rtlCol="0">
              <a:spAutoFit/>
            </a:bodyPr>
            <a:lstStyle/>
            <a:p>
              <a:pPr algn="ctr"/>
              <a:r>
                <a:rPr lang="en-GB" dirty="0"/>
                <a:t>Feasibility</a:t>
              </a:r>
            </a:p>
          </p:txBody>
        </p:sp>
      </p:grpSp>
      <p:grpSp>
        <p:nvGrpSpPr>
          <p:cNvPr id="20" name="Group 19">
            <a:extLst>
              <a:ext uri="{FF2B5EF4-FFF2-40B4-BE49-F238E27FC236}">
                <a16:creationId xmlns:a16="http://schemas.microsoft.com/office/drawing/2014/main" id="{E0615B76-271B-3742-B961-51BDCDA51989}"/>
              </a:ext>
            </a:extLst>
          </p:cNvPr>
          <p:cNvGrpSpPr/>
          <p:nvPr/>
        </p:nvGrpSpPr>
        <p:grpSpPr>
          <a:xfrm>
            <a:off x="137590" y="1274622"/>
            <a:ext cx="631895" cy="2521528"/>
            <a:chOff x="137590" y="1911927"/>
            <a:chExt cx="631895" cy="2521528"/>
          </a:xfrm>
        </p:grpSpPr>
        <p:sp>
          <p:nvSpPr>
            <p:cNvPr id="15" name="Up Arrow 14">
              <a:extLst>
                <a:ext uri="{FF2B5EF4-FFF2-40B4-BE49-F238E27FC236}">
                  <a16:creationId xmlns:a16="http://schemas.microsoft.com/office/drawing/2014/main" id="{3F1BFA4A-22E9-4A40-A368-4196EAEE2377}"/>
                </a:ext>
              </a:extLst>
            </p:cNvPr>
            <p:cNvSpPr/>
            <p:nvPr/>
          </p:nvSpPr>
          <p:spPr>
            <a:xfrm>
              <a:off x="137590" y="1911927"/>
              <a:ext cx="295563" cy="252152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8265FD28-7412-144F-9A5C-1FB980E28ADA}"/>
                </a:ext>
              </a:extLst>
            </p:cNvPr>
            <p:cNvSpPr txBox="1"/>
            <p:nvPr/>
          </p:nvSpPr>
          <p:spPr>
            <a:xfrm>
              <a:off x="307820" y="2443018"/>
              <a:ext cx="461665" cy="1459345"/>
            </a:xfrm>
            <a:prstGeom prst="rect">
              <a:avLst/>
            </a:prstGeom>
            <a:noFill/>
          </p:spPr>
          <p:txBody>
            <a:bodyPr vert="vert270" wrap="square" rtlCol="0">
              <a:spAutoFit/>
            </a:bodyPr>
            <a:lstStyle/>
            <a:p>
              <a:pPr algn="ctr"/>
              <a:r>
                <a:rPr lang="en-GB" dirty="0"/>
                <a:t>Desirability</a:t>
              </a:r>
            </a:p>
          </p:txBody>
        </p:sp>
      </p:grpSp>
    </p:spTree>
    <p:extLst>
      <p:ext uri="{BB962C8B-B14F-4D97-AF65-F5344CB8AC3E}">
        <p14:creationId xmlns:p14="http://schemas.microsoft.com/office/powerpoint/2010/main" val="134601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92353C-7B6C-4D14-8D67-1646D61AEA86}"/>
              </a:ext>
            </a:extLst>
          </p:cNvPr>
          <p:cNvSpPr>
            <a:spLocks noGrp="1"/>
          </p:cNvSpPr>
          <p:nvPr>
            <p:ph type="dt" sz="half" idx="10"/>
          </p:nvPr>
        </p:nvSpPr>
        <p:spPr/>
        <p:txBody>
          <a:bodyPr/>
          <a:lstStyle/>
          <a:p>
            <a:fld id="{B61420DC-C34B-4215-B35B-7056346141A7}" type="datetime1">
              <a:rPr lang="en-ZA" smtClean="0"/>
              <a:t>2021/11/25</a:t>
            </a:fld>
            <a:endParaRPr lang="en-ZA"/>
          </a:p>
        </p:txBody>
      </p:sp>
      <p:sp>
        <p:nvSpPr>
          <p:cNvPr id="6" name="Slide Number Placeholder 5">
            <a:extLst>
              <a:ext uri="{FF2B5EF4-FFF2-40B4-BE49-F238E27FC236}">
                <a16:creationId xmlns:a16="http://schemas.microsoft.com/office/drawing/2014/main" id="{E4316AC7-934B-4327-B8D1-D20EBF4F4641}"/>
              </a:ext>
            </a:extLst>
          </p:cNvPr>
          <p:cNvSpPr>
            <a:spLocks noGrp="1"/>
          </p:cNvSpPr>
          <p:nvPr>
            <p:ph type="sldNum" sz="quarter" idx="12"/>
          </p:nvPr>
        </p:nvSpPr>
        <p:spPr/>
        <p:txBody>
          <a:bodyPr/>
          <a:lstStyle/>
          <a:p>
            <a:fld id="{5BA42DEE-2F6F-49F0-8005-E2C5E4B6EFDF}" type="slidenum">
              <a:rPr lang="en-ZA" smtClean="0"/>
              <a:t>17</a:t>
            </a:fld>
            <a:endParaRPr lang="en-ZA"/>
          </a:p>
        </p:txBody>
      </p:sp>
      <p:sp>
        <p:nvSpPr>
          <p:cNvPr id="7" name="Title 1">
            <a:extLst>
              <a:ext uri="{FF2B5EF4-FFF2-40B4-BE49-F238E27FC236}">
                <a16:creationId xmlns:a16="http://schemas.microsoft.com/office/drawing/2014/main" id="{3DA6C5AF-E918-46E9-AE50-360C8D8C7AC8}"/>
              </a:ext>
            </a:extLst>
          </p:cNvPr>
          <p:cNvSpPr txBox="1">
            <a:spLocks/>
          </p:cNvSpPr>
          <p:nvPr/>
        </p:nvSpPr>
        <p:spPr>
          <a:xfrm>
            <a:off x="0" y="1"/>
            <a:ext cx="11393345" cy="570270"/>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Segoe UI Semilight" panose="020B0402040204020203" pitchFamily="34" charset="0"/>
                <a:cs typeface="Segoe UI Semilight" panose="020B0402040204020203" pitchFamily="34" charset="0"/>
              </a:rPr>
              <a:t>Frontier Product Approach: Complexity Criterion</a:t>
            </a:r>
          </a:p>
        </p:txBody>
      </p:sp>
      <p:sp>
        <p:nvSpPr>
          <p:cNvPr id="9" name="Content Placeholder 2">
            <a:extLst>
              <a:ext uri="{FF2B5EF4-FFF2-40B4-BE49-F238E27FC236}">
                <a16:creationId xmlns:a16="http://schemas.microsoft.com/office/drawing/2014/main" id="{47F8FFCA-B85B-4445-9C00-654A514A61FF}"/>
              </a:ext>
            </a:extLst>
          </p:cNvPr>
          <p:cNvSpPr>
            <a:spLocks noGrp="1"/>
          </p:cNvSpPr>
          <p:nvPr>
            <p:ph idx="1"/>
          </p:nvPr>
        </p:nvSpPr>
        <p:spPr>
          <a:xfrm>
            <a:off x="5820696" y="570272"/>
            <a:ext cx="6371304" cy="2630128"/>
          </a:xfrm>
        </p:spPr>
        <p:txBody>
          <a:bodyPr>
            <a:normAutofit fontScale="92500" lnSpcReduction="10000"/>
          </a:bodyPr>
          <a:lstStyle/>
          <a:p>
            <a:pPr marL="0" indent="0">
              <a:buNone/>
            </a:pPr>
            <a:r>
              <a:rPr lang="en-GB" sz="1400" b="1" dirty="0"/>
              <a:t>Frontier Product Approach B:</a:t>
            </a:r>
          </a:p>
          <a:p>
            <a:pPr marL="0" indent="0">
              <a:buNone/>
            </a:pPr>
            <a:r>
              <a:rPr lang="en-GB" sz="1400" dirty="0"/>
              <a:t>Follows Hausmann, Cunningham, Matovu, </a:t>
            </a:r>
            <a:r>
              <a:rPr lang="en-GB" sz="1400" dirty="0" err="1"/>
              <a:t>Osire</a:t>
            </a:r>
            <a:r>
              <a:rPr lang="en-GB" sz="1400" dirty="0"/>
              <a:t> &amp; </a:t>
            </a:r>
            <a:r>
              <a:rPr lang="en-GB" sz="1400" dirty="0" err="1"/>
              <a:t>Wyett</a:t>
            </a:r>
            <a:r>
              <a:rPr lang="en-GB" sz="1400" dirty="0"/>
              <a:t> (2014)</a:t>
            </a:r>
          </a:p>
          <a:p>
            <a:pPr marL="0" indent="0">
              <a:buNone/>
            </a:pPr>
            <a:r>
              <a:rPr lang="en-GB" sz="1400" dirty="0"/>
              <a:t>Desirability criteria</a:t>
            </a:r>
          </a:p>
          <a:p>
            <a:r>
              <a:rPr lang="en-GB" sz="1400" i="1" dirty="0"/>
              <a:t>Product Complexity Index </a:t>
            </a:r>
            <a:r>
              <a:rPr lang="en-GB" sz="1400" dirty="0"/>
              <a:t>(PCI) &gt; </a:t>
            </a:r>
            <a:r>
              <a:rPr lang="en-GB" sz="1400" i="1" dirty="0"/>
              <a:t>Economic Complexity Index </a:t>
            </a:r>
            <a:r>
              <a:rPr lang="en-GB" sz="1400" dirty="0"/>
              <a:t>(ECI)</a:t>
            </a:r>
          </a:p>
          <a:p>
            <a:r>
              <a:rPr lang="en-GB" sz="1400" i="1" dirty="0"/>
              <a:t>Opportunity Gain Index </a:t>
            </a:r>
            <a:r>
              <a:rPr lang="en-GB" sz="1400" dirty="0"/>
              <a:t>&gt; 0</a:t>
            </a:r>
          </a:p>
          <a:p>
            <a:pPr marL="0" indent="0">
              <a:buNone/>
            </a:pPr>
            <a:r>
              <a:rPr lang="en-GB" sz="1400" dirty="0"/>
              <a:t>Feasibility criteria</a:t>
            </a:r>
          </a:p>
          <a:p>
            <a:r>
              <a:rPr lang="en-GB" sz="1400" dirty="0"/>
              <a:t>Take into account the trade-off between </a:t>
            </a:r>
            <a:r>
              <a:rPr lang="en-GB" sz="1400" i="1" dirty="0"/>
              <a:t>PCI</a:t>
            </a:r>
            <a:r>
              <a:rPr lang="en-GB" sz="1400" dirty="0"/>
              <a:t> and </a:t>
            </a:r>
            <a:r>
              <a:rPr lang="en-GB" sz="1400" i="1" dirty="0"/>
              <a:t>Distance</a:t>
            </a:r>
            <a:r>
              <a:rPr lang="en-GB" sz="1400" dirty="0"/>
              <a:t> and include products that are distant only if they are correspondingly complex</a:t>
            </a:r>
          </a:p>
          <a:p>
            <a:r>
              <a:rPr lang="en-US" sz="1400" dirty="0"/>
              <a:t>The gain in complexity compensates for the substantial investment in productive capabilities needed to overcome the distance gap</a:t>
            </a:r>
            <a:endParaRPr lang="en-GB" sz="1400" dirty="0"/>
          </a:p>
        </p:txBody>
      </p:sp>
      <p:sp>
        <p:nvSpPr>
          <p:cNvPr id="10" name="Content Placeholder 2">
            <a:extLst>
              <a:ext uri="{FF2B5EF4-FFF2-40B4-BE49-F238E27FC236}">
                <a16:creationId xmlns:a16="http://schemas.microsoft.com/office/drawing/2014/main" id="{226D0F8E-66E4-A14E-AADC-6077A51FB26A}"/>
              </a:ext>
            </a:extLst>
          </p:cNvPr>
          <p:cNvSpPr txBox="1">
            <a:spLocks/>
          </p:cNvSpPr>
          <p:nvPr/>
        </p:nvSpPr>
        <p:spPr>
          <a:xfrm>
            <a:off x="86275" y="658762"/>
            <a:ext cx="5616436" cy="23695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b="1" dirty="0"/>
              <a:t>Frontier Product Approach A: </a:t>
            </a:r>
          </a:p>
          <a:p>
            <a:pPr marL="0" indent="0">
              <a:buNone/>
            </a:pPr>
            <a:r>
              <a:rPr lang="en-GB" sz="1400" dirty="0"/>
              <a:t>Follows Hausmann &amp; Chauvin (2015)</a:t>
            </a:r>
          </a:p>
          <a:p>
            <a:pPr marL="0" indent="0">
              <a:buNone/>
            </a:pPr>
            <a:r>
              <a:rPr lang="en-GB" sz="1400" dirty="0"/>
              <a:t>Desirability criteria</a:t>
            </a:r>
          </a:p>
          <a:p>
            <a:r>
              <a:rPr lang="en-GB" sz="1400" i="1" dirty="0"/>
              <a:t>Product Complexity Index </a:t>
            </a:r>
            <a:r>
              <a:rPr lang="en-GB" sz="1400" dirty="0"/>
              <a:t>(PCI) &gt; </a:t>
            </a:r>
            <a:r>
              <a:rPr lang="en-GB" sz="1400" i="1" dirty="0"/>
              <a:t>Economic Complexity Index </a:t>
            </a:r>
            <a:r>
              <a:rPr lang="en-GB" sz="1400" dirty="0"/>
              <a:t>(ECI)</a:t>
            </a:r>
          </a:p>
          <a:p>
            <a:r>
              <a:rPr lang="en-GB" sz="1400" i="1" dirty="0"/>
              <a:t>Opportunity Gain Index </a:t>
            </a:r>
            <a:r>
              <a:rPr lang="en-GB" sz="1400" dirty="0"/>
              <a:t>&gt; 0</a:t>
            </a:r>
          </a:p>
          <a:p>
            <a:pPr marL="0" indent="0">
              <a:buNone/>
            </a:pPr>
            <a:r>
              <a:rPr lang="en-GB" sz="1400" dirty="0"/>
              <a:t>Feasibility criteria</a:t>
            </a:r>
          </a:p>
          <a:p>
            <a:r>
              <a:rPr lang="en-GB" sz="1400" i="1" dirty="0"/>
              <a:t>Distance Index </a:t>
            </a:r>
            <a:r>
              <a:rPr lang="en-GB" sz="1400" dirty="0"/>
              <a:t>&lt; median distance of non-RCA products</a:t>
            </a:r>
          </a:p>
        </p:txBody>
      </p:sp>
      <p:pic>
        <p:nvPicPr>
          <p:cNvPr id="16" name="Picture 15">
            <a:extLst>
              <a:ext uri="{FF2B5EF4-FFF2-40B4-BE49-F238E27FC236}">
                <a16:creationId xmlns:a16="http://schemas.microsoft.com/office/drawing/2014/main" id="{C00943BD-14D1-1B49-B105-BD7472D0B5ED}"/>
              </a:ext>
            </a:extLst>
          </p:cNvPr>
          <p:cNvPicPr>
            <a:picLocks noChangeAspect="1"/>
          </p:cNvPicPr>
          <p:nvPr/>
        </p:nvPicPr>
        <p:blipFill>
          <a:blip r:embed="rId3"/>
          <a:stretch>
            <a:fillRect/>
          </a:stretch>
        </p:blipFill>
        <p:spPr>
          <a:xfrm>
            <a:off x="5867400" y="3200400"/>
            <a:ext cx="5029200" cy="3657600"/>
          </a:xfrm>
          <a:prstGeom prst="rect">
            <a:avLst/>
          </a:prstGeom>
        </p:spPr>
      </p:pic>
      <p:pic>
        <p:nvPicPr>
          <p:cNvPr id="17" name="Picture 16">
            <a:extLst>
              <a:ext uri="{FF2B5EF4-FFF2-40B4-BE49-F238E27FC236}">
                <a16:creationId xmlns:a16="http://schemas.microsoft.com/office/drawing/2014/main" id="{5CF87A1E-599C-B441-BD87-FF5664709C42}"/>
              </a:ext>
            </a:extLst>
          </p:cNvPr>
          <p:cNvPicPr>
            <a:picLocks noChangeAspect="1"/>
          </p:cNvPicPr>
          <p:nvPr/>
        </p:nvPicPr>
        <p:blipFill>
          <a:blip r:embed="rId4"/>
          <a:stretch>
            <a:fillRect/>
          </a:stretch>
        </p:blipFill>
        <p:spPr>
          <a:xfrm>
            <a:off x="0" y="3200399"/>
            <a:ext cx="5029200" cy="3657600"/>
          </a:xfrm>
          <a:prstGeom prst="rect">
            <a:avLst/>
          </a:prstGeom>
        </p:spPr>
      </p:pic>
    </p:spTree>
    <p:extLst>
      <p:ext uri="{BB962C8B-B14F-4D97-AF65-F5344CB8AC3E}">
        <p14:creationId xmlns:p14="http://schemas.microsoft.com/office/powerpoint/2010/main" val="393194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92353C-7B6C-4D14-8D67-1646D61AEA86}"/>
              </a:ext>
            </a:extLst>
          </p:cNvPr>
          <p:cNvSpPr>
            <a:spLocks noGrp="1"/>
          </p:cNvSpPr>
          <p:nvPr>
            <p:ph type="dt" sz="half" idx="10"/>
          </p:nvPr>
        </p:nvSpPr>
        <p:spPr/>
        <p:txBody>
          <a:bodyPr/>
          <a:lstStyle/>
          <a:p>
            <a:fld id="{B61420DC-C34B-4215-B35B-7056346141A7}" type="datetime1">
              <a:rPr lang="en-ZA" smtClean="0"/>
              <a:t>2021/11/25</a:t>
            </a:fld>
            <a:endParaRPr lang="en-ZA"/>
          </a:p>
        </p:txBody>
      </p:sp>
      <p:sp>
        <p:nvSpPr>
          <p:cNvPr id="6" name="Slide Number Placeholder 5">
            <a:extLst>
              <a:ext uri="{FF2B5EF4-FFF2-40B4-BE49-F238E27FC236}">
                <a16:creationId xmlns:a16="http://schemas.microsoft.com/office/drawing/2014/main" id="{E4316AC7-934B-4327-B8D1-D20EBF4F4641}"/>
              </a:ext>
            </a:extLst>
          </p:cNvPr>
          <p:cNvSpPr>
            <a:spLocks noGrp="1"/>
          </p:cNvSpPr>
          <p:nvPr>
            <p:ph type="sldNum" sz="quarter" idx="12"/>
          </p:nvPr>
        </p:nvSpPr>
        <p:spPr/>
        <p:txBody>
          <a:bodyPr/>
          <a:lstStyle/>
          <a:p>
            <a:fld id="{5BA42DEE-2F6F-49F0-8005-E2C5E4B6EFDF}" type="slidenum">
              <a:rPr lang="en-ZA" smtClean="0"/>
              <a:t>18</a:t>
            </a:fld>
            <a:endParaRPr lang="en-ZA"/>
          </a:p>
        </p:txBody>
      </p:sp>
      <p:sp>
        <p:nvSpPr>
          <p:cNvPr id="7" name="Title 1">
            <a:extLst>
              <a:ext uri="{FF2B5EF4-FFF2-40B4-BE49-F238E27FC236}">
                <a16:creationId xmlns:a16="http://schemas.microsoft.com/office/drawing/2014/main" id="{3DA6C5AF-E918-46E9-AE50-360C8D8C7AC8}"/>
              </a:ext>
            </a:extLst>
          </p:cNvPr>
          <p:cNvSpPr txBox="1">
            <a:spLocks/>
          </p:cNvSpPr>
          <p:nvPr/>
        </p:nvSpPr>
        <p:spPr>
          <a:xfrm>
            <a:off x="0" y="29126"/>
            <a:ext cx="11393345" cy="435671"/>
          </a:xfrm>
          <a:prstGeom prst="rect">
            <a:avLst/>
          </a:prstGeom>
          <a:solidFill>
            <a:schemeClr val="bg1">
              <a:lumMod val="95000"/>
            </a:schemeClr>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Segoe UI Semilight" panose="020B0402040204020203" pitchFamily="34" charset="0"/>
                <a:cs typeface="Segoe UI Semilight" panose="020B0402040204020203" pitchFamily="34" charset="0"/>
              </a:rPr>
              <a:t>Frontier Biorefinery Products: Complexity Criterion</a:t>
            </a:r>
          </a:p>
        </p:txBody>
      </p:sp>
      <p:sp>
        <p:nvSpPr>
          <p:cNvPr id="8" name="Footer Placeholder 3">
            <a:extLst>
              <a:ext uri="{FF2B5EF4-FFF2-40B4-BE49-F238E27FC236}">
                <a16:creationId xmlns:a16="http://schemas.microsoft.com/office/drawing/2014/main" id="{85B4792A-038B-4E46-A687-6ED14E58150C}"/>
              </a:ext>
            </a:extLst>
          </p:cNvPr>
          <p:cNvSpPr>
            <a:spLocks noGrp="1"/>
          </p:cNvSpPr>
          <p:nvPr>
            <p:ph type="ftr" sz="quarter" idx="11"/>
          </p:nvPr>
        </p:nvSpPr>
        <p:spPr>
          <a:xfrm>
            <a:off x="4038600" y="6563288"/>
            <a:ext cx="4114800" cy="365125"/>
          </a:xfrm>
        </p:spPr>
        <p:txBody>
          <a:bodyPr/>
          <a:lstStyle/>
          <a:p>
            <a:r>
              <a:rPr lang="en-ZA" dirty="0"/>
              <a:t>CoP II Workshop </a:t>
            </a:r>
          </a:p>
        </p:txBody>
      </p:sp>
      <p:sp>
        <p:nvSpPr>
          <p:cNvPr id="9" name="Content Placeholder 2">
            <a:extLst>
              <a:ext uri="{FF2B5EF4-FFF2-40B4-BE49-F238E27FC236}">
                <a16:creationId xmlns:a16="http://schemas.microsoft.com/office/drawing/2014/main" id="{47F8FFCA-B85B-4445-9C00-654A514A61FF}"/>
              </a:ext>
            </a:extLst>
          </p:cNvPr>
          <p:cNvSpPr>
            <a:spLocks noGrp="1"/>
          </p:cNvSpPr>
          <p:nvPr>
            <p:ph idx="1"/>
          </p:nvPr>
        </p:nvSpPr>
        <p:spPr>
          <a:xfrm>
            <a:off x="6489290" y="2363469"/>
            <a:ext cx="5466736" cy="3387091"/>
          </a:xfrm>
        </p:spPr>
        <p:txBody>
          <a:bodyPr>
            <a:normAutofit/>
          </a:bodyPr>
          <a:lstStyle/>
          <a:p>
            <a:r>
              <a:rPr lang="en-GB" sz="1800" dirty="0"/>
              <a:t>Frontier biorefinery products (red) are a mix of high value platform chemicals (9), low-value biomass products (6) and energy products (3)</a:t>
            </a:r>
          </a:p>
          <a:p>
            <a:pPr marL="0" indent="0">
              <a:buNone/>
            </a:pPr>
            <a:endParaRPr lang="en-GB" sz="1800" dirty="0"/>
          </a:p>
          <a:p>
            <a:r>
              <a:rPr lang="en-GB" sz="1800" dirty="0"/>
              <a:t>Approach B identifies some frontier products where the distance gap could be compensated for by the substantial gain in complexity (risk versus reward)</a:t>
            </a:r>
          </a:p>
          <a:p>
            <a:pPr lvl="1"/>
            <a:r>
              <a:rPr lang="en-GB" sz="1400" dirty="0"/>
              <a:t>High value platform chemicals and bioplastics</a:t>
            </a:r>
          </a:p>
          <a:p>
            <a:pPr marL="0" indent="0">
              <a:buNone/>
            </a:pPr>
            <a:endParaRPr lang="en-GB" sz="1800" dirty="0">
              <a:highlight>
                <a:srgbClr val="FFFF00"/>
              </a:highlight>
            </a:endParaRPr>
          </a:p>
        </p:txBody>
      </p:sp>
      <p:graphicFrame>
        <p:nvGraphicFramePr>
          <p:cNvPr id="3" name="Table 4">
            <a:extLst>
              <a:ext uri="{FF2B5EF4-FFF2-40B4-BE49-F238E27FC236}">
                <a16:creationId xmlns:a16="http://schemas.microsoft.com/office/drawing/2014/main" id="{554466B7-CECE-8B41-842C-94E3AE221197}"/>
              </a:ext>
            </a:extLst>
          </p:cNvPr>
          <p:cNvGraphicFramePr>
            <a:graphicFrameLocks noGrp="1"/>
          </p:cNvGraphicFramePr>
          <p:nvPr>
            <p:extLst>
              <p:ext uri="{D42A27DB-BD31-4B8C-83A1-F6EECF244321}">
                <p14:modId xmlns:p14="http://schemas.microsoft.com/office/powerpoint/2010/main" val="3731994101"/>
              </p:ext>
            </p:extLst>
          </p:nvPr>
        </p:nvGraphicFramePr>
        <p:xfrm>
          <a:off x="7268597" y="632531"/>
          <a:ext cx="3908121" cy="1524000"/>
        </p:xfrm>
        <a:graphic>
          <a:graphicData uri="http://schemas.openxmlformats.org/drawingml/2006/table">
            <a:tbl>
              <a:tblPr firstRow="1" bandRow="1">
                <a:tableStyleId>{5940675A-B579-460E-94D1-54222C63F5DA}</a:tableStyleId>
              </a:tblPr>
              <a:tblGrid>
                <a:gridCol w="1504919">
                  <a:extLst>
                    <a:ext uri="{9D8B030D-6E8A-4147-A177-3AD203B41FA5}">
                      <a16:colId xmlns:a16="http://schemas.microsoft.com/office/drawing/2014/main" val="3424022594"/>
                    </a:ext>
                  </a:extLst>
                </a:gridCol>
                <a:gridCol w="1448016">
                  <a:extLst>
                    <a:ext uri="{9D8B030D-6E8A-4147-A177-3AD203B41FA5}">
                      <a16:colId xmlns:a16="http://schemas.microsoft.com/office/drawing/2014/main" val="2570508765"/>
                    </a:ext>
                  </a:extLst>
                </a:gridCol>
                <a:gridCol w="477593">
                  <a:extLst>
                    <a:ext uri="{9D8B030D-6E8A-4147-A177-3AD203B41FA5}">
                      <a16:colId xmlns:a16="http://schemas.microsoft.com/office/drawing/2014/main" val="1611963760"/>
                    </a:ext>
                  </a:extLst>
                </a:gridCol>
                <a:gridCol w="477593">
                  <a:extLst>
                    <a:ext uri="{9D8B030D-6E8A-4147-A177-3AD203B41FA5}">
                      <a16:colId xmlns:a16="http://schemas.microsoft.com/office/drawing/2014/main" val="4091494544"/>
                    </a:ext>
                  </a:extLst>
                </a:gridCol>
              </a:tblGrid>
              <a:tr h="304560">
                <a:tc gridSpan="2">
                  <a:txBody>
                    <a:bodyPr/>
                    <a:lstStyle/>
                    <a:p>
                      <a:endParaRPr lang="en-GB" sz="1400" dirty="0"/>
                    </a:p>
                  </a:txBody>
                  <a:tcPr/>
                </a:tc>
                <a:tc hMerge="1">
                  <a:txBody>
                    <a:bodyPr/>
                    <a:lstStyle/>
                    <a:p>
                      <a:endParaRPr lang="en-GB" sz="1400" dirty="0"/>
                    </a:p>
                  </a:txBody>
                  <a:tcPr/>
                </a:tc>
                <a:tc>
                  <a:txBody>
                    <a:bodyPr/>
                    <a:lstStyle/>
                    <a:p>
                      <a:pPr algn="ctr"/>
                      <a:r>
                        <a:rPr lang="en-GB" sz="1400" dirty="0"/>
                        <a:t>A</a:t>
                      </a:r>
                    </a:p>
                  </a:txBody>
                  <a:tcPr/>
                </a:tc>
                <a:tc>
                  <a:txBody>
                    <a:bodyPr/>
                    <a:lstStyle/>
                    <a:p>
                      <a:pPr algn="ctr"/>
                      <a:r>
                        <a:rPr lang="en-GB" sz="1400" dirty="0"/>
                        <a:t>B</a:t>
                      </a:r>
                    </a:p>
                  </a:txBody>
                  <a:tcPr/>
                </a:tc>
                <a:extLst>
                  <a:ext uri="{0D108BD9-81ED-4DB2-BD59-A6C34878D82A}">
                    <a16:rowId xmlns:a16="http://schemas.microsoft.com/office/drawing/2014/main" val="1182858492"/>
                  </a:ext>
                </a:extLst>
              </a:tr>
              <a:tr h="304560">
                <a:tc gridSpan="2">
                  <a:txBody>
                    <a:bodyPr/>
                    <a:lstStyle/>
                    <a:p>
                      <a:r>
                        <a:rPr lang="en-GB" sz="1400" dirty="0"/>
                        <a:t>Total Biorefinery Products</a:t>
                      </a:r>
                    </a:p>
                  </a:txBody>
                  <a:tcPr/>
                </a:tc>
                <a:tc hMerge="1">
                  <a:txBody>
                    <a:bodyPr/>
                    <a:lstStyle/>
                    <a:p>
                      <a:endParaRPr lang="en-GB" dirty="0"/>
                    </a:p>
                  </a:txBody>
                  <a:tcPr/>
                </a:tc>
                <a:tc>
                  <a:txBody>
                    <a:bodyPr/>
                    <a:lstStyle/>
                    <a:p>
                      <a:pPr algn="ctr"/>
                      <a:r>
                        <a:rPr lang="en-GB" sz="1400" dirty="0"/>
                        <a:t>60</a:t>
                      </a:r>
                    </a:p>
                  </a:txBody>
                  <a:tcPr/>
                </a:tc>
                <a:tc>
                  <a:txBody>
                    <a:bodyPr/>
                    <a:lstStyle/>
                    <a:p>
                      <a:pPr algn="ctr"/>
                      <a:r>
                        <a:rPr lang="en-GB" sz="1400" dirty="0"/>
                        <a:t>60</a:t>
                      </a:r>
                    </a:p>
                  </a:txBody>
                  <a:tcPr/>
                </a:tc>
                <a:extLst>
                  <a:ext uri="{0D108BD9-81ED-4DB2-BD59-A6C34878D82A}">
                    <a16:rowId xmlns:a16="http://schemas.microsoft.com/office/drawing/2014/main" val="387216399"/>
                  </a:ext>
                </a:extLst>
              </a:tr>
              <a:tr h="304560">
                <a:tc gridSpan="2">
                  <a:txBody>
                    <a:bodyPr/>
                    <a:lstStyle/>
                    <a:p>
                      <a:r>
                        <a:rPr lang="en-GB" sz="1400" dirty="0"/>
                        <a:t>RCA</a:t>
                      </a:r>
                    </a:p>
                  </a:txBody>
                  <a:tcPr/>
                </a:tc>
                <a:tc hMerge="1">
                  <a:txBody>
                    <a:bodyPr/>
                    <a:lstStyle/>
                    <a:p>
                      <a:endParaRPr lang="en-GB" dirty="0"/>
                    </a:p>
                  </a:txBody>
                  <a:tcPr/>
                </a:tc>
                <a:tc>
                  <a:txBody>
                    <a:bodyPr/>
                    <a:lstStyle/>
                    <a:p>
                      <a:pPr algn="ctr"/>
                      <a:r>
                        <a:rPr lang="en-GB" sz="1400" dirty="0"/>
                        <a:t>14</a:t>
                      </a:r>
                    </a:p>
                  </a:txBody>
                  <a:tcPr/>
                </a:tc>
                <a:tc>
                  <a:txBody>
                    <a:bodyPr/>
                    <a:lstStyle/>
                    <a:p>
                      <a:pPr algn="ctr"/>
                      <a:r>
                        <a:rPr lang="en-GB" sz="1400" dirty="0"/>
                        <a:t>14</a:t>
                      </a:r>
                    </a:p>
                  </a:txBody>
                  <a:tcPr/>
                </a:tc>
                <a:extLst>
                  <a:ext uri="{0D108BD9-81ED-4DB2-BD59-A6C34878D82A}">
                    <a16:rowId xmlns:a16="http://schemas.microsoft.com/office/drawing/2014/main" val="2262140045"/>
                  </a:ext>
                </a:extLst>
              </a:tr>
              <a:tr h="304560">
                <a:tc rowSpan="2">
                  <a:txBody>
                    <a:bodyPr/>
                    <a:lstStyle/>
                    <a:p>
                      <a:pPr algn="l"/>
                      <a:r>
                        <a:rPr lang="en-GB" sz="1400" dirty="0"/>
                        <a:t>Non-RCA</a:t>
                      </a:r>
                    </a:p>
                  </a:txBody>
                  <a:tcPr anchor="ctr"/>
                </a:tc>
                <a:tc>
                  <a:txBody>
                    <a:bodyPr/>
                    <a:lstStyle/>
                    <a:p>
                      <a:r>
                        <a:rPr lang="en-GB" sz="1400" dirty="0"/>
                        <a:t>Frontier</a:t>
                      </a:r>
                    </a:p>
                  </a:txBody>
                  <a:tcPr/>
                </a:tc>
                <a:tc>
                  <a:txBody>
                    <a:bodyPr/>
                    <a:lstStyle/>
                    <a:p>
                      <a:pPr algn="ctr"/>
                      <a:r>
                        <a:rPr lang="en-GB" sz="1400" dirty="0"/>
                        <a:t>18</a:t>
                      </a:r>
                    </a:p>
                  </a:txBody>
                  <a:tcPr/>
                </a:tc>
                <a:tc>
                  <a:txBody>
                    <a:bodyPr/>
                    <a:lstStyle/>
                    <a:p>
                      <a:pPr algn="ctr"/>
                      <a:r>
                        <a:rPr lang="en-GB" sz="1400" dirty="0"/>
                        <a:t>22</a:t>
                      </a:r>
                    </a:p>
                  </a:txBody>
                  <a:tcPr/>
                </a:tc>
                <a:extLst>
                  <a:ext uri="{0D108BD9-81ED-4DB2-BD59-A6C34878D82A}">
                    <a16:rowId xmlns:a16="http://schemas.microsoft.com/office/drawing/2014/main" val="3453944498"/>
                  </a:ext>
                </a:extLst>
              </a:tr>
              <a:tr h="304560">
                <a:tc vMerge="1">
                  <a:txBody>
                    <a:bodyPr/>
                    <a:lstStyle/>
                    <a:p>
                      <a:endParaRPr lang="en-GB" dirty="0"/>
                    </a:p>
                  </a:txBody>
                  <a:tcPr/>
                </a:tc>
                <a:tc>
                  <a:txBody>
                    <a:bodyPr/>
                    <a:lstStyle/>
                    <a:p>
                      <a:r>
                        <a:rPr lang="en-GB" sz="1400" dirty="0"/>
                        <a:t>Not Frontier</a:t>
                      </a:r>
                    </a:p>
                  </a:txBody>
                  <a:tcPr/>
                </a:tc>
                <a:tc>
                  <a:txBody>
                    <a:bodyPr/>
                    <a:lstStyle/>
                    <a:p>
                      <a:pPr algn="ctr"/>
                      <a:r>
                        <a:rPr lang="en-GB" sz="1400" dirty="0"/>
                        <a:t>28</a:t>
                      </a:r>
                    </a:p>
                  </a:txBody>
                  <a:tcPr/>
                </a:tc>
                <a:tc>
                  <a:txBody>
                    <a:bodyPr/>
                    <a:lstStyle/>
                    <a:p>
                      <a:pPr algn="ctr"/>
                      <a:r>
                        <a:rPr lang="en-GB" sz="1400" dirty="0"/>
                        <a:t>24</a:t>
                      </a:r>
                    </a:p>
                  </a:txBody>
                  <a:tcPr/>
                </a:tc>
                <a:extLst>
                  <a:ext uri="{0D108BD9-81ED-4DB2-BD59-A6C34878D82A}">
                    <a16:rowId xmlns:a16="http://schemas.microsoft.com/office/drawing/2014/main" val="1021296231"/>
                  </a:ext>
                </a:extLst>
              </a:tr>
            </a:tbl>
          </a:graphicData>
        </a:graphic>
      </p:graphicFrame>
      <p:graphicFrame>
        <p:nvGraphicFramePr>
          <p:cNvPr id="2" name="Object 1">
            <a:extLst>
              <a:ext uri="{FF2B5EF4-FFF2-40B4-BE49-F238E27FC236}">
                <a16:creationId xmlns:a16="http://schemas.microsoft.com/office/drawing/2014/main" id="{EFF2DFC2-FEFE-3442-93C0-46F0344CC786}"/>
              </a:ext>
            </a:extLst>
          </p:cNvPr>
          <p:cNvGraphicFramePr>
            <a:graphicFrameLocks noChangeAspect="1"/>
          </p:cNvGraphicFramePr>
          <p:nvPr>
            <p:extLst>
              <p:ext uri="{D42A27DB-BD31-4B8C-83A1-F6EECF244321}">
                <p14:modId xmlns:p14="http://schemas.microsoft.com/office/powerpoint/2010/main" val="2554992665"/>
              </p:ext>
            </p:extLst>
          </p:nvPr>
        </p:nvGraphicFramePr>
        <p:xfrm>
          <a:off x="0" y="464797"/>
          <a:ext cx="6096000" cy="6156417"/>
        </p:xfrm>
        <a:graphic>
          <a:graphicData uri="http://schemas.openxmlformats.org/presentationml/2006/ole">
            <mc:AlternateContent xmlns:mc="http://schemas.openxmlformats.org/markup-compatibility/2006">
              <mc:Choice xmlns:v="urn:schemas-microsoft-com:vml" Requires="v">
                <p:oleObj spid="_x0000_s2052" name="Worksheet" r:id="rId4" imgW="9779000" imgH="10756900" progId="Excel.Sheet.12">
                  <p:embed/>
                </p:oleObj>
              </mc:Choice>
              <mc:Fallback>
                <p:oleObj name="Worksheet" r:id="rId4" imgW="9779000" imgH="10756900" progId="Excel.Sheet.12">
                  <p:embed/>
                  <p:pic>
                    <p:nvPicPr>
                      <p:cNvPr id="2" name="Object 1">
                        <a:extLst>
                          <a:ext uri="{FF2B5EF4-FFF2-40B4-BE49-F238E27FC236}">
                            <a16:creationId xmlns:a16="http://schemas.microsoft.com/office/drawing/2014/main" id="{EFF2DFC2-FEFE-3442-93C0-46F0344CC786}"/>
                          </a:ext>
                        </a:extLst>
                      </p:cNvPr>
                      <p:cNvPicPr/>
                      <p:nvPr/>
                    </p:nvPicPr>
                    <p:blipFill>
                      <a:blip r:embed="rId5"/>
                      <a:stretch>
                        <a:fillRect/>
                      </a:stretch>
                    </p:blipFill>
                    <p:spPr>
                      <a:xfrm>
                        <a:off x="0" y="464797"/>
                        <a:ext cx="6096000" cy="6156417"/>
                      </a:xfrm>
                      <a:prstGeom prst="rect">
                        <a:avLst/>
                      </a:prstGeom>
                    </p:spPr>
                  </p:pic>
                </p:oleObj>
              </mc:Fallback>
            </mc:AlternateContent>
          </a:graphicData>
        </a:graphic>
      </p:graphicFrame>
    </p:spTree>
    <p:extLst>
      <p:ext uri="{BB962C8B-B14F-4D97-AF65-F5344CB8AC3E}">
        <p14:creationId xmlns:p14="http://schemas.microsoft.com/office/powerpoint/2010/main" val="493109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92353C-7B6C-4D14-8D67-1646D61AEA86}"/>
              </a:ext>
            </a:extLst>
          </p:cNvPr>
          <p:cNvSpPr>
            <a:spLocks noGrp="1"/>
          </p:cNvSpPr>
          <p:nvPr>
            <p:ph type="dt" sz="half" idx="10"/>
          </p:nvPr>
        </p:nvSpPr>
        <p:spPr/>
        <p:txBody>
          <a:bodyPr/>
          <a:lstStyle/>
          <a:p>
            <a:fld id="{B61420DC-C34B-4215-B35B-7056346141A7}" type="datetime1">
              <a:rPr lang="en-ZA" smtClean="0"/>
              <a:t>2021/11/25</a:t>
            </a:fld>
            <a:endParaRPr lang="en-ZA"/>
          </a:p>
        </p:txBody>
      </p:sp>
      <p:sp>
        <p:nvSpPr>
          <p:cNvPr id="6" name="Slide Number Placeholder 5">
            <a:extLst>
              <a:ext uri="{FF2B5EF4-FFF2-40B4-BE49-F238E27FC236}">
                <a16:creationId xmlns:a16="http://schemas.microsoft.com/office/drawing/2014/main" id="{E4316AC7-934B-4327-B8D1-D20EBF4F4641}"/>
              </a:ext>
            </a:extLst>
          </p:cNvPr>
          <p:cNvSpPr>
            <a:spLocks noGrp="1"/>
          </p:cNvSpPr>
          <p:nvPr>
            <p:ph type="sldNum" sz="quarter" idx="12"/>
          </p:nvPr>
        </p:nvSpPr>
        <p:spPr/>
        <p:txBody>
          <a:bodyPr/>
          <a:lstStyle/>
          <a:p>
            <a:fld id="{5BA42DEE-2F6F-49F0-8005-E2C5E4B6EFDF}" type="slidenum">
              <a:rPr lang="en-ZA" smtClean="0"/>
              <a:t>19</a:t>
            </a:fld>
            <a:endParaRPr lang="en-ZA"/>
          </a:p>
        </p:txBody>
      </p:sp>
      <p:sp>
        <p:nvSpPr>
          <p:cNvPr id="7" name="Title 1">
            <a:extLst>
              <a:ext uri="{FF2B5EF4-FFF2-40B4-BE49-F238E27FC236}">
                <a16:creationId xmlns:a16="http://schemas.microsoft.com/office/drawing/2014/main" id="{3DA6C5AF-E918-46E9-AE50-360C8D8C7AC8}"/>
              </a:ext>
            </a:extLst>
          </p:cNvPr>
          <p:cNvSpPr txBox="1">
            <a:spLocks/>
          </p:cNvSpPr>
          <p:nvPr/>
        </p:nvSpPr>
        <p:spPr>
          <a:xfrm>
            <a:off x="0" y="1"/>
            <a:ext cx="11393345" cy="570270"/>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Segoe UI Semilight" panose="020B0402040204020203" pitchFamily="34" charset="0"/>
                <a:cs typeface="Segoe UI Semilight" panose="020B0402040204020203" pitchFamily="34" charset="0"/>
              </a:rPr>
              <a:t>Frontier Biorefinery Products: Additional Criterion</a:t>
            </a:r>
          </a:p>
        </p:txBody>
      </p:sp>
      <p:sp>
        <p:nvSpPr>
          <p:cNvPr id="8" name="Footer Placeholder 3">
            <a:extLst>
              <a:ext uri="{FF2B5EF4-FFF2-40B4-BE49-F238E27FC236}">
                <a16:creationId xmlns:a16="http://schemas.microsoft.com/office/drawing/2014/main" id="{85B4792A-038B-4E46-A687-6ED14E58150C}"/>
              </a:ext>
            </a:extLst>
          </p:cNvPr>
          <p:cNvSpPr>
            <a:spLocks noGrp="1"/>
          </p:cNvSpPr>
          <p:nvPr>
            <p:ph type="ftr" sz="quarter" idx="11"/>
          </p:nvPr>
        </p:nvSpPr>
        <p:spPr>
          <a:xfrm>
            <a:off x="4038600" y="6356350"/>
            <a:ext cx="4114800" cy="365125"/>
          </a:xfrm>
        </p:spPr>
        <p:txBody>
          <a:bodyPr/>
          <a:lstStyle/>
          <a:p>
            <a:r>
              <a:rPr lang="en-ZA" dirty="0"/>
              <a:t>CoP II Workshop </a:t>
            </a:r>
          </a:p>
        </p:txBody>
      </p:sp>
      <p:sp>
        <p:nvSpPr>
          <p:cNvPr id="9" name="Content Placeholder 2">
            <a:extLst>
              <a:ext uri="{FF2B5EF4-FFF2-40B4-BE49-F238E27FC236}">
                <a16:creationId xmlns:a16="http://schemas.microsoft.com/office/drawing/2014/main" id="{47F8FFCA-B85B-4445-9C00-654A514A61FF}"/>
              </a:ext>
            </a:extLst>
          </p:cNvPr>
          <p:cNvSpPr>
            <a:spLocks noGrp="1"/>
          </p:cNvSpPr>
          <p:nvPr>
            <p:ph idx="1"/>
          </p:nvPr>
        </p:nvSpPr>
        <p:spPr>
          <a:xfrm>
            <a:off x="7108723" y="648928"/>
            <a:ext cx="5008065" cy="6072547"/>
          </a:xfrm>
        </p:spPr>
        <p:txBody>
          <a:bodyPr>
            <a:normAutofit/>
          </a:bodyPr>
          <a:lstStyle/>
          <a:p>
            <a:pPr marL="0" indent="0">
              <a:buNone/>
            </a:pPr>
            <a:r>
              <a:rPr lang="en-GB" sz="1800" dirty="0"/>
              <a:t>We can add additional criteria to further inform our decisions:</a:t>
            </a:r>
          </a:p>
          <a:p>
            <a:pPr marL="0" indent="0">
              <a:buNone/>
            </a:pPr>
            <a:r>
              <a:rPr lang="en-GB" sz="1800" i="1" dirty="0"/>
              <a:t>Technological intensity</a:t>
            </a:r>
            <a:r>
              <a:rPr lang="en-GB" sz="1800" dirty="0"/>
              <a:t>:</a:t>
            </a:r>
          </a:p>
          <a:p>
            <a:r>
              <a:rPr lang="en-GB" sz="1800" dirty="0"/>
              <a:t>The ability of a country to incorporate technology intensive production activities is a key factor to its future growth prospects (</a:t>
            </a:r>
            <a:r>
              <a:rPr lang="en-GB" sz="1800" dirty="0" err="1"/>
              <a:t>Lall</a:t>
            </a:r>
            <a:r>
              <a:rPr lang="en-GB" sz="1800" dirty="0"/>
              <a:t>, 2000)</a:t>
            </a:r>
          </a:p>
          <a:p>
            <a:pPr marL="0" indent="0">
              <a:buNone/>
            </a:pPr>
            <a:endParaRPr lang="en-GB" sz="1800" dirty="0"/>
          </a:p>
          <a:p>
            <a:pPr marL="0" indent="0">
              <a:buNone/>
            </a:pPr>
            <a:r>
              <a:rPr lang="en-GB" sz="1800" i="1" dirty="0"/>
              <a:t>Demand</a:t>
            </a:r>
            <a:r>
              <a:rPr lang="en-GB" sz="1800" dirty="0"/>
              <a:t>:</a:t>
            </a:r>
          </a:p>
          <a:p>
            <a:r>
              <a:rPr lang="en-GB" sz="1800" dirty="0"/>
              <a:t>Target growing global markets</a:t>
            </a:r>
          </a:p>
          <a:p>
            <a:pPr marL="0" indent="0">
              <a:buNone/>
            </a:pPr>
            <a:endParaRPr lang="en-GB" sz="1800" dirty="0">
              <a:highlight>
                <a:srgbClr val="FFFF00"/>
              </a:highlight>
            </a:endParaRPr>
          </a:p>
        </p:txBody>
      </p:sp>
      <p:graphicFrame>
        <p:nvGraphicFramePr>
          <p:cNvPr id="2" name="Object 1">
            <a:extLst>
              <a:ext uri="{FF2B5EF4-FFF2-40B4-BE49-F238E27FC236}">
                <a16:creationId xmlns:a16="http://schemas.microsoft.com/office/drawing/2014/main" id="{815ADC8C-6E8A-2344-847C-370A31178CA1}"/>
              </a:ext>
            </a:extLst>
          </p:cNvPr>
          <p:cNvGraphicFramePr>
            <a:graphicFrameLocks noChangeAspect="1"/>
          </p:cNvGraphicFramePr>
          <p:nvPr>
            <p:extLst>
              <p:ext uri="{D42A27DB-BD31-4B8C-83A1-F6EECF244321}">
                <p14:modId xmlns:p14="http://schemas.microsoft.com/office/powerpoint/2010/main" val="22157720"/>
              </p:ext>
            </p:extLst>
          </p:nvPr>
        </p:nvGraphicFramePr>
        <p:xfrm>
          <a:off x="0" y="570271"/>
          <a:ext cx="6797964" cy="5875272"/>
        </p:xfrm>
        <a:graphic>
          <a:graphicData uri="http://schemas.openxmlformats.org/presentationml/2006/ole">
            <mc:AlternateContent xmlns:mc="http://schemas.openxmlformats.org/markup-compatibility/2006">
              <mc:Choice xmlns:v="urn:schemas-microsoft-com:vml" Requires="v">
                <p:oleObj spid="_x0000_s3076" name="Worksheet" r:id="rId4" imgW="12446000" imgH="10756900" progId="Excel.Sheet.12">
                  <p:embed/>
                </p:oleObj>
              </mc:Choice>
              <mc:Fallback>
                <p:oleObj name="Worksheet" r:id="rId4" imgW="12446000" imgH="10756900" progId="Excel.Sheet.12">
                  <p:embed/>
                  <p:pic>
                    <p:nvPicPr>
                      <p:cNvPr id="2" name="Object 1">
                        <a:extLst>
                          <a:ext uri="{FF2B5EF4-FFF2-40B4-BE49-F238E27FC236}">
                            <a16:creationId xmlns:a16="http://schemas.microsoft.com/office/drawing/2014/main" id="{815ADC8C-6E8A-2344-847C-370A31178CA1}"/>
                          </a:ext>
                        </a:extLst>
                      </p:cNvPr>
                      <p:cNvPicPr/>
                      <p:nvPr/>
                    </p:nvPicPr>
                    <p:blipFill>
                      <a:blip r:embed="rId5"/>
                      <a:stretch>
                        <a:fillRect/>
                      </a:stretch>
                    </p:blipFill>
                    <p:spPr>
                      <a:xfrm>
                        <a:off x="0" y="570271"/>
                        <a:ext cx="6797964" cy="5875272"/>
                      </a:xfrm>
                      <a:prstGeom prst="rect">
                        <a:avLst/>
                      </a:prstGeom>
                    </p:spPr>
                  </p:pic>
                </p:oleObj>
              </mc:Fallback>
            </mc:AlternateContent>
          </a:graphicData>
        </a:graphic>
      </p:graphicFrame>
    </p:spTree>
    <p:extLst>
      <p:ext uri="{BB962C8B-B14F-4D97-AF65-F5344CB8AC3E}">
        <p14:creationId xmlns:p14="http://schemas.microsoft.com/office/powerpoint/2010/main" val="2394454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BAE568F-AAAE-41B0-A18C-92E41EBB4F2F}"/>
              </a:ext>
            </a:extLst>
          </p:cNvPr>
          <p:cNvSpPr txBox="1"/>
          <p:nvPr/>
        </p:nvSpPr>
        <p:spPr>
          <a:xfrm>
            <a:off x="782144" y="4768771"/>
            <a:ext cx="5990796" cy="646331"/>
          </a:xfrm>
          <a:prstGeom prst="rect">
            <a:avLst/>
          </a:prstGeom>
          <a:noFill/>
        </p:spPr>
        <p:txBody>
          <a:bodyPr wrap="square" rtlCol="0">
            <a:spAutoFit/>
          </a:bodyPr>
          <a:lstStyle/>
          <a:p>
            <a:r>
              <a:rPr lang="en-ZA" sz="3600" dirty="0">
                <a:solidFill>
                  <a:schemeClr val="tx1">
                    <a:lumMod val="65000"/>
                    <a:lumOff val="35000"/>
                  </a:schemeClr>
                </a:solidFill>
                <a:latin typeface="Segoe UI Semilight" panose="020B0402040204020203" pitchFamily="34" charset="0"/>
                <a:cs typeface="Segoe UI Semilight" panose="020B0402040204020203" pitchFamily="34" charset="0"/>
              </a:rPr>
              <a:t>______________________________</a:t>
            </a:r>
            <a:endParaRPr lang="en-ZA" sz="200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pic>
        <p:nvPicPr>
          <p:cNvPr id="20" name="Picture 19">
            <a:extLst>
              <a:ext uri="{FF2B5EF4-FFF2-40B4-BE49-F238E27FC236}">
                <a16:creationId xmlns:a16="http://schemas.microsoft.com/office/drawing/2014/main" id="{227190B9-9A52-4213-B240-48FBF2D729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7707" y="3669216"/>
            <a:ext cx="3057605" cy="2188755"/>
          </a:xfrm>
          <a:prstGeom prst="rect">
            <a:avLst/>
          </a:prstGeom>
        </p:spPr>
      </p:pic>
      <p:pic>
        <p:nvPicPr>
          <p:cNvPr id="21" name="Picture 20">
            <a:extLst>
              <a:ext uri="{FF2B5EF4-FFF2-40B4-BE49-F238E27FC236}">
                <a16:creationId xmlns:a16="http://schemas.microsoft.com/office/drawing/2014/main" id="{789B0A44-B809-43D8-818B-C04A58D40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8499" y="624156"/>
            <a:ext cx="3157728" cy="2195374"/>
          </a:xfrm>
          <a:prstGeom prst="rect">
            <a:avLst/>
          </a:prstGeom>
        </p:spPr>
      </p:pic>
      <p:pic>
        <p:nvPicPr>
          <p:cNvPr id="22" name="Picture 21">
            <a:extLst>
              <a:ext uri="{FF2B5EF4-FFF2-40B4-BE49-F238E27FC236}">
                <a16:creationId xmlns:a16="http://schemas.microsoft.com/office/drawing/2014/main" id="{A7DB69FF-FDA3-45BA-905E-09D03FFA9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8883" y="1525056"/>
            <a:ext cx="2993117" cy="2188752"/>
          </a:xfrm>
          <a:prstGeom prst="rect">
            <a:avLst/>
          </a:prstGeom>
        </p:spPr>
      </p:pic>
      <p:pic>
        <p:nvPicPr>
          <p:cNvPr id="16" name="Picture 15">
            <a:extLst>
              <a:ext uri="{FF2B5EF4-FFF2-40B4-BE49-F238E27FC236}">
                <a16:creationId xmlns:a16="http://schemas.microsoft.com/office/drawing/2014/main" id="{7B5BF3E4-620C-47EE-A5FC-73FC0F425E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9957" y="2819530"/>
            <a:ext cx="3057606" cy="2195375"/>
          </a:xfrm>
          <a:prstGeom prst="rect">
            <a:avLst/>
          </a:prstGeom>
        </p:spPr>
      </p:pic>
      <p:pic>
        <p:nvPicPr>
          <p:cNvPr id="24" name="Picture 23">
            <a:extLst>
              <a:ext uri="{FF2B5EF4-FFF2-40B4-BE49-F238E27FC236}">
                <a16:creationId xmlns:a16="http://schemas.microsoft.com/office/drawing/2014/main" id="{8CB9755D-91A5-42AA-B407-B5352B5B8B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8810" y="1176198"/>
            <a:ext cx="2403482" cy="1643332"/>
          </a:xfrm>
          <a:prstGeom prst="rect">
            <a:avLst/>
          </a:prstGeom>
        </p:spPr>
      </p:pic>
      <p:sp>
        <p:nvSpPr>
          <p:cNvPr id="13" name="Footer Placeholder 3">
            <a:extLst>
              <a:ext uri="{FF2B5EF4-FFF2-40B4-BE49-F238E27FC236}">
                <a16:creationId xmlns:a16="http://schemas.microsoft.com/office/drawing/2014/main" id="{0487998C-16F6-47C6-8912-A42A5F4015EF}"/>
              </a:ext>
            </a:extLst>
          </p:cNvPr>
          <p:cNvSpPr>
            <a:spLocks noGrp="1"/>
          </p:cNvSpPr>
          <p:nvPr>
            <p:ph type="ftr" sz="quarter" idx="11"/>
          </p:nvPr>
        </p:nvSpPr>
        <p:spPr>
          <a:xfrm>
            <a:off x="4038600" y="6356350"/>
            <a:ext cx="4114800" cy="365125"/>
          </a:xfrm>
        </p:spPr>
        <p:txBody>
          <a:bodyPr/>
          <a:lstStyle/>
          <a:p>
            <a:r>
              <a:rPr lang="en-ZA" dirty="0"/>
              <a:t>CoP II Workshop </a:t>
            </a:r>
          </a:p>
        </p:txBody>
      </p:sp>
      <p:sp>
        <p:nvSpPr>
          <p:cNvPr id="14" name="TextBox 13">
            <a:extLst>
              <a:ext uri="{FF2B5EF4-FFF2-40B4-BE49-F238E27FC236}">
                <a16:creationId xmlns:a16="http://schemas.microsoft.com/office/drawing/2014/main" id="{45CD9D4C-2128-4F77-9C8E-499BBF5180E9}"/>
              </a:ext>
            </a:extLst>
          </p:cNvPr>
          <p:cNvSpPr txBox="1"/>
          <p:nvPr/>
        </p:nvSpPr>
        <p:spPr>
          <a:xfrm>
            <a:off x="838200" y="4568672"/>
            <a:ext cx="5512330" cy="646331"/>
          </a:xfrm>
          <a:prstGeom prst="rect">
            <a:avLst/>
          </a:prstGeom>
          <a:noFill/>
        </p:spPr>
        <p:txBody>
          <a:bodyPr wrap="square" rtlCol="0">
            <a:spAutoFit/>
          </a:bodyPr>
          <a:lstStyle/>
          <a:p>
            <a:r>
              <a:rPr lang="en-ZA" sz="3600" dirty="0">
                <a:solidFill>
                  <a:srgbClr val="2E79A6"/>
                </a:solidFill>
                <a:latin typeface="Segoe UI Semilight" panose="020B0402040204020203" pitchFamily="34" charset="0"/>
                <a:cs typeface="Segoe UI Semilight" panose="020B0402040204020203" pitchFamily="34" charset="0"/>
              </a:rPr>
              <a:t>CoP: Phase I</a:t>
            </a:r>
          </a:p>
        </p:txBody>
      </p:sp>
    </p:spTree>
    <p:extLst>
      <p:ext uri="{BB962C8B-B14F-4D97-AF65-F5344CB8AC3E}">
        <p14:creationId xmlns:p14="http://schemas.microsoft.com/office/powerpoint/2010/main" val="3362410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92353C-7B6C-4D14-8D67-1646D61AEA86}"/>
              </a:ext>
            </a:extLst>
          </p:cNvPr>
          <p:cNvSpPr>
            <a:spLocks noGrp="1"/>
          </p:cNvSpPr>
          <p:nvPr>
            <p:ph type="dt" sz="half" idx="10"/>
          </p:nvPr>
        </p:nvSpPr>
        <p:spPr/>
        <p:txBody>
          <a:bodyPr/>
          <a:lstStyle/>
          <a:p>
            <a:fld id="{B61420DC-C34B-4215-B35B-7056346141A7}" type="datetime1">
              <a:rPr lang="en-ZA" smtClean="0"/>
              <a:t>2021/11/25</a:t>
            </a:fld>
            <a:endParaRPr lang="en-ZA"/>
          </a:p>
        </p:txBody>
      </p:sp>
      <p:sp>
        <p:nvSpPr>
          <p:cNvPr id="6" name="Slide Number Placeholder 5">
            <a:extLst>
              <a:ext uri="{FF2B5EF4-FFF2-40B4-BE49-F238E27FC236}">
                <a16:creationId xmlns:a16="http://schemas.microsoft.com/office/drawing/2014/main" id="{E4316AC7-934B-4327-B8D1-D20EBF4F4641}"/>
              </a:ext>
            </a:extLst>
          </p:cNvPr>
          <p:cNvSpPr>
            <a:spLocks noGrp="1"/>
          </p:cNvSpPr>
          <p:nvPr>
            <p:ph type="sldNum" sz="quarter" idx="12"/>
          </p:nvPr>
        </p:nvSpPr>
        <p:spPr/>
        <p:txBody>
          <a:bodyPr/>
          <a:lstStyle/>
          <a:p>
            <a:fld id="{5BA42DEE-2F6F-49F0-8005-E2C5E4B6EFDF}" type="slidenum">
              <a:rPr lang="en-ZA" smtClean="0"/>
              <a:t>20</a:t>
            </a:fld>
            <a:endParaRPr lang="en-ZA"/>
          </a:p>
        </p:txBody>
      </p:sp>
      <p:sp>
        <p:nvSpPr>
          <p:cNvPr id="7" name="Title 1">
            <a:extLst>
              <a:ext uri="{FF2B5EF4-FFF2-40B4-BE49-F238E27FC236}">
                <a16:creationId xmlns:a16="http://schemas.microsoft.com/office/drawing/2014/main" id="{3DA6C5AF-E918-46E9-AE50-360C8D8C7AC8}"/>
              </a:ext>
            </a:extLst>
          </p:cNvPr>
          <p:cNvSpPr txBox="1">
            <a:spLocks/>
          </p:cNvSpPr>
          <p:nvPr/>
        </p:nvSpPr>
        <p:spPr>
          <a:xfrm>
            <a:off x="0" y="1"/>
            <a:ext cx="11393345" cy="570270"/>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Segoe UI Semilight" panose="020B0402040204020203" pitchFamily="34" charset="0"/>
                <a:cs typeface="Segoe UI Semilight" panose="020B0402040204020203" pitchFamily="34" charset="0"/>
              </a:rPr>
              <a:t>Economic Complexity and Inequality</a:t>
            </a:r>
          </a:p>
        </p:txBody>
      </p:sp>
      <p:sp>
        <p:nvSpPr>
          <p:cNvPr id="9" name="Content Placeholder 2">
            <a:extLst>
              <a:ext uri="{FF2B5EF4-FFF2-40B4-BE49-F238E27FC236}">
                <a16:creationId xmlns:a16="http://schemas.microsoft.com/office/drawing/2014/main" id="{47F8FFCA-B85B-4445-9C00-654A514A61FF}"/>
              </a:ext>
            </a:extLst>
          </p:cNvPr>
          <p:cNvSpPr>
            <a:spLocks noGrp="1"/>
          </p:cNvSpPr>
          <p:nvPr>
            <p:ph idx="1"/>
          </p:nvPr>
        </p:nvSpPr>
        <p:spPr>
          <a:xfrm>
            <a:off x="117987" y="733239"/>
            <a:ext cx="5801032" cy="1990296"/>
          </a:xfrm>
        </p:spPr>
        <p:txBody>
          <a:bodyPr>
            <a:normAutofit/>
          </a:bodyPr>
          <a:lstStyle/>
          <a:p>
            <a:pPr marL="0" indent="0">
              <a:buNone/>
            </a:pPr>
            <a:r>
              <a:rPr lang="en-GB" sz="1600" dirty="0"/>
              <a:t>Hartman et al. (2017) show  that complex economies are more inclusive. These economies are more inclusive because:</a:t>
            </a:r>
          </a:p>
          <a:p>
            <a:r>
              <a:rPr lang="en-GB" sz="1600" dirty="0"/>
              <a:t>Require networks of skilled workers, interactive learning, and inclusive institutions</a:t>
            </a:r>
          </a:p>
          <a:p>
            <a:r>
              <a:rPr lang="en-GB" sz="1600" dirty="0"/>
              <a:t>More job opportunities and bargaining power of workers</a:t>
            </a:r>
          </a:p>
          <a:p>
            <a:r>
              <a:rPr lang="en-GB" sz="1600" dirty="0"/>
              <a:t>Better distribution of political and economic power</a:t>
            </a:r>
          </a:p>
          <a:p>
            <a:pPr marL="0" indent="0">
              <a:buNone/>
            </a:pPr>
            <a:endParaRPr lang="en-GB" sz="1800" dirty="0"/>
          </a:p>
          <a:p>
            <a:pPr marL="0" indent="0">
              <a:buNone/>
            </a:pPr>
            <a:endParaRPr lang="en-GB" sz="1800" dirty="0"/>
          </a:p>
          <a:p>
            <a:pPr marL="0" indent="0">
              <a:buNone/>
            </a:pPr>
            <a:endParaRPr lang="en-GB" sz="1800" dirty="0"/>
          </a:p>
          <a:p>
            <a:pPr>
              <a:buFontTx/>
              <a:buChar char="-"/>
            </a:pPr>
            <a:endParaRPr lang="en-GB" sz="1800" dirty="0"/>
          </a:p>
          <a:p>
            <a:pPr>
              <a:buFontTx/>
              <a:buChar char="-"/>
            </a:pPr>
            <a:endParaRPr lang="en-GB" sz="1800" dirty="0"/>
          </a:p>
        </p:txBody>
      </p:sp>
      <p:pic>
        <p:nvPicPr>
          <p:cNvPr id="2" name="Picture 1">
            <a:extLst>
              <a:ext uri="{FF2B5EF4-FFF2-40B4-BE49-F238E27FC236}">
                <a16:creationId xmlns:a16="http://schemas.microsoft.com/office/drawing/2014/main" id="{B7EB6B0D-7732-4F4B-9BDA-77FF37C124FA}"/>
              </a:ext>
            </a:extLst>
          </p:cNvPr>
          <p:cNvPicPr>
            <a:picLocks noChangeAspect="1"/>
          </p:cNvPicPr>
          <p:nvPr/>
        </p:nvPicPr>
        <p:blipFill rotWithShape="1">
          <a:blip r:embed="rId3"/>
          <a:srcRect l="2132" t="3607" r="1336"/>
          <a:stretch/>
        </p:blipFill>
        <p:spPr>
          <a:xfrm>
            <a:off x="5766398" y="3078828"/>
            <a:ext cx="6280576" cy="3614481"/>
          </a:xfrm>
          <a:prstGeom prst="rect">
            <a:avLst/>
          </a:prstGeom>
        </p:spPr>
      </p:pic>
      <p:sp>
        <p:nvSpPr>
          <p:cNvPr id="10" name="Content Placeholder 2">
            <a:extLst>
              <a:ext uri="{FF2B5EF4-FFF2-40B4-BE49-F238E27FC236}">
                <a16:creationId xmlns:a16="http://schemas.microsoft.com/office/drawing/2014/main" id="{A04A3631-0C61-A645-A383-C6D587254475}"/>
              </a:ext>
            </a:extLst>
          </p:cNvPr>
          <p:cNvSpPr txBox="1">
            <a:spLocks/>
          </p:cNvSpPr>
          <p:nvPr/>
        </p:nvSpPr>
        <p:spPr>
          <a:xfrm>
            <a:off x="6272981" y="733240"/>
            <a:ext cx="5801032" cy="1115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Hartman et al. (2017) generate product level Gini measures – Product Gini Index (PGI)</a:t>
            </a:r>
          </a:p>
          <a:p>
            <a:r>
              <a:rPr lang="en-GB" sz="1600" dirty="0"/>
              <a:t>Associates a product to a level of income inequality  equal to the average Gini of the countries exporting that product</a:t>
            </a:r>
          </a:p>
        </p:txBody>
      </p:sp>
      <p:pic>
        <p:nvPicPr>
          <p:cNvPr id="11" name="Picture 10">
            <a:extLst>
              <a:ext uri="{FF2B5EF4-FFF2-40B4-BE49-F238E27FC236}">
                <a16:creationId xmlns:a16="http://schemas.microsoft.com/office/drawing/2014/main" id="{876C5829-0D23-5440-B658-6C14D0A35417}"/>
              </a:ext>
            </a:extLst>
          </p:cNvPr>
          <p:cNvPicPr>
            <a:picLocks noChangeAspect="1"/>
          </p:cNvPicPr>
          <p:nvPr/>
        </p:nvPicPr>
        <p:blipFill>
          <a:blip r:embed="rId4"/>
          <a:stretch>
            <a:fillRect/>
          </a:stretch>
        </p:blipFill>
        <p:spPr>
          <a:xfrm>
            <a:off x="79359" y="2751701"/>
            <a:ext cx="5458439" cy="3969774"/>
          </a:xfrm>
          <a:prstGeom prst="rect">
            <a:avLst/>
          </a:prstGeom>
        </p:spPr>
      </p:pic>
      <p:sp>
        <p:nvSpPr>
          <p:cNvPr id="12" name="Content Placeholder 2">
            <a:extLst>
              <a:ext uri="{FF2B5EF4-FFF2-40B4-BE49-F238E27FC236}">
                <a16:creationId xmlns:a16="http://schemas.microsoft.com/office/drawing/2014/main" id="{2590478B-124B-6F4C-A62B-85519F052E10}"/>
              </a:ext>
            </a:extLst>
          </p:cNvPr>
          <p:cNvSpPr txBox="1">
            <a:spLocks/>
          </p:cNvSpPr>
          <p:nvPr/>
        </p:nvSpPr>
        <p:spPr>
          <a:xfrm>
            <a:off x="6272981" y="2104104"/>
            <a:ext cx="5801032" cy="8117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This product-level measure of inclusiveness allows one to introduce a socio-economic lens to the frontier product approach </a:t>
            </a:r>
          </a:p>
        </p:txBody>
      </p:sp>
    </p:spTree>
    <p:extLst>
      <p:ext uri="{BB962C8B-B14F-4D97-AF65-F5344CB8AC3E}">
        <p14:creationId xmlns:p14="http://schemas.microsoft.com/office/powerpoint/2010/main" val="160040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92353C-7B6C-4D14-8D67-1646D61AEA86}"/>
              </a:ext>
            </a:extLst>
          </p:cNvPr>
          <p:cNvSpPr>
            <a:spLocks noGrp="1"/>
          </p:cNvSpPr>
          <p:nvPr>
            <p:ph type="dt" sz="half" idx="10"/>
          </p:nvPr>
        </p:nvSpPr>
        <p:spPr/>
        <p:txBody>
          <a:bodyPr/>
          <a:lstStyle/>
          <a:p>
            <a:fld id="{B61420DC-C34B-4215-B35B-7056346141A7}" type="datetime1">
              <a:rPr lang="en-ZA" smtClean="0"/>
              <a:t>2021/11/25</a:t>
            </a:fld>
            <a:endParaRPr lang="en-ZA"/>
          </a:p>
        </p:txBody>
      </p:sp>
      <p:sp>
        <p:nvSpPr>
          <p:cNvPr id="6" name="Slide Number Placeholder 5">
            <a:extLst>
              <a:ext uri="{FF2B5EF4-FFF2-40B4-BE49-F238E27FC236}">
                <a16:creationId xmlns:a16="http://schemas.microsoft.com/office/drawing/2014/main" id="{E4316AC7-934B-4327-B8D1-D20EBF4F4641}"/>
              </a:ext>
            </a:extLst>
          </p:cNvPr>
          <p:cNvSpPr>
            <a:spLocks noGrp="1"/>
          </p:cNvSpPr>
          <p:nvPr>
            <p:ph type="sldNum" sz="quarter" idx="12"/>
          </p:nvPr>
        </p:nvSpPr>
        <p:spPr/>
        <p:txBody>
          <a:bodyPr/>
          <a:lstStyle/>
          <a:p>
            <a:fld id="{5BA42DEE-2F6F-49F0-8005-E2C5E4B6EFDF}" type="slidenum">
              <a:rPr lang="en-ZA" smtClean="0"/>
              <a:t>21</a:t>
            </a:fld>
            <a:endParaRPr lang="en-ZA"/>
          </a:p>
        </p:txBody>
      </p:sp>
      <p:sp>
        <p:nvSpPr>
          <p:cNvPr id="7" name="Title 1">
            <a:extLst>
              <a:ext uri="{FF2B5EF4-FFF2-40B4-BE49-F238E27FC236}">
                <a16:creationId xmlns:a16="http://schemas.microsoft.com/office/drawing/2014/main" id="{3DA6C5AF-E918-46E9-AE50-360C8D8C7AC8}"/>
              </a:ext>
            </a:extLst>
          </p:cNvPr>
          <p:cNvSpPr txBox="1">
            <a:spLocks/>
          </p:cNvSpPr>
          <p:nvPr/>
        </p:nvSpPr>
        <p:spPr>
          <a:xfrm>
            <a:off x="0" y="1"/>
            <a:ext cx="11393345" cy="433949"/>
          </a:xfrm>
          <a:prstGeom prst="rect">
            <a:avLst/>
          </a:prstGeom>
          <a:solidFill>
            <a:schemeClr val="bg1">
              <a:lumMod val="95000"/>
            </a:schemeClr>
          </a:solidFill>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Segoe UI Semilight" panose="020B0402040204020203" pitchFamily="34" charset="0"/>
                <a:cs typeface="Segoe UI Semilight" panose="020B0402040204020203" pitchFamily="34" charset="0"/>
              </a:rPr>
              <a:t>Frontier Biorefinery Products: Socio-Economic Criterion</a:t>
            </a:r>
          </a:p>
        </p:txBody>
      </p:sp>
      <p:sp>
        <p:nvSpPr>
          <p:cNvPr id="8" name="Footer Placeholder 3">
            <a:extLst>
              <a:ext uri="{FF2B5EF4-FFF2-40B4-BE49-F238E27FC236}">
                <a16:creationId xmlns:a16="http://schemas.microsoft.com/office/drawing/2014/main" id="{85B4792A-038B-4E46-A687-6ED14E58150C}"/>
              </a:ext>
            </a:extLst>
          </p:cNvPr>
          <p:cNvSpPr>
            <a:spLocks noGrp="1"/>
          </p:cNvSpPr>
          <p:nvPr>
            <p:ph type="ftr" sz="quarter" idx="11"/>
          </p:nvPr>
        </p:nvSpPr>
        <p:spPr>
          <a:xfrm>
            <a:off x="4038600" y="6356350"/>
            <a:ext cx="4114800" cy="365125"/>
          </a:xfrm>
        </p:spPr>
        <p:txBody>
          <a:bodyPr/>
          <a:lstStyle/>
          <a:p>
            <a:r>
              <a:rPr lang="en-ZA" dirty="0"/>
              <a:t>CoP II Workshop </a:t>
            </a:r>
          </a:p>
        </p:txBody>
      </p:sp>
      <p:sp>
        <p:nvSpPr>
          <p:cNvPr id="9" name="Content Placeholder 2">
            <a:extLst>
              <a:ext uri="{FF2B5EF4-FFF2-40B4-BE49-F238E27FC236}">
                <a16:creationId xmlns:a16="http://schemas.microsoft.com/office/drawing/2014/main" id="{47F8FFCA-B85B-4445-9C00-654A514A61FF}"/>
              </a:ext>
            </a:extLst>
          </p:cNvPr>
          <p:cNvSpPr>
            <a:spLocks noGrp="1"/>
          </p:cNvSpPr>
          <p:nvPr>
            <p:ph idx="1"/>
          </p:nvPr>
        </p:nvSpPr>
        <p:spPr>
          <a:xfrm>
            <a:off x="8001988" y="648929"/>
            <a:ext cx="4114799" cy="5801032"/>
          </a:xfrm>
        </p:spPr>
        <p:txBody>
          <a:bodyPr>
            <a:normAutofit/>
          </a:bodyPr>
          <a:lstStyle/>
          <a:p>
            <a:r>
              <a:rPr lang="en-GB" sz="1800" dirty="0"/>
              <a:t>Set cut-off as South Africa’s XGINI – the Gini index associated with its export structure (45.2)</a:t>
            </a:r>
          </a:p>
          <a:p>
            <a:r>
              <a:rPr lang="en-GB" sz="1800" dirty="0"/>
              <a:t>Diversification into frontier products will promote inclusive growth</a:t>
            </a:r>
          </a:p>
          <a:p>
            <a:pPr>
              <a:buFontTx/>
              <a:buChar char="-"/>
            </a:pPr>
            <a:endParaRPr lang="en-GB" sz="1800" dirty="0"/>
          </a:p>
          <a:p>
            <a:pPr>
              <a:buFontTx/>
              <a:buChar char="-"/>
            </a:pPr>
            <a:endParaRPr lang="en-GB" sz="1800" dirty="0"/>
          </a:p>
        </p:txBody>
      </p:sp>
      <p:pic>
        <p:nvPicPr>
          <p:cNvPr id="2" name="Picture 1">
            <a:extLst>
              <a:ext uri="{FF2B5EF4-FFF2-40B4-BE49-F238E27FC236}">
                <a16:creationId xmlns:a16="http://schemas.microsoft.com/office/drawing/2014/main" id="{3FDA3BB0-DCC3-2848-A604-DD8F82595637}"/>
              </a:ext>
            </a:extLst>
          </p:cNvPr>
          <p:cNvPicPr>
            <a:picLocks noChangeAspect="1"/>
          </p:cNvPicPr>
          <p:nvPr/>
        </p:nvPicPr>
        <p:blipFill>
          <a:blip r:embed="rId4"/>
          <a:stretch>
            <a:fillRect/>
          </a:stretch>
        </p:blipFill>
        <p:spPr>
          <a:xfrm>
            <a:off x="8014003" y="3102828"/>
            <a:ext cx="4177997" cy="3038543"/>
          </a:xfrm>
          <a:prstGeom prst="rect">
            <a:avLst/>
          </a:prstGeom>
        </p:spPr>
      </p:pic>
      <p:graphicFrame>
        <p:nvGraphicFramePr>
          <p:cNvPr id="5" name="Object 4">
            <a:extLst>
              <a:ext uri="{FF2B5EF4-FFF2-40B4-BE49-F238E27FC236}">
                <a16:creationId xmlns:a16="http://schemas.microsoft.com/office/drawing/2014/main" id="{2B48D159-88ED-C04C-B6E2-5C457BA6B2E7}"/>
              </a:ext>
            </a:extLst>
          </p:cNvPr>
          <p:cNvGraphicFramePr>
            <a:graphicFrameLocks noChangeAspect="1"/>
          </p:cNvGraphicFramePr>
          <p:nvPr>
            <p:extLst>
              <p:ext uri="{D42A27DB-BD31-4B8C-83A1-F6EECF244321}">
                <p14:modId xmlns:p14="http://schemas.microsoft.com/office/powerpoint/2010/main" val="1193748890"/>
              </p:ext>
            </p:extLst>
          </p:nvPr>
        </p:nvGraphicFramePr>
        <p:xfrm>
          <a:off x="0" y="433950"/>
          <a:ext cx="7926775" cy="5718469"/>
        </p:xfrm>
        <a:graphic>
          <a:graphicData uri="http://schemas.openxmlformats.org/presentationml/2006/ole">
            <mc:AlternateContent xmlns:mc="http://schemas.openxmlformats.org/markup-compatibility/2006">
              <mc:Choice xmlns:v="urn:schemas-microsoft-com:vml" Requires="v">
                <p:oleObj spid="_x0000_s4100" name="Worksheet" r:id="rId5" imgW="14909800" imgH="10756900" progId="Excel.Sheet.12">
                  <p:embed/>
                </p:oleObj>
              </mc:Choice>
              <mc:Fallback>
                <p:oleObj name="Worksheet" r:id="rId5" imgW="14909800" imgH="10756900" progId="Excel.Sheet.12">
                  <p:embed/>
                  <p:pic>
                    <p:nvPicPr>
                      <p:cNvPr id="5" name="Object 4">
                        <a:extLst>
                          <a:ext uri="{FF2B5EF4-FFF2-40B4-BE49-F238E27FC236}">
                            <a16:creationId xmlns:a16="http://schemas.microsoft.com/office/drawing/2014/main" id="{2B48D159-88ED-C04C-B6E2-5C457BA6B2E7}"/>
                          </a:ext>
                        </a:extLst>
                      </p:cNvPr>
                      <p:cNvPicPr/>
                      <p:nvPr/>
                    </p:nvPicPr>
                    <p:blipFill>
                      <a:blip r:embed="rId6"/>
                      <a:stretch>
                        <a:fillRect/>
                      </a:stretch>
                    </p:blipFill>
                    <p:spPr>
                      <a:xfrm>
                        <a:off x="0" y="433950"/>
                        <a:ext cx="7926775" cy="5718469"/>
                      </a:xfrm>
                      <a:prstGeom prst="rect">
                        <a:avLst/>
                      </a:prstGeom>
                    </p:spPr>
                  </p:pic>
                </p:oleObj>
              </mc:Fallback>
            </mc:AlternateContent>
          </a:graphicData>
        </a:graphic>
      </p:graphicFrame>
    </p:spTree>
    <p:extLst>
      <p:ext uri="{BB962C8B-B14F-4D97-AF65-F5344CB8AC3E}">
        <p14:creationId xmlns:p14="http://schemas.microsoft.com/office/powerpoint/2010/main" val="25224801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0C4960E-6640-4D24-B954-843FB0C833AC}"/>
              </a:ext>
            </a:extLst>
          </p:cNvPr>
          <p:cNvSpPr txBox="1"/>
          <p:nvPr/>
        </p:nvSpPr>
        <p:spPr>
          <a:xfrm>
            <a:off x="780943" y="4251168"/>
            <a:ext cx="5512330" cy="646331"/>
          </a:xfrm>
          <a:prstGeom prst="rect">
            <a:avLst/>
          </a:prstGeom>
          <a:noFill/>
        </p:spPr>
        <p:txBody>
          <a:bodyPr wrap="square" rtlCol="0">
            <a:spAutoFit/>
          </a:bodyPr>
          <a:lstStyle/>
          <a:p>
            <a:r>
              <a:rPr lang="en-ZA" sz="3600" dirty="0">
                <a:solidFill>
                  <a:srgbClr val="2E79A6"/>
                </a:solidFill>
                <a:latin typeface="Segoe UI Semilight" panose="020B0402040204020203" pitchFamily="34" charset="0"/>
                <a:cs typeface="Segoe UI Semilight" panose="020B0402040204020203" pitchFamily="34" charset="0"/>
              </a:rPr>
              <a:t>Stage 4 &amp; Stage 5</a:t>
            </a:r>
          </a:p>
        </p:txBody>
      </p:sp>
      <p:sp>
        <p:nvSpPr>
          <p:cNvPr id="12" name="TextBox 11">
            <a:extLst>
              <a:ext uri="{FF2B5EF4-FFF2-40B4-BE49-F238E27FC236}">
                <a16:creationId xmlns:a16="http://schemas.microsoft.com/office/drawing/2014/main" id="{0BAE568F-AAAE-41B0-A18C-92E41EBB4F2F}"/>
              </a:ext>
            </a:extLst>
          </p:cNvPr>
          <p:cNvSpPr txBox="1"/>
          <p:nvPr/>
        </p:nvSpPr>
        <p:spPr>
          <a:xfrm>
            <a:off x="782144" y="4768771"/>
            <a:ext cx="5990796" cy="400110"/>
          </a:xfrm>
          <a:prstGeom prst="rect">
            <a:avLst/>
          </a:prstGeom>
          <a:noFill/>
        </p:spPr>
        <p:txBody>
          <a:bodyPr wrap="square" rtlCol="0">
            <a:spAutoFit/>
          </a:bodyPr>
          <a:lstStyle/>
          <a:p>
            <a:r>
              <a:rPr lang="en-ZA" sz="2000" dirty="0">
                <a:solidFill>
                  <a:schemeClr val="tx1">
                    <a:lumMod val="65000"/>
                    <a:lumOff val="35000"/>
                  </a:schemeClr>
                </a:solidFill>
                <a:latin typeface="Segoe UI Semilight" panose="020B0402040204020203" pitchFamily="34" charset="0"/>
                <a:cs typeface="Segoe UI Semilight" panose="020B0402040204020203" pitchFamily="34" charset="0"/>
              </a:rPr>
              <a:t>_________________________________________________</a:t>
            </a:r>
          </a:p>
        </p:txBody>
      </p:sp>
      <p:pic>
        <p:nvPicPr>
          <p:cNvPr id="16" name="Picture 15">
            <a:extLst>
              <a:ext uri="{FF2B5EF4-FFF2-40B4-BE49-F238E27FC236}">
                <a16:creationId xmlns:a16="http://schemas.microsoft.com/office/drawing/2014/main" id="{7B5BF3E4-620C-47EE-A5FC-73FC0F425E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1557" y="2415087"/>
            <a:ext cx="3142400" cy="2256257"/>
          </a:xfrm>
          <a:prstGeom prst="rect">
            <a:avLst/>
          </a:prstGeom>
        </p:spPr>
      </p:pic>
      <p:pic>
        <p:nvPicPr>
          <p:cNvPr id="22" name="Picture 21">
            <a:extLst>
              <a:ext uri="{FF2B5EF4-FFF2-40B4-BE49-F238E27FC236}">
                <a16:creationId xmlns:a16="http://schemas.microsoft.com/office/drawing/2014/main" id="{A7DB69FF-FDA3-45BA-905E-09D03FFA9E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3169" y="2089229"/>
            <a:ext cx="2585336" cy="1890557"/>
          </a:xfrm>
          <a:prstGeom prst="rect">
            <a:avLst/>
          </a:prstGeom>
        </p:spPr>
      </p:pic>
      <p:pic>
        <p:nvPicPr>
          <p:cNvPr id="11" name="Picture 10">
            <a:extLst>
              <a:ext uri="{FF2B5EF4-FFF2-40B4-BE49-F238E27FC236}">
                <a16:creationId xmlns:a16="http://schemas.microsoft.com/office/drawing/2014/main" id="{333FC19A-FDB0-4D6E-B496-2AA62034B270}"/>
              </a:ext>
            </a:extLst>
          </p:cNvPr>
          <p:cNvPicPr>
            <a:picLocks noChangeAspect="1"/>
          </p:cNvPicPr>
          <p:nvPr/>
        </p:nvPicPr>
        <p:blipFill rotWithShape="1">
          <a:blip r:embed="rId5">
            <a:extLst>
              <a:ext uri="{28A0092B-C50C-407E-A947-70E740481C1C}">
                <a14:useLocalDpi xmlns:a14="http://schemas.microsoft.com/office/drawing/2010/main" val="0"/>
              </a:ext>
            </a:extLst>
          </a:blip>
          <a:srcRect r="17801"/>
          <a:stretch/>
        </p:blipFill>
        <p:spPr>
          <a:xfrm>
            <a:off x="9276347" y="2034125"/>
            <a:ext cx="2764165" cy="2353684"/>
          </a:xfrm>
          <a:prstGeom prst="rect">
            <a:avLst/>
          </a:prstGeom>
        </p:spPr>
      </p:pic>
      <p:pic>
        <p:nvPicPr>
          <p:cNvPr id="13" name="Picture 12">
            <a:extLst>
              <a:ext uri="{FF2B5EF4-FFF2-40B4-BE49-F238E27FC236}">
                <a16:creationId xmlns:a16="http://schemas.microsoft.com/office/drawing/2014/main" id="{56F3012A-D026-4E03-BA10-9DCBE7D9E8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21839" y="0"/>
            <a:ext cx="3361653" cy="2431733"/>
          </a:xfrm>
          <a:prstGeom prst="rect">
            <a:avLst/>
          </a:prstGeom>
        </p:spPr>
      </p:pic>
      <p:grpSp>
        <p:nvGrpSpPr>
          <p:cNvPr id="9" name="Group 8">
            <a:extLst>
              <a:ext uri="{FF2B5EF4-FFF2-40B4-BE49-F238E27FC236}">
                <a16:creationId xmlns:a16="http://schemas.microsoft.com/office/drawing/2014/main" id="{3CE9CF4E-7C2F-49D0-A0F9-349217B5BDEA}"/>
              </a:ext>
            </a:extLst>
          </p:cNvPr>
          <p:cNvGrpSpPr/>
          <p:nvPr/>
        </p:nvGrpSpPr>
        <p:grpSpPr>
          <a:xfrm>
            <a:off x="10049443" y="330341"/>
            <a:ext cx="1256743" cy="1771049"/>
            <a:chOff x="4634849" y="1372629"/>
            <a:chExt cx="3213180" cy="4730841"/>
          </a:xfrm>
        </p:grpSpPr>
        <p:pic>
          <p:nvPicPr>
            <p:cNvPr id="14" name="Picture 13">
              <a:extLst>
                <a:ext uri="{FF2B5EF4-FFF2-40B4-BE49-F238E27FC236}">
                  <a16:creationId xmlns:a16="http://schemas.microsoft.com/office/drawing/2014/main" id="{1AE6969A-7EF3-41FD-A462-C66776AF304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4849" y="1394318"/>
              <a:ext cx="3213180" cy="4709152"/>
            </a:xfrm>
            <a:prstGeom prst="rect">
              <a:avLst/>
            </a:prstGeom>
          </p:spPr>
        </p:pic>
        <p:pic>
          <p:nvPicPr>
            <p:cNvPr id="15" name="Picture 14">
              <a:extLst>
                <a:ext uri="{FF2B5EF4-FFF2-40B4-BE49-F238E27FC236}">
                  <a16:creationId xmlns:a16="http://schemas.microsoft.com/office/drawing/2014/main" id="{433C0C8B-A16D-4278-8DAF-7C72487AF8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4482" y="3116130"/>
              <a:ext cx="446616" cy="443556"/>
            </a:xfrm>
            <a:prstGeom prst="rect">
              <a:avLst/>
            </a:prstGeom>
          </p:spPr>
        </p:pic>
        <p:pic>
          <p:nvPicPr>
            <p:cNvPr id="17" name="Picture 16">
              <a:extLst>
                <a:ext uri="{FF2B5EF4-FFF2-40B4-BE49-F238E27FC236}">
                  <a16:creationId xmlns:a16="http://schemas.microsoft.com/office/drawing/2014/main" id="{E3A0556B-964B-4D16-939A-1F693118CE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84482" y="4609800"/>
              <a:ext cx="446616" cy="443556"/>
            </a:xfrm>
            <a:prstGeom prst="rect">
              <a:avLst/>
            </a:prstGeom>
          </p:spPr>
        </p:pic>
        <p:pic>
          <p:nvPicPr>
            <p:cNvPr id="18" name="Picture 17">
              <a:extLst>
                <a:ext uri="{FF2B5EF4-FFF2-40B4-BE49-F238E27FC236}">
                  <a16:creationId xmlns:a16="http://schemas.microsoft.com/office/drawing/2014/main" id="{B5A73FAF-7497-47D2-A5B4-13769C83E4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12017" y="1372629"/>
              <a:ext cx="446616" cy="443556"/>
            </a:xfrm>
            <a:prstGeom prst="rect">
              <a:avLst/>
            </a:prstGeom>
          </p:spPr>
        </p:pic>
        <p:pic>
          <p:nvPicPr>
            <p:cNvPr id="19" name="Picture 18">
              <a:extLst>
                <a:ext uri="{FF2B5EF4-FFF2-40B4-BE49-F238E27FC236}">
                  <a16:creationId xmlns:a16="http://schemas.microsoft.com/office/drawing/2014/main" id="{C0263DA1-71C5-4BE7-97EB-0388ED9BEC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5401" y="4743993"/>
              <a:ext cx="446616" cy="443556"/>
            </a:xfrm>
            <a:prstGeom prst="rect">
              <a:avLst/>
            </a:prstGeom>
          </p:spPr>
        </p:pic>
        <p:pic>
          <p:nvPicPr>
            <p:cNvPr id="20" name="Picture 19">
              <a:extLst>
                <a:ext uri="{FF2B5EF4-FFF2-40B4-BE49-F238E27FC236}">
                  <a16:creationId xmlns:a16="http://schemas.microsoft.com/office/drawing/2014/main" id="{1CD4F01C-F866-43C0-B533-6B23DC0F0F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5401" y="2836533"/>
              <a:ext cx="446616" cy="443556"/>
            </a:xfrm>
            <a:prstGeom prst="rect">
              <a:avLst/>
            </a:prstGeom>
          </p:spPr>
        </p:pic>
        <p:pic>
          <p:nvPicPr>
            <p:cNvPr id="21" name="Picture 20">
              <a:extLst>
                <a:ext uri="{FF2B5EF4-FFF2-40B4-BE49-F238E27FC236}">
                  <a16:creationId xmlns:a16="http://schemas.microsoft.com/office/drawing/2014/main" id="{1074694B-11D8-4AB2-BF1A-767D91D88F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63450" y="3559686"/>
              <a:ext cx="446616" cy="443556"/>
            </a:xfrm>
            <a:prstGeom prst="rect">
              <a:avLst/>
            </a:prstGeom>
          </p:spPr>
        </p:pic>
      </p:grpSp>
      <p:pic>
        <p:nvPicPr>
          <p:cNvPr id="23" name="Picture 22">
            <a:extLst>
              <a:ext uri="{FF2B5EF4-FFF2-40B4-BE49-F238E27FC236}">
                <a16:creationId xmlns:a16="http://schemas.microsoft.com/office/drawing/2014/main" id="{7B452A54-3FB6-4F8B-8675-D0541711EB41}"/>
              </a:ext>
            </a:extLst>
          </p:cNvPr>
          <p:cNvPicPr>
            <a:picLocks noChangeAspect="1"/>
          </p:cNvPicPr>
          <p:nvPr/>
        </p:nvPicPr>
        <p:blipFill rotWithShape="1">
          <a:blip r:embed="rId9">
            <a:extLst>
              <a:ext uri="{28A0092B-C50C-407E-A947-70E740481C1C}">
                <a14:useLocalDpi xmlns:a14="http://schemas.microsoft.com/office/drawing/2010/main" val="0"/>
              </a:ext>
            </a:extLst>
          </a:blip>
          <a:srcRect l="29305" t="6975" r="5885"/>
          <a:stretch/>
        </p:blipFill>
        <p:spPr>
          <a:xfrm>
            <a:off x="8176166" y="4384003"/>
            <a:ext cx="2129015" cy="2136080"/>
          </a:xfrm>
          <a:prstGeom prst="rect">
            <a:avLst/>
          </a:prstGeom>
        </p:spPr>
      </p:pic>
      <p:sp>
        <p:nvSpPr>
          <p:cNvPr id="24" name="Footer Placeholder 3">
            <a:extLst>
              <a:ext uri="{FF2B5EF4-FFF2-40B4-BE49-F238E27FC236}">
                <a16:creationId xmlns:a16="http://schemas.microsoft.com/office/drawing/2014/main" id="{4BB6ECDA-1CF4-4532-92BF-8D5B9A1CA32F}"/>
              </a:ext>
            </a:extLst>
          </p:cNvPr>
          <p:cNvSpPr>
            <a:spLocks noGrp="1"/>
          </p:cNvSpPr>
          <p:nvPr>
            <p:ph type="ftr" sz="quarter" idx="11"/>
          </p:nvPr>
        </p:nvSpPr>
        <p:spPr>
          <a:xfrm>
            <a:off x="4038600" y="6356350"/>
            <a:ext cx="4114800" cy="365125"/>
          </a:xfrm>
        </p:spPr>
        <p:txBody>
          <a:bodyPr/>
          <a:lstStyle/>
          <a:p>
            <a:r>
              <a:rPr lang="en-ZA" dirty="0"/>
              <a:t>CoP II Workshop </a:t>
            </a:r>
          </a:p>
        </p:txBody>
      </p:sp>
      <p:sp>
        <p:nvSpPr>
          <p:cNvPr id="25" name="TextBox 24">
            <a:extLst>
              <a:ext uri="{FF2B5EF4-FFF2-40B4-BE49-F238E27FC236}">
                <a16:creationId xmlns:a16="http://schemas.microsoft.com/office/drawing/2014/main" id="{18EEA461-47FB-48A8-8839-5AEF80B9DD7F}"/>
              </a:ext>
            </a:extLst>
          </p:cNvPr>
          <p:cNvSpPr txBox="1"/>
          <p:nvPr/>
        </p:nvSpPr>
        <p:spPr>
          <a:xfrm>
            <a:off x="780943" y="5139883"/>
            <a:ext cx="5512330" cy="584775"/>
          </a:xfrm>
          <a:prstGeom prst="rect">
            <a:avLst/>
          </a:prstGeom>
          <a:noFill/>
        </p:spPr>
        <p:txBody>
          <a:bodyPr wrap="square" rtlCol="0">
            <a:spAutoFit/>
          </a:bodyPr>
          <a:lstStyle/>
          <a:p>
            <a:r>
              <a:rPr lang="en-ZA" sz="3200" dirty="0">
                <a:solidFill>
                  <a:srgbClr val="2E79A6"/>
                </a:solidFill>
                <a:latin typeface="Segoe UI Semilight" panose="020B0402040204020203" pitchFamily="34" charset="0"/>
                <a:cs typeface="Segoe UI Semilight" panose="020B0402040204020203" pitchFamily="34" charset="0"/>
              </a:rPr>
              <a:t>Ongoing &amp; future work</a:t>
            </a:r>
          </a:p>
        </p:txBody>
      </p:sp>
    </p:spTree>
    <p:extLst>
      <p:ext uri="{BB962C8B-B14F-4D97-AF65-F5344CB8AC3E}">
        <p14:creationId xmlns:p14="http://schemas.microsoft.com/office/powerpoint/2010/main" val="4213657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49947EC-E2B3-4085-A9C9-9335C834D5B5}"/>
              </a:ext>
            </a:extLst>
          </p:cNvPr>
          <p:cNvSpPr>
            <a:spLocks noGrp="1"/>
          </p:cNvSpPr>
          <p:nvPr>
            <p:ph type="dt" sz="half" idx="10"/>
          </p:nvPr>
        </p:nvSpPr>
        <p:spPr/>
        <p:txBody>
          <a:bodyPr/>
          <a:lstStyle/>
          <a:p>
            <a:fld id="{B61420DC-C34B-4215-B35B-7056346141A7}" type="datetime1">
              <a:rPr lang="en-ZA" smtClean="0"/>
              <a:t>2021/11/25</a:t>
            </a:fld>
            <a:endParaRPr lang="en-ZA"/>
          </a:p>
        </p:txBody>
      </p:sp>
      <p:sp>
        <p:nvSpPr>
          <p:cNvPr id="6" name="Slide Number Placeholder 5">
            <a:extLst>
              <a:ext uri="{FF2B5EF4-FFF2-40B4-BE49-F238E27FC236}">
                <a16:creationId xmlns:a16="http://schemas.microsoft.com/office/drawing/2014/main" id="{C203934D-7C79-4E80-93D7-82A6EA582B1A}"/>
              </a:ext>
            </a:extLst>
          </p:cNvPr>
          <p:cNvSpPr>
            <a:spLocks noGrp="1"/>
          </p:cNvSpPr>
          <p:nvPr>
            <p:ph type="sldNum" sz="quarter" idx="12"/>
          </p:nvPr>
        </p:nvSpPr>
        <p:spPr/>
        <p:txBody>
          <a:bodyPr/>
          <a:lstStyle/>
          <a:p>
            <a:fld id="{5BA42DEE-2F6F-49F0-8005-E2C5E4B6EFDF}" type="slidenum">
              <a:rPr lang="en-ZA" smtClean="0"/>
              <a:t>23</a:t>
            </a:fld>
            <a:endParaRPr lang="en-ZA"/>
          </a:p>
        </p:txBody>
      </p:sp>
      <p:sp>
        <p:nvSpPr>
          <p:cNvPr id="8" name="Title 1">
            <a:extLst>
              <a:ext uri="{FF2B5EF4-FFF2-40B4-BE49-F238E27FC236}">
                <a16:creationId xmlns:a16="http://schemas.microsoft.com/office/drawing/2014/main" id="{AB807CF0-D2BB-4182-9B3A-D05313826078}"/>
              </a:ext>
            </a:extLst>
          </p:cNvPr>
          <p:cNvSpPr>
            <a:spLocks noGrp="1"/>
          </p:cNvSpPr>
          <p:nvPr>
            <p:ph type="title"/>
          </p:nvPr>
        </p:nvSpPr>
        <p:spPr>
          <a:xfrm>
            <a:off x="75214" y="119241"/>
            <a:ext cx="11811986" cy="646126"/>
          </a:xfrm>
          <a:solidFill>
            <a:schemeClr val="bg1">
              <a:lumMod val="95000"/>
            </a:schemeClr>
          </a:solidFill>
        </p:spPr>
        <p:txBody>
          <a:bodyPr>
            <a:normAutofit fontScale="90000"/>
          </a:bodyPr>
          <a:lstStyle/>
          <a:p>
            <a:r>
              <a:rPr lang="en-US" sz="3600">
                <a:latin typeface="Segoe UI Semilight" panose="020B0402040204020203" pitchFamily="34" charset="0"/>
                <a:cs typeface="Segoe UI Semilight" panose="020B0402040204020203" pitchFamily="34" charset="0"/>
              </a:rPr>
              <a:t>Stage 4: Product clusters for a flexible multi-product biorefinery</a:t>
            </a:r>
            <a:endParaRPr lang="en-US" sz="3600" dirty="0">
              <a:latin typeface="Segoe UI Semilight" panose="020B0402040204020203" pitchFamily="34" charset="0"/>
              <a:cs typeface="Segoe UI Semilight" panose="020B0402040204020203" pitchFamily="34" charset="0"/>
            </a:endParaRPr>
          </a:p>
        </p:txBody>
      </p:sp>
      <p:sp>
        <p:nvSpPr>
          <p:cNvPr id="2" name="TextBox 1">
            <a:extLst>
              <a:ext uri="{FF2B5EF4-FFF2-40B4-BE49-F238E27FC236}">
                <a16:creationId xmlns:a16="http://schemas.microsoft.com/office/drawing/2014/main" id="{230551BD-6698-4107-B320-8B7DE0BD902B}"/>
              </a:ext>
            </a:extLst>
          </p:cNvPr>
          <p:cNvSpPr txBox="1"/>
          <p:nvPr/>
        </p:nvSpPr>
        <p:spPr>
          <a:xfrm>
            <a:off x="10069417" y="1176992"/>
            <a:ext cx="1961002" cy="5047536"/>
          </a:xfrm>
          <a:prstGeom prst="rect">
            <a:avLst/>
          </a:prstGeom>
          <a:noFill/>
        </p:spPr>
        <p:txBody>
          <a:bodyPr wrap="square" rtlCol="0">
            <a:spAutoFit/>
          </a:bodyPr>
          <a:lstStyle/>
          <a:p>
            <a:r>
              <a:rPr lang="en-US" sz="1600" dirty="0"/>
              <a:t>Technical limitations:</a:t>
            </a:r>
          </a:p>
          <a:p>
            <a:endParaRPr lang="en-US" sz="1600" dirty="0"/>
          </a:p>
          <a:p>
            <a:pPr marL="285750" indent="-285750">
              <a:buFontTx/>
              <a:buChar char="-"/>
            </a:pPr>
            <a:r>
              <a:rPr lang="en-US" sz="1600" dirty="0"/>
              <a:t>Metal contamination in residual biomass and its influence on product formation</a:t>
            </a:r>
          </a:p>
          <a:p>
            <a:pPr marL="285750" indent="-285750">
              <a:buFontTx/>
              <a:buChar char="-"/>
            </a:pPr>
            <a:r>
              <a:rPr lang="en-US" sz="1600" dirty="0"/>
              <a:t>Balance between lead </a:t>
            </a:r>
            <a:r>
              <a:rPr lang="en-US" sz="1600" dirty="0" err="1"/>
              <a:t>fibre</a:t>
            </a:r>
            <a:r>
              <a:rPr lang="en-US" sz="1600" dirty="0"/>
              <a:t> products and biorefinery products</a:t>
            </a:r>
          </a:p>
          <a:p>
            <a:pPr marL="285750" indent="-285750">
              <a:buFontTx/>
              <a:buChar char="-"/>
            </a:pPr>
            <a:r>
              <a:rPr lang="en-US" sz="1600" dirty="0"/>
              <a:t>Water and energy demands of biorefinery units, together with GHG emissions</a:t>
            </a:r>
          </a:p>
          <a:p>
            <a:endParaRPr lang="en-US" dirty="0"/>
          </a:p>
        </p:txBody>
      </p:sp>
      <p:sp>
        <p:nvSpPr>
          <p:cNvPr id="9" name="Footer Placeholder 3">
            <a:extLst>
              <a:ext uri="{FF2B5EF4-FFF2-40B4-BE49-F238E27FC236}">
                <a16:creationId xmlns:a16="http://schemas.microsoft.com/office/drawing/2014/main" id="{2243DCC4-71CA-4711-B020-C1CC7A9CC501}"/>
              </a:ext>
            </a:extLst>
          </p:cNvPr>
          <p:cNvSpPr>
            <a:spLocks noGrp="1"/>
          </p:cNvSpPr>
          <p:nvPr>
            <p:ph type="ftr" sz="quarter" idx="11"/>
          </p:nvPr>
        </p:nvSpPr>
        <p:spPr>
          <a:xfrm>
            <a:off x="4038600" y="6356350"/>
            <a:ext cx="4114800" cy="365125"/>
          </a:xfrm>
        </p:spPr>
        <p:txBody>
          <a:bodyPr/>
          <a:lstStyle/>
          <a:p>
            <a:r>
              <a:rPr lang="en-ZA" dirty="0"/>
              <a:t>CoP II Workshop </a:t>
            </a:r>
          </a:p>
        </p:txBody>
      </p:sp>
      <p:pic>
        <p:nvPicPr>
          <p:cNvPr id="30" name="Picture 29">
            <a:extLst>
              <a:ext uri="{FF2B5EF4-FFF2-40B4-BE49-F238E27FC236}">
                <a16:creationId xmlns:a16="http://schemas.microsoft.com/office/drawing/2014/main" id="{B729A99C-B460-424F-9123-9964BD3DA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14" y="902144"/>
            <a:ext cx="9994203" cy="5317429"/>
          </a:xfrm>
          <a:prstGeom prst="rect">
            <a:avLst/>
          </a:prstGeom>
        </p:spPr>
      </p:pic>
    </p:spTree>
    <p:extLst>
      <p:ext uri="{BB962C8B-B14F-4D97-AF65-F5344CB8AC3E}">
        <p14:creationId xmlns:p14="http://schemas.microsoft.com/office/powerpoint/2010/main" val="170542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D92353C-7B6C-4D14-8D67-1646D61AEA86}"/>
              </a:ext>
            </a:extLst>
          </p:cNvPr>
          <p:cNvSpPr>
            <a:spLocks noGrp="1"/>
          </p:cNvSpPr>
          <p:nvPr>
            <p:ph type="dt" sz="half" idx="10"/>
          </p:nvPr>
        </p:nvSpPr>
        <p:spPr/>
        <p:txBody>
          <a:bodyPr/>
          <a:lstStyle/>
          <a:p>
            <a:fld id="{B61420DC-C34B-4215-B35B-7056346141A7}" type="datetime1">
              <a:rPr lang="en-ZA" smtClean="0"/>
              <a:t>2021/11/25</a:t>
            </a:fld>
            <a:endParaRPr lang="en-ZA"/>
          </a:p>
        </p:txBody>
      </p:sp>
      <p:sp>
        <p:nvSpPr>
          <p:cNvPr id="6" name="Slide Number Placeholder 5">
            <a:extLst>
              <a:ext uri="{FF2B5EF4-FFF2-40B4-BE49-F238E27FC236}">
                <a16:creationId xmlns:a16="http://schemas.microsoft.com/office/drawing/2014/main" id="{E4316AC7-934B-4327-B8D1-D20EBF4F4641}"/>
              </a:ext>
            </a:extLst>
          </p:cNvPr>
          <p:cNvSpPr>
            <a:spLocks noGrp="1"/>
          </p:cNvSpPr>
          <p:nvPr>
            <p:ph type="sldNum" sz="quarter" idx="12"/>
          </p:nvPr>
        </p:nvSpPr>
        <p:spPr/>
        <p:txBody>
          <a:bodyPr/>
          <a:lstStyle/>
          <a:p>
            <a:fld id="{5BA42DEE-2F6F-49F0-8005-E2C5E4B6EFDF}" type="slidenum">
              <a:rPr lang="en-ZA" smtClean="0"/>
              <a:t>24</a:t>
            </a:fld>
            <a:endParaRPr lang="en-ZA"/>
          </a:p>
        </p:txBody>
      </p:sp>
      <p:sp>
        <p:nvSpPr>
          <p:cNvPr id="7" name="Title 1">
            <a:extLst>
              <a:ext uri="{FF2B5EF4-FFF2-40B4-BE49-F238E27FC236}">
                <a16:creationId xmlns:a16="http://schemas.microsoft.com/office/drawing/2014/main" id="{3DA6C5AF-E918-46E9-AE50-360C8D8C7AC8}"/>
              </a:ext>
            </a:extLst>
          </p:cNvPr>
          <p:cNvSpPr txBox="1">
            <a:spLocks/>
          </p:cNvSpPr>
          <p:nvPr/>
        </p:nvSpPr>
        <p:spPr>
          <a:xfrm>
            <a:off x="0" y="1"/>
            <a:ext cx="11393345" cy="570270"/>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latin typeface="Segoe UI Semilight" panose="020B0402040204020203" pitchFamily="34" charset="0"/>
                <a:cs typeface="Segoe UI Semilight" panose="020B0402040204020203" pitchFamily="34" charset="0"/>
              </a:rPr>
              <a:t>Potential Impacts of Alternative Biorefinery Cluster Scenarios</a:t>
            </a:r>
          </a:p>
        </p:txBody>
      </p:sp>
      <p:sp>
        <p:nvSpPr>
          <p:cNvPr id="8" name="Footer Placeholder 3">
            <a:extLst>
              <a:ext uri="{FF2B5EF4-FFF2-40B4-BE49-F238E27FC236}">
                <a16:creationId xmlns:a16="http://schemas.microsoft.com/office/drawing/2014/main" id="{85B4792A-038B-4E46-A687-6ED14E58150C}"/>
              </a:ext>
            </a:extLst>
          </p:cNvPr>
          <p:cNvSpPr>
            <a:spLocks noGrp="1"/>
          </p:cNvSpPr>
          <p:nvPr>
            <p:ph type="ftr" sz="quarter" idx="11"/>
          </p:nvPr>
        </p:nvSpPr>
        <p:spPr>
          <a:xfrm>
            <a:off x="4038600" y="6356350"/>
            <a:ext cx="4114800" cy="365125"/>
          </a:xfrm>
        </p:spPr>
        <p:txBody>
          <a:bodyPr/>
          <a:lstStyle/>
          <a:p>
            <a:r>
              <a:rPr lang="en-ZA" dirty="0"/>
              <a:t>CoP II Workshop </a:t>
            </a:r>
          </a:p>
        </p:txBody>
      </p:sp>
      <p:graphicFrame>
        <p:nvGraphicFramePr>
          <p:cNvPr id="2" name="Table 2">
            <a:extLst>
              <a:ext uri="{FF2B5EF4-FFF2-40B4-BE49-F238E27FC236}">
                <a16:creationId xmlns:a16="http://schemas.microsoft.com/office/drawing/2014/main" id="{5A11852D-CE0D-9444-8BC9-E44BCD12F4A1}"/>
              </a:ext>
            </a:extLst>
          </p:cNvPr>
          <p:cNvGraphicFramePr>
            <a:graphicFrameLocks noGrp="1"/>
          </p:cNvGraphicFramePr>
          <p:nvPr>
            <p:extLst>
              <p:ext uri="{D42A27DB-BD31-4B8C-83A1-F6EECF244321}">
                <p14:modId xmlns:p14="http://schemas.microsoft.com/office/powerpoint/2010/main" val="2198464491"/>
              </p:ext>
            </p:extLst>
          </p:nvPr>
        </p:nvGraphicFramePr>
        <p:xfrm>
          <a:off x="0" y="1588958"/>
          <a:ext cx="6059054" cy="3680084"/>
        </p:xfrm>
        <a:graphic>
          <a:graphicData uri="http://schemas.openxmlformats.org/drawingml/2006/table">
            <a:tbl>
              <a:tblPr firstRow="1" bandRow="1">
                <a:tableStyleId>{2D5ABB26-0587-4C30-8999-92F81FD0307C}</a:tableStyleId>
              </a:tblPr>
              <a:tblGrid>
                <a:gridCol w="923636">
                  <a:extLst>
                    <a:ext uri="{9D8B030D-6E8A-4147-A177-3AD203B41FA5}">
                      <a16:colId xmlns:a16="http://schemas.microsoft.com/office/drawing/2014/main" val="3132662617"/>
                    </a:ext>
                  </a:extLst>
                </a:gridCol>
                <a:gridCol w="1246909">
                  <a:extLst>
                    <a:ext uri="{9D8B030D-6E8A-4147-A177-3AD203B41FA5}">
                      <a16:colId xmlns:a16="http://schemas.microsoft.com/office/drawing/2014/main" val="1518034638"/>
                    </a:ext>
                  </a:extLst>
                </a:gridCol>
                <a:gridCol w="2419928">
                  <a:extLst>
                    <a:ext uri="{9D8B030D-6E8A-4147-A177-3AD203B41FA5}">
                      <a16:colId xmlns:a16="http://schemas.microsoft.com/office/drawing/2014/main" val="2752775916"/>
                    </a:ext>
                  </a:extLst>
                </a:gridCol>
                <a:gridCol w="489527">
                  <a:extLst>
                    <a:ext uri="{9D8B030D-6E8A-4147-A177-3AD203B41FA5}">
                      <a16:colId xmlns:a16="http://schemas.microsoft.com/office/drawing/2014/main" val="3957404989"/>
                    </a:ext>
                  </a:extLst>
                </a:gridCol>
                <a:gridCol w="489527">
                  <a:extLst>
                    <a:ext uri="{9D8B030D-6E8A-4147-A177-3AD203B41FA5}">
                      <a16:colId xmlns:a16="http://schemas.microsoft.com/office/drawing/2014/main" val="2513437755"/>
                    </a:ext>
                  </a:extLst>
                </a:gridCol>
                <a:gridCol w="489527">
                  <a:extLst>
                    <a:ext uri="{9D8B030D-6E8A-4147-A177-3AD203B41FA5}">
                      <a16:colId xmlns:a16="http://schemas.microsoft.com/office/drawing/2014/main" val="1615388404"/>
                    </a:ext>
                  </a:extLst>
                </a:gridCol>
              </a:tblGrid>
              <a:tr h="304724">
                <a:tc rowSpan="2" gridSpan="2">
                  <a:txBody>
                    <a:bodyPr/>
                    <a:lstStyle/>
                    <a:p>
                      <a:pPr algn="l"/>
                      <a:endParaRPr lang="en-GB"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pPr algn="l"/>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a:endParaRPr lang="en-GB"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GB" sz="1400" dirty="0"/>
                        <a:t>Frontier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1400" dirty="0"/>
                        <a:t>RCA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1628217"/>
                  </a:ext>
                </a:extLst>
              </a:tr>
              <a:tr h="304724">
                <a:tc gridSpan="2" vMerge="1">
                  <a:txBody>
                    <a:bodyPr/>
                    <a:lstStyle/>
                    <a:p>
                      <a:pPr algn="l"/>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vMerge="1">
                  <a:txBody>
                    <a:bodyPr/>
                    <a:lstStyle/>
                    <a:p>
                      <a:pPr algn="l"/>
                      <a:endParaRPr lang="en-GB"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a:p>
                  </a:txBody>
                  <a:tcPr/>
                </a:tc>
                <a:tc>
                  <a:txBody>
                    <a:bodyPr/>
                    <a:lstStyle/>
                    <a:p>
                      <a:pPr algn="ctr"/>
                      <a:r>
                        <a:rPr lang="en-GB" sz="1400" dirty="0"/>
                        <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293024"/>
                  </a:ext>
                </a:extLst>
              </a:tr>
              <a:tr h="304724">
                <a:tc rowSpan="5">
                  <a:txBody>
                    <a:bodyPr/>
                    <a:lstStyle/>
                    <a:p>
                      <a:pPr algn="l"/>
                      <a:r>
                        <a:rPr lang="en-GB" sz="1400" dirty="0">
                          <a:solidFill>
                            <a:schemeClr val="bg1"/>
                          </a:solidFill>
                        </a:rPr>
                        <a:t>Cluster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a:r>
                        <a:rPr lang="en-GB" sz="1400" dirty="0"/>
                        <a:t>Bioethanol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dirty="0"/>
                        <a:t>High-value platform chemical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7743762"/>
                  </a:ext>
                </a:extLst>
              </a:tr>
              <a:tr h="304724">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dirty="0"/>
                        <a:t>Biodiesel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dirty="0"/>
                        <a:t>Energy product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0169101"/>
                  </a:ext>
                </a:extLst>
              </a:tr>
              <a:tr h="304724">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dirty="0"/>
                        <a:t>Biogas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Energy product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7374571"/>
                  </a:ext>
                </a:extLst>
              </a:tr>
              <a:tr h="304724">
                <a:tc vMerge="1">
                  <a:txBody>
                    <a:bodyPr/>
                    <a:lstStyle/>
                    <a:p>
                      <a:pPr algn="l"/>
                      <a:endParaRPr lang="en-GB"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a:r>
                        <a:rPr lang="en-GB" sz="1400" dirty="0"/>
                        <a:t>Fertiliser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dirty="0"/>
                        <a:t>Low-value biomass product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9699601"/>
                  </a:ext>
                </a:extLst>
              </a:tr>
              <a:tr h="304724">
                <a:tc vMerge="1">
                  <a:txBody>
                    <a:bodyPr/>
                    <a:lstStyle/>
                    <a:p>
                      <a:pPr algn="l"/>
                      <a:endParaRPr lang="en-GB"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l"/>
                      <a:r>
                        <a:rPr lang="en-GB" sz="1400" dirty="0"/>
                        <a:t>Peat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Energy product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04662089"/>
                  </a:ext>
                </a:extLst>
              </a:tr>
              <a:tr h="304724">
                <a:tc rowSpan="5">
                  <a:txBody>
                    <a:bodyPr/>
                    <a:lstStyle/>
                    <a:p>
                      <a:pPr algn="l"/>
                      <a:r>
                        <a:rPr lang="en-GB" sz="1400" dirty="0">
                          <a:solidFill>
                            <a:schemeClr val="bg1"/>
                          </a:solidFill>
                        </a:rPr>
                        <a:t>Cluster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a:r>
                        <a:rPr lang="en-GB" sz="1400" dirty="0"/>
                        <a:t>Bioethanol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dirty="0"/>
                        <a:t>High-value platform chemical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1696796"/>
                  </a:ext>
                </a:extLst>
              </a:tr>
              <a:tr h="327284">
                <a:tc vMerge="1">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dirty="0"/>
                        <a:t>Polylactic Acid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dirty="0"/>
                        <a:t>High-value platform chemical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1961923"/>
                  </a:ext>
                </a:extLst>
              </a:tr>
              <a:tr h="304724">
                <a:tc vMerge="1">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dirty="0"/>
                        <a:t>Biogas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Energy product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8219317"/>
                  </a:ext>
                </a:extLst>
              </a:tr>
              <a:tr h="304724">
                <a:tc vMerge="1">
                  <a:txBody>
                    <a:bodyPr/>
                    <a:lstStyle/>
                    <a:p>
                      <a:pPr algn="l"/>
                      <a:endParaRPr lang="en-GB"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a:r>
                        <a:rPr lang="en-GB" sz="1400" dirty="0"/>
                        <a:t>Fertiliser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Low-value biomass product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5026735"/>
                  </a:ext>
                </a:extLst>
              </a:tr>
              <a:tr h="304724">
                <a:tc vMerge="1">
                  <a:txBody>
                    <a:bodyPr/>
                    <a:lstStyle/>
                    <a:p>
                      <a:pPr algn="l"/>
                      <a:endParaRPr lang="en-GB"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l"/>
                      <a:r>
                        <a:rPr lang="en-GB" sz="1400" dirty="0"/>
                        <a:t>Peat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t>Energy product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1400" dirty="0"/>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3600987"/>
                  </a:ext>
                </a:extLst>
              </a:tr>
            </a:tbl>
          </a:graphicData>
        </a:graphic>
      </p:graphicFrame>
      <p:pic>
        <p:nvPicPr>
          <p:cNvPr id="14" name="Picture 13">
            <a:extLst>
              <a:ext uri="{FF2B5EF4-FFF2-40B4-BE49-F238E27FC236}">
                <a16:creationId xmlns:a16="http://schemas.microsoft.com/office/drawing/2014/main" id="{879D7C0A-2678-FF41-8A76-3EE31E567948}"/>
              </a:ext>
            </a:extLst>
          </p:cNvPr>
          <p:cNvPicPr>
            <a:picLocks noChangeAspect="1"/>
          </p:cNvPicPr>
          <p:nvPr/>
        </p:nvPicPr>
        <p:blipFill>
          <a:blip r:embed="rId3"/>
          <a:stretch>
            <a:fillRect/>
          </a:stretch>
        </p:blipFill>
        <p:spPr>
          <a:xfrm>
            <a:off x="7388245" y="3656350"/>
            <a:ext cx="4320000" cy="2700000"/>
          </a:xfrm>
          <a:prstGeom prst="rect">
            <a:avLst/>
          </a:prstGeom>
        </p:spPr>
      </p:pic>
      <p:pic>
        <p:nvPicPr>
          <p:cNvPr id="15" name="Picture 14">
            <a:extLst>
              <a:ext uri="{FF2B5EF4-FFF2-40B4-BE49-F238E27FC236}">
                <a16:creationId xmlns:a16="http://schemas.microsoft.com/office/drawing/2014/main" id="{FE3006F8-FE1A-AD45-A2C3-FAA956467227}"/>
              </a:ext>
            </a:extLst>
          </p:cNvPr>
          <p:cNvPicPr>
            <a:picLocks noChangeAspect="1"/>
          </p:cNvPicPr>
          <p:nvPr/>
        </p:nvPicPr>
        <p:blipFill>
          <a:blip r:embed="rId4"/>
          <a:stretch>
            <a:fillRect/>
          </a:stretch>
        </p:blipFill>
        <p:spPr>
          <a:xfrm>
            <a:off x="7388245" y="729000"/>
            <a:ext cx="4320000" cy="2700000"/>
          </a:xfrm>
          <a:prstGeom prst="rect">
            <a:avLst/>
          </a:prstGeom>
        </p:spPr>
      </p:pic>
      <p:sp>
        <p:nvSpPr>
          <p:cNvPr id="16" name="Content Placeholder 2">
            <a:extLst>
              <a:ext uri="{FF2B5EF4-FFF2-40B4-BE49-F238E27FC236}">
                <a16:creationId xmlns:a16="http://schemas.microsoft.com/office/drawing/2014/main" id="{A36AFCC6-C8B0-5B4F-8241-4DBFB22074BA}"/>
              </a:ext>
            </a:extLst>
          </p:cNvPr>
          <p:cNvSpPr>
            <a:spLocks noGrp="1"/>
          </p:cNvSpPr>
          <p:nvPr>
            <p:ph idx="1"/>
          </p:nvPr>
        </p:nvSpPr>
        <p:spPr>
          <a:xfrm>
            <a:off x="129308" y="666731"/>
            <a:ext cx="6973455" cy="820324"/>
          </a:xfrm>
        </p:spPr>
        <p:txBody>
          <a:bodyPr>
            <a:normAutofit fontScale="85000" lnSpcReduction="20000"/>
          </a:bodyPr>
          <a:lstStyle/>
          <a:p>
            <a:pPr marL="0" indent="0">
              <a:buNone/>
            </a:pPr>
            <a:r>
              <a:rPr lang="en-GB" sz="2400" dirty="0"/>
              <a:t>One can compare the potential economic outcomes of various multi-product cluster scenarios that could emerge from the biorefinery concept.</a:t>
            </a:r>
          </a:p>
        </p:txBody>
      </p:sp>
    </p:spTree>
    <p:extLst>
      <p:ext uri="{BB962C8B-B14F-4D97-AF65-F5344CB8AC3E}">
        <p14:creationId xmlns:p14="http://schemas.microsoft.com/office/powerpoint/2010/main" val="3688979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5CBA40D-2FFC-C446-A5A2-539BC89DB4F9}"/>
              </a:ext>
            </a:extLst>
          </p:cNvPr>
          <p:cNvSpPr>
            <a:spLocks noGrp="1"/>
          </p:cNvSpPr>
          <p:nvPr>
            <p:ph idx="1"/>
          </p:nvPr>
        </p:nvSpPr>
        <p:spPr>
          <a:xfrm>
            <a:off x="301082" y="894081"/>
            <a:ext cx="11641535" cy="5555880"/>
          </a:xfrm>
        </p:spPr>
        <p:txBody>
          <a:bodyPr>
            <a:normAutofit/>
          </a:bodyPr>
          <a:lstStyle/>
          <a:p>
            <a:r>
              <a:rPr lang="en-GB" sz="2400" dirty="0"/>
              <a:t>We have extended the CoP’s investigation into creating vibrant post-mine economies through the cultivation and processing of fibrous plants, by exploring the biorefinery concept. Key to this concept is the </a:t>
            </a:r>
            <a:r>
              <a:rPr lang="en-ZA" sz="2400" dirty="0"/>
              <a:t>fuelling of a multi-product value chain by maximising resource efficiency </a:t>
            </a:r>
          </a:p>
          <a:p>
            <a:r>
              <a:rPr lang="en-GB" sz="2400" dirty="0"/>
              <a:t>We have identified biorefinery products that can be manufactured using residual biomass from fibrous plants, post-fibre extraction</a:t>
            </a:r>
          </a:p>
          <a:p>
            <a:r>
              <a:rPr lang="en-GB" sz="2400" dirty="0"/>
              <a:t>Applying economic complexity and industrial relatedness theory and metrics, we have identified biorefinery products that are both feasible, given existing productive capabilities, and offer growth potential.</a:t>
            </a:r>
          </a:p>
          <a:p>
            <a:pPr lvl="1"/>
            <a:r>
              <a:rPr lang="en-GB" sz="2000" dirty="0"/>
              <a:t>We have also offered additional lenses from which to inform product selection decisions</a:t>
            </a:r>
          </a:p>
          <a:p>
            <a:pPr lvl="1"/>
            <a:r>
              <a:rPr lang="en-GB" sz="2000" dirty="0"/>
              <a:t>Data centric approach to inform industrial policy questions</a:t>
            </a:r>
          </a:p>
          <a:p>
            <a:r>
              <a:rPr lang="en-GB" sz="2400" dirty="0"/>
              <a:t>This has been driven by an iterative and integrated cross-disciplinary approach</a:t>
            </a:r>
          </a:p>
          <a:p>
            <a:r>
              <a:rPr lang="en-GB" sz="2400" dirty="0"/>
              <a:t>Future work</a:t>
            </a:r>
          </a:p>
          <a:p>
            <a:pPr lvl="1"/>
            <a:r>
              <a:rPr lang="en-GB" sz="1800" dirty="0"/>
              <a:t>Stage 4 – continue analysing techno-economic feasibility of multi-product biorefinery clusters</a:t>
            </a:r>
          </a:p>
          <a:p>
            <a:pPr lvl="1"/>
            <a:r>
              <a:rPr lang="en-GB" sz="1800" dirty="0"/>
              <a:t>Stage 5 – incorporating a regulatory perspective to the biorefinery concept</a:t>
            </a:r>
          </a:p>
          <a:p>
            <a:pPr marL="0" indent="0">
              <a:buNone/>
            </a:pPr>
            <a:endParaRPr lang="en-GB" sz="2400" dirty="0"/>
          </a:p>
        </p:txBody>
      </p:sp>
      <p:sp>
        <p:nvSpPr>
          <p:cNvPr id="4" name="Date Placeholder 3">
            <a:extLst>
              <a:ext uri="{FF2B5EF4-FFF2-40B4-BE49-F238E27FC236}">
                <a16:creationId xmlns:a16="http://schemas.microsoft.com/office/drawing/2014/main" id="{0144BEC5-9ED8-4625-90F5-81F873E94F76}"/>
              </a:ext>
            </a:extLst>
          </p:cNvPr>
          <p:cNvSpPr>
            <a:spLocks noGrp="1"/>
          </p:cNvSpPr>
          <p:nvPr>
            <p:ph type="dt" sz="half" idx="10"/>
          </p:nvPr>
        </p:nvSpPr>
        <p:spPr/>
        <p:txBody>
          <a:bodyPr/>
          <a:lstStyle/>
          <a:p>
            <a:fld id="{B61420DC-C34B-4215-B35B-7056346141A7}" type="datetime1">
              <a:rPr lang="en-ZA" smtClean="0"/>
              <a:t>2021/11/25</a:t>
            </a:fld>
            <a:endParaRPr lang="en-ZA"/>
          </a:p>
        </p:txBody>
      </p:sp>
      <p:sp>
        <p:nvSpPr>
          <p:cNvPr id="6" name="Slide Number Placeholder 5">
            <a:extLst>
              <a:ext uri="{FF2B5EF4-FFF2-40B4-BE49-F238E27FC236}">
                <a16:creationId xmlns:a16="http://schemas.microsoft.com/office/drawing/2014/main" id="{3C55C63B-CA57-41FE-A34E-586CBE3BD615}"/>
              </a:ext>
            </a:extLst>
          </p:cNvPr>
          <p:cNvSpPr>
            <a:spLocks noGrp="1"/>
          </p:cNvSpPr>
          <p:nvPr>
            <p:ph type="sldNum" sz="quarter" idx="12"/>
          </p:nvPr>
        </p:nvSpPr>
        <p:spPr/>
        <p:txBody>
          <a:bodyPr/>
          <a:lstStyle/>
          <a:p>
            <a:fld id="{5BA42DEE-2F6F-49F0-8005-E2C5E4B6EFDF}" type="slidenum">
              <a:rPr lang="en-ZA" smtClean="0"/>
              <a:t>25</a:t>
            </a:fld>
            <a:endParaRPr lang="en-ZA"/>
          </a:p>
        </p:txBody>
      </p:sp>
      <p:sp>
        <p:nvSpPr>
          <p:cNvPr id="10" name="Title 1">
            <a:extLst>
              <a:ext uri="{FF2B5EF4-FFF2-40B4-BE49-F238E27FC236}">
                <a16:creationId xmlns:a16="http://schemas.microsoft.com/office/drawing/2014/main" id="{AB58059E-F112-4A1A-B932-6D8B9C9FBE62}"/>
              </a:ext>
            </a:extLst>
          </p:cNvPr>
          <p:cNvSpPr>
            <a:spLocks noGrp="1"/>
          </p:cNvSpPr>
          <p:nvPr>
            <p:ph type="title"/>
          </p:nvPr>
        </p:nvSpPr>
        <p:spPr>
          <a:xfrm>
            <a:off x="75214" y="119241"/>
            <a:ext cx="9013702" cy="646126"/>
          </a:xfrm>
          <a:solidFill>
            <a:schemeClr val="bg1">
              <a:lumMod val="95000"/>
            </a:schemeClr>
          </a:solidFill>
        </p:spPr>
        <p:txBody>
          <a:bodyPr>
            <a:normAutofit/>
          </a:bodyPr>
          <a:lstStyle/>
          <a:p>
            <a:r>
              <a:rPr lang="en-US" sz="3600" dirty="0">
                <a:latin typeface="Segoe UI Semilight" panose="020B0402040204020203" pitchFamily="34" charset="0"/>
                <a:cs typeface="Segoe UI Semilight" panose="020B0402040204020203" pitchFamily="34" charset="0"/>
              </a:rPr>
              <a:t>Concluding Remarks</a:t>
            </a:r>
          </a:p>
        </p:txBody>
      </p:sp>
      <p:sp>
        <p:nvSpPr>
          <p:cNvPr id="8" name="Footer Placeholder 3">
            <a:extLst>
              <a:ext uri="{FF2B5EF4-FFF2-40B4-BE49-F238E27FC236}">
                <a16:creationId xmlns:a16="http://schemas.microsoft.com/office/drawing/2014/main" id="{B897E2A4-F4EE-4FF3-B9C0-04B271B21598}"/>
              </a:ext>
            </a:extLst>
          </p:cNvPr>
          <p:cNvSpPr>
            <a:spLocks noGrp="1"/>
          </p:cNvSpPr>
          <p:nvPr>
            <p:ph type="ftr" sz="quarter" idx="11"/>
          </p:nvPr>
        </p:nvSpPr>
        <p:spPr>
          <a:xfrm>
            <a:off x="4038600" y="6356350"/>
            <a:ext cx="4114800" cy="365125"/>
          </a:xfrm>
        </p:spPr>
        <p:txBody>
          <a:bodyPr/>
          <a:lstStyle/>
          <a:p>
            <a:r>
              <a:rPr lang="en-ZA" dirty="0"/>
              <a:t>CoP II Workshop </a:t>
            </a:r>
          </a:p>
        </p:txBody>
      </p:sp>
    </p:spTree>
    <p:extLst>
      <p:ext uri="{BB962C8B-B14F-4D97-AF65-F5344CB8AC3E}">
        <p14:creationId xmlns:p14="http://schemas.microsoft.com/office/powerpoint/2010/main" val="1313386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F7D284F-EC27-4784-89A0-17411841BEF1}"/>
              </a:ext>
            </a:extLst>
          </p:cNvPr>
          <p:cNvSpPr>
            <a:spLocks noGrp="1"/>
          </p:cNvSpPr>
          <p:nvPr>
            <p:ph type="dt" sz="half" idx="10"/>
          </p:nvPr>
        </p:nvSpPr>
        <p:spPr/>
        <p:txBody>
          <a:bodyPr/>
          <a:lstStyle/>
          <a:p>
            <a:fld id="{0FFCBFF1-6D9D-4BA9-8E41-57A1A1E89CD1}" type="datetime1">
              <a:rPr lang="en-ZA" smtClean="0"/>
              <a:t>2021/11/25</a:t>
            </a:fld>
            <a:endParaRPr lang="en-ZA"/>
          </a:p>
        </p:txBody>
      </p:sp>
      <p:sp>
        <p:nvSpPr>
          <p:cNvPr id="5" name="Slide Number Placeholder 4">
            <a:extLst>
              <a:ext uri="{FF2B5EF4-FFF2-40B4-BE49-F238E27FC236}">
                <a16:creationId xmlns:a16="http://schemas.microsoft.com/office/drawing/2014/main" id="{5F12EA4F-98EF-487B-84E0-44F92C8E5023}"/>
              </a:ext>
            </a:extLst>
          </p:cNvPr>
          <p:cNvSpPr>
            <a:spLocks noGrp="1"/>
          </p:cNvSpPr>
          <p:nvPr>
            <p:ph type="sldNum" sz="quarter" idx="12"/>
          </p:nvPr>
        </p:nvSpPr>
        <p:spPr/>
        <p:txBody>
          <a:bodyPr/>
          <a:lstStyle/>
          <a:p>
            <a:fld id="{5BA42DEE-2F6F-49F0-8005-E2C5E4B6EFDF}" type="slidenum">
              <a:rPr lang="en-ZA" smtClean="0"/>
              <a:t>26</a:t>
            </a:fld>
            <a:endParaRPr lang="en-ZA"/>
          </a:p>
        </p:txBody>
      </p:sp>
      <p:sp>
        <p:nvSpPr>
          <p:cNvPr id="6" name="TextBox 5">
            <a:extLst>
              <a:ext uri="{FF2B5EF4-FFF2-40B4-BE49-F238E27FC236}">
                <a16:creationId xmlns:a16="http://schemas.microsoft.com/office/drawing/2014/main" id="{F47BE69C-1607-4097-8A2E-4D745C56534F}"/>
              </a:ext>
            </a:extLst>
          </p:cNvPr>
          <p:cNvSpPr txBox="1"/>
          <p:nvPr/>
        </p:nvSpPr>
        <p:spPr>
          <a:xfrm>
            <a:off x="263882" y="62091"/>
            <a:ext cx="11293913" cy="480131"/>
          </a:xfrm>
          <a:prstGeom prst="rect">
            <a:avLst/>
          </a:prstGeom>
          <a:noFill/>
        </p:spPr>
        <p:txBody>
          <a:bodyPr wrap="square" rtlCol="0">
            <a:spAutoFit/>
          </a:bodyPr>
          <a:lstStyle/>
          <a:p>
            <a:pPr>
              <a:lnSpc>
                <a:spcPct val="90000"/>
              </a:lnSpc>
              <a:spcBef>
                <a:spcPct val="0"/>
              </a:spcBef>
            </a:pPr>
            <a:r>
              <a:rPr lang="en-US" sz="2800" dirty="0">
                <a:latin typeface="Segoe UI Semilight" panose="020B0402040204020203" pitchFamily="34" charset="0"/>
                <a:ea typeface="+mj-ea"/>
                <a:cs typeface="Segoe UI Semilight" panose="020B0402040204020203" pitchFamily="34" charset="0"/>
              </a:rPr>
              <a:t>References</a:t>
            </a:r>
            <a:endParaRPr lang="en-ZA" sz="2800" dirty="0">
              <a:latin typeface="Segoe UI Semilight" panose="020B0402040204020203" pitchFamily="34" charset="0"/>
              <a:ea typeface="+mj-ea"/>
              <a:cs typeface="Segoe UI Semilight" panose="020B0402040204020203" pitchFamily="34" charset="0"/>
            </a:endParaRPr>
          </a:p>
        </p:txBody>
      </p:sp>
      <p:sp>
        <p:nvSpPr>
          <p:cNvPr id="9" name="Footer Placeholder 3">
            <a:extLst>
              <a:ext uri="{FF2B5EF4-FFF2-40B4-BE49-F238E27FC236}">
                <a16:creationId xmlns:a16="http://schemas.microsoft.com/office/drawing/2014/main" id="{8E53792D-FBF7-43D3-9328-C6DAF41E3A18}"/>
              </a:ext>
            </a:extLst>
          </p:cNvPr>
          <p:cNvSpPr>
            <a:spLocks noGrp="1"/>
          </p:cNvSpPr>
          <p:nvPr>
            <p:ph type="ftr" sz="quarter" idx="11"/>
          </p:nvPr>
        </p:nvSpPr>
        <p:spPr>
          <a:xfrm>
            <a:off x="4038600" y="6356350"/>
            <a:ext cx="4114800" cy="365125"/>
          </a:xfrm>
        </p:spPr>
        <p:txBody>
          <a:bodyPr/>
          <a:lstStyle/>
          <a:p>
            <a:r>
              <a:rPr lang="en-ZA" dirty="0"/>
              <a:t>CoP II Workshop </a:t>
            </a:r>
          </a:p>
        </p:txBody>
      </p:sp>
      <p:sp>
        <p:nvSpPr>
          <p:cNvPr id="8" name="TextBox 7">
            <a:extLst>
              <a:ext uri="{FF2B5EF4-FFF2-40B4-BE49-F238E27FC236}">
                <a16:creationId xmlns:a16="http://schemas.microsoft.com/office/drawing/2014/main" id="{533179A9-10B1-453D-BE45-C861229D8AFD}"/>
              </a:ext>
            </a:extLst>
          </p:cNvPr>
          <p:cNvSpPr txBox="1"/>
          <p:nvPr/>
        </p:nvSpPr>
        <p:spPr>
          <a:xfrm>
            <a:off x="263882" y="542222"/>
            <a:ext cx="11784427" cy="5784084"/>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en-US" sz="1100" dirty="0" err="1"/>
              <a:t>Abdilla-Santes</a:t>
            </a:r>
            <a:r>
              <a:rPr lang="en-US" sz="1100" dirty="0"/>
              <a:t>, R. (2020) University of Groningen Alternative Sugar Sources for Biobased Chemicals. University of Groningen. </a:t>
            </a:r>
            <a:r>
              <a:rPr lang="en-US" sz="1100" dirty="0" err="1"/>
              <a:t>doi</a:t>
            </a:r>
            <a:r>
              <a:rPr lang="en-US" sz="1100" dirty="0"/>
              <a:t>: 10.33612/diss.127600956.</a:t>
            </a:r>
          </a:p>
          <a:p>
            <a:pPr marL="285750" indent="-285750">
              <a:lnSpc>
                <a:spcPct val="107000"/>
              </a:lnSpc>
              <a:spcAft>
                <a:spcPts val="800"/>
              </a:spcAft>
              <a:buFont typeface="Arial" panose="020B0604020202020204" pitchFamily="34" charset="0"/>
              <a:buChar char="•"/>
            </a:pPr>
            <a:r>
              <a:rPr lang="en-ZA" sz="1100" dirty="0" err="1"/>
              <a:t>Balland</a:t>
            </a:r>
            <a:r>
              <a:rPr lang="en-ZA" sz="1100" dirty="0"/>
              <a:t>, P.A., </a:t>
            </a:r>
            <a:r>
              <a:rPr lang="en-ZA" sz="1100" dirty="0" err="1"/>
              <a:t>Boschma</a:t>
            </a:r>
            <a:r>
              <a:rPr lang="en-ZA" sz="1100" dirty="0"/>
              <a:t>, R., Crespo, J. and Rigby, D.L. (2019) Smart specialization policy in the European Union: relatedness, knowledge complexity and regional diversification. </a:t>
            </a:r>
            <a:r>
              <a:rPr lang="en-ZA" sz="1100" i="1" dirty="0"/>
              <a:t>Regional Studies.</a:t>
            </a:r>
            <a:r>
              <a:rPr lang="en-ZA" sz="1100" dirty="0"/>
              <a:t> </a:t>
            </a:r>
            <a:r>
              <a:rPr lang="en-ZA" sz="1100" i="1" dirty="0"/>
              <a:t>53</a:t>
            </a:r>
            <a:r>
              <a:rPr lang="en-ZA" sz="1100" dirty="0"/>
              <a:t>(9): 1252-1268.</a:t>
            </a:r>
            <a:endParaRPr lang="en-US" sz="1100" dirty="0"/>
          </a:p>
          <a:p>
            <a:pPr marL="285750" indent="-285750">
              <a:lnSpc>
                <a:spcPct val="107000"/>
              </a:lnSpc>
              <a:spcAft>
                <a:spcPts val="800"/>
              </a:spcAft>
              <a:buFont typeface="Arial" panose="020B0604020202020204" pitchFamily="34" charset="0"/>
              <a:buChar char="•"/>
            </a:pPr>
            <a:r>
              <a:rPr lang="en-US" sz="1100" dirty="0"/>
              <a:t>Chávez, J. C., </a:t>
            </a:r>
            <a:r>
              <a:rPr lang="en-US" sz="1100" dirty="0" err="1"/>
              <a:t>Mosqueda</a:t>
            </a:r>
            <a:r>
              <a:rPr lang="en-US" sz="1100" dirty="0"/>
              <a:t>, M. T. and </a:t>
            </a:r>
            <a:r>
              <a:rPr lang="en-US" sz="1100" dirty="0" err="1"/>
              <a:t>Gōmez-Zaldívar</a:t>
            </a:r>
            <a:r>
              <a:rPr lang="en-US" sz="1100" dirty="0"/>
              <a:t>, M. (2017) Economic complexity and regional growth performance: Evidence from the Mexican economy. Review of Regional Studies. 47: 201-219.</a:t>
            </a:r>
          </a:p>
          <a:p>
            <a:pPr marL="285750" indent="-285750">
              <a:lnSpc>
                <a:spcPct val="107000"/>
              </a:lnSpc>
              <a:spcAft>
                <a:spcPts val="800"/>
              </a:spcAft>
              <a:buFont typeface="Arial" panose="020B0604020202020204" pitchFamily="34" charset="0"/>
              <a:buChar char="•"/>
            </a:pPr>
            <a:r>
              <a:rPr lang="en-US" sz="1100" dirty="0" err="1"/>
              <a:t>Christelli</a:t>
            </a:r>
            <a:r>
              <a:rPr lang="en-US" sz="1100" dirty="0"/>
              <a:t>, M., </a:t>
            </a:r>
            <a:r>
              <a:rPr lang="en-US" sz="1100" dirty="0" err="1"/>
              <a:t>Tacchella</a:t>
            </a:r>
            <a:r>
              <a:rPr lang="en-US" sz="1100" dirty="0"/>
              <a:t>, A. and </a:t>
            </a:r>
            <a:r>
              <a:rPr lang="en-US" sz="1100" dirty="0" err="1"/>
              <a:t>Pietronero</a:t>
            </a:r>
            <a:r>
              <a:rPr lang="en-US" sz="1100" dirty="0"/>
              <a:t>, L. (2015) The heterogeneous dynamics of economic complexity. </a:t>
            </a:r>
            <a:r>
              <a:rPr lang="en-US" sz="1100" dirty="0" err="1"/>
              <a:t>PLoS</a:t>
            </a:r>
            <a:r>
              <a:rPr lang="en-US" sz="1100" dirty="0"/>
              <a:t> ONE 10(2):e0117174.</a:t>
            </a:r>
          </a:p>
          <a:p>
            <a:pPr marL="285750" indent="-285750">
              <a:lnSpc>
                <a:spcPct val="107000"/>
              </a:lnSpc>
              <a:spcAft>
                <a:spcPts val="800"/>
              </a:spcAft>
              <a:buFont typeface="Arial" panose="020B0604020202020204" pitchFamily="34" charset="0"/>
              <a:buChar char="•"/>
            </a:pPr>
            <a:r>
              <a:rPr lang="en-US" sz="1100" dirty="0" err="1"/>
              <a:t>Ciliberti</a:t>
            </a:r>
            <a:r>
              <a:rPr lang="en-US" sz="1100" dirty="0"/>
              <a:t>, C., </a:t>
            </a:r>
            <a:r>
              <a:rPr lang="en-US" sz="1100" dirty="0" err="1"/>
              <a:t>Biundo</a:t>
            </a:r>
            <a:r>
              <a:rPr lang="en-US" sz="1100" dirty="0"/>
              <a:t>, A., Albergo, R., Agrimi, G., Braccio, G., de Bari, I. and Pisano, I. (2020) ‘Syngas derived from lignocellulosic biomass gasification as an alternative resource for innovative bioprocesses’, Processes, 8(12), pp. 1–38. </a:t>
            </a:r>
            <a:r>
              <a:rPr lang="en-US" sz="1100" dirty="0" err="1"/>
              <a:t>doi</a:t>
            </a:r>
            <a:r>
              <a:rPr lang="en-US" sz="1100" dirty="0"/>
              <a:t>: 10.3390/pr8121567.</a:t>
            </a:r>
          </a:p>
          <a:p>
            <a:pPr marL="285750" indent="-285750">
              <a:lnSpc>
                <a:spcPct val="107000"/>
              </a:lnSpc>
              <a:spcAft>
                <a:spcPts val="800"/>
              </a:spcAft>
              <a:buFont typeface="Arial" panose="020B0604020202020204" pitchFamily="34" charset="0"/>
              <a:buChar char="•"/>
            </a:pPr>
            <a:r>
              <a:rPr lang="en-US" sz="1100" dirty="0"/>
              <a:t>Duque Schumacher, A. G., </a:t>
            </a:r>
            <a:r>
              <a:rPr lang="en-US" sz="1100" dirty="0" err="1"/>
              <a:t>Pequito</a:t>
            </a:r>
            <a:r>
              <a:rPr lang="en-US" sz="1100" dirty="0"/>
              <a:t>, S. and </a:t>
            </a:r>
            <a:r>
              <a:rPr lang="en-US" sz="1100" dirty="0" err="1"/>
              <a:t>Pazour</a:t>
            </a:r>
            <a:r>
              <a:rPr lang="en-US" sz="1100" dirty="0"/>
              <a:t>, J. (2020) ‘Industrial hemp fiber: A sustainable and economical alternative to cotton’, Journal of Cleaner Production, 268(May). </a:t>
            </a:r>
            <a:r>
              <a:rPr lang="en-US" sz="1100" dirty="0" err="1"/>
              <a:t>doi</a:t>
            </a:r>
            <a:r>
              <a:rPr lang="en-US" sz="1100" dirty="0"/>
              <a:t>: 10.1016/j.jclepro.2020.122180.</a:t>
            </a:r>
          </a:p>
          <a:p>
            <a:pPr marL="285750" indent="-285750">
              <a:lnSpc>
                <a:spcPct val="107000"/>
              </a:lnSpc>
              <a:spcAft>
                <a:spcPts val="800"/>
              </a:spcAft>
              <a:buFont typeface="Arial" panose="020B0604020202020204" pitchFamily="34" charset="0"/>
              <a:buChar char="•"/>
            </a:pPr>
            <a:r>
              <a:rPr lang="en-US" sz="1100" dirty="0"/>
              <a:t>Harrison, S., Rumjeet, S., Mabasa, X. and </a:t>
            </a:r>
            <a:r>
              <a:rPr lang="en-US" sz="1100" dirty="0" err="1"/>
              <a:t>Verster</a:t>
            </a:r>
            <a:r>
              <a:rPr lang="en-US" sz="1100" dirty="0"/>
              <a:t>, B. (2019) Towards Resilient Futures: Can </a:t>
            </a:r>
            <a:r>
              <a:rPr lang="en-US" sz="1100" dirty="0" err="1"/>
              <a:t>fibre</a:t>
            </a:r>
            <a:r>
              <a:rPr lang="en-US" sz="1100" dirty="0"/>
              <a:t>-rich plants serve the joint role of remediation of degraded mine land and </a:t>
            </a:r>
            <a:r>
              <a:rPr lang="en-US" sz="1100" dirty="0" err="1"/>
              <a:t>fuelling</a:t>
            </a:r>
            <a:r>
              <a:rPr lang="en-US" sz="1100" dirty="0"/>
              <a:t> of a multi-product value chain? Cape Town: UCT. Available at: http://www.resilientfutures.uct.ac.za/sites/default/files/image_tool/images/479/Outputs/CeBER_CoP WP.pdf.</a:t>
            </a:r>
          </a:p>
          <a:p>
            <a:pPr marL="285750" marR="0" indent="-285750">
              <a:lnSpc>
                <a:spcPct val="107000"/>
              </a:lnSpc>
              <a:spcBef>
                <a:spcPts val="0"/>
              </a:spcBef>
              <a:spcAft>
                <a:spcPts val="800"/>
              </a:spcAft>
              <a:buFont typeface="Arial" panose="020B0604020202020204" pitchFamily="34" charset="0"/>
              <a:buChar char="•"/>
            </a:pPr>
            <a:r>
              <a:rPr lang="en-US" sz="1100" dirty="0"/>
              <a:t>Harrison, S. T. L. et al. (2016) ‘Feasibility study: Bio-based chemicals landscape of South Africa’.</a:t>
            </a:r>
          </a:p>
          <a:p>
            <a:pPr marL="285750" marR="0" indent="-285750">
              <a:lnSpc>
                <a:spcPct val="107000"/>
              </a:lnSpc>
              <a:spcBef>
                <a:spcPts val="0"/>
              </a:spcBef>
              <a:spcAft>
                <a:spcPts val="800"/>
              </a:spcAft>
              <a:buFont typeface="Arial" panose="020B0604020202020204" pitchFamily="34" charset="0"/>
              <a:buChar char="•"/>
            </a:pPr>
            <a:r>
              <a:rPr lang="en-ZA" sz="1100" dirty="0"/>
              <a:t>Hartmann, D., Guevara, M.R., </a:t>
            </a:r>
            <a:r>
              <a:rPr lang="en-ZA" sz="1100" dirty="0" err="1"/>
              <a:t>Jara</a:t>
            </a:r>
            <a:r>
              <a:rPr lang="en-ZA" sz="1100" dirty="0"/>
              <a:t>-Figueroa, C., </a:t>
            </a:r>
            <a:r>
              <a:rPr lang="en-ZA" sz="1100" dirty="0" err="1"/>
              <a:t>Aristarán</a:t>
            </a:r>
            <a:r>
              <a:rPr lang="en-ZA" sz="1100" dirty="0"/>
              <a:t>, M. and Hidalgo, C.A. (2017) Linking economic complexity, institutions, and income inequality. </a:t>
            </a:r>
            <a:r>
              <a:rPr lang="en-ZA" sz="1100" i="1" dirty="0"/>
              <a:t>World development.</a:t>
            </a:r>
            <a:r>
              <a:rPr lang="en-ZA" sz="1100" dirty="0"/>
              <a:t> </a:t>
            </a:r>
            <a:r>
              <a:rPr lang="en-ZA" sz="1100" i="1" dirty="0"/>
              <a:t>93: </a:t>
            </a:r>
            <a:r>
              <a:rPr lang="en-ZA" sz="1100" dirty="0"/>
              <a:t>75-93.</a:t>
            </a:r>
            <a:endParaRPr lang="en-US" sz="1100" dirty="0"/>
          </a:p>
          <a:p>
            <a:pPr marL="285750" marR="0" indent="-285750">
              <a:lnSpc>
                <a:spcPct val="107000"/>
              </a:lnSpc>
              <a:spcBef>
                <a:spcPts val="0"/>
              </a:spcBef>
              <a:spcAft>
                <a:spcPts val="800"/>
              </a:spcAft>
              <a:buFont typeface="Arial" panose="020B0604020202020204" pitchFamily="34" charset="0"/>
              <a:buChar char="•"/>
            </a:pPr>
            <a:r>
              <a:rPr lang="en-US" sz="1100" dirty="0"/>
              <a:t>Hausmann, R. et al. (2014) The Atlas of Economic Complexity: Mapping Paths to Prosperity. MIT Press.</a:t>
            </a:r>
          </a:p>
          <a:p>
            <a:pPr marL="285750" marR="0" indent="-285750">
              <a:lnSpc>
                <a:spcPct val="107000"/>
              </a:lnSpc>
              <a:spcBef>
                <a:spcPts val="0"/>
              </a:spcBef>
              <a:spcAft>
                <a:spcPts val="800"/>
              </a:spcAft>
              <a:buFont typeface="Arial" panose="020B0604020202020204" pitchFamily="34" charset="0"/>
              <a:buChar char="•"/>
            </a:pPr>
            <a:r>
              <a:rPr lang="en-ZA" sz="1100" dirty="0"/>
              <a:t>Hausmann, R. and Chauvin, J. (2015) Moving to the adjacent possible: Discovering paths for export diversification in Rwanda. </a:t>
            </a:r>
            <a:r>
              <a:rPr lang="en-ZA" sz="1100" i="1" dirty="0"/>
              <a:t>CID Working Paper Series</a:t>
            </a:r>
            <a:r>
              <a:rPr lang="en-ZA" sz="1100" dirty="0"/>
              <a:t>.</a:t>
            </a:r>
          </a:p>
          <a:p>
            <a:pPr marL="285750" marR="0" indent="-285750">
              <a:lnSpc>
                <a:spcPct val="107000"/>
              </a:lnSpc>
              <a:spcBef>
                <a:spcPts val="0"/>
              </a:spcBef>
              <a:spcAft>
                <a:spcPts val="800"/>
              </a:spcAft>
              <a:buFont typeface="Arial" panose="020B0604020202020204" pitchFamily="34" charset="0"/>
              <a:buChar char="•"/>
            </a:pPr>
            <a:r>
              <a:rPr lang="en-ZA" sz="1100" dirty="0"/>
              <a:t>Hausmann, R., Cunningham, B., Matovu, J., </a:t>
            </a:r>
            <a:r>
              <a:rPr lang="en-ZA" sz="1100" dirty="0" err="1"/>
              <a:t>Osire</a:t>
            </a:r>
            <a:r>
              <a:rPr lang="en-ZA" sz="1100" dirty="0"/>
              <a:t>, R. and </a:t>
            </a:r>
            <a:r>
              <a:rPr lang="en-ZA" sz="1100" dirty="0" err="1"/>
              <a:t>Wyett</a:t>
            </a:r>
            <a:r>
              <a:rPr lang="en-ZA" sz="1100" dirty="0"/>
              <a:t>, K. (2014) How should Uganda grow?. </a:t>
            </a:r>
            <a:r>
              <a:rPr lang="en-ZA" sz="1100" i="1" dirty="0"/>
              <a:t>CID Working Paper Series</a:t>
            </a:r>
            <a:r>
              <a:rPr lang="en-ZA" sz="1100" dirty="0"/>
              <a:t>.</a:t>
            </a:r>
            <a:endParaRPr lang="en-US" sz="1100" dirty="0"/>
          </a:p>
          <a:p>
            <a:pPr marL="285750" marR="0" indent="-285750">
              <a:lnSpc>
                <a:spcPct val="107000"/>
              </a:lnSpc>
              <a:spcBef>
                <a:spcPts val="0"/>
              </a:spcBef>
              <a:spcAft>
                <a:spcPts val="800"/>
              </a:spcAft>
              <a:buFont typeface="Arial" panose="020B0604020202020204" pitchFamily="34" charset="0"/>
              <a:buChar char="•"/>
            </a:pPr>
            <a:r>
              <a:rPr lang="en-ZA" sz="1100" dirty="0"/>
              <a:t>Hidalgo, C.A., Klinger, B., </a:t>
            </a:r>
            <a:r>
              <a:rPr lang="en-ZA" sz="1100" dirty="0" err="1"/>
              <a:t>Barabási</a:t>
            </a:r>
            <a:r>
              <a:rPr lang="en-ZA" sz="1100" dirty="0"/>
              <a:t>, A.L. and Hausmann, R. (2007) The product space conditions the development of nations. </a:t>
            </a:r>
            <a:r>
              <a:rPr lang="en-ZA" sz="1100" i="1" dirty="0"/>
              <a:t>Science.</a:t>
            </a:r>
            <a:r>
              <a:rPr lang="en-ZA" sz="1100" dirty="0"/>
              <a:t> </a:t>
            </a:r>
            <a:r>
              <a:rPr lang="en-ZA" sz="1100" i="1" dirty="0"/>
              <a:t>317</a:t>
            </a:r>
            <a:r>
              <a:rPr lang="en-ZA" sz="1100" dirty="0"/>
              <a:t>(5837): 482-487.</a:t>
            </a:r>
            <a:endParaRPr lang="en-US" sz="1100" dirty="0"/>
          </a:p>
          <a:p>
            <a:pPr marL="285750" indent="-285750">
              <a:lnSpc>
                <a:spcPct val="107000"/>
              </a:lnSpc>
              <a:spcAft>
                <a:spcPts val="800"/>
              </a:spcAft>
              <a:buFont typeface="Arial" panose="020B0604020202020204" pitchFamily="34" charset="0"/>
              <a:buChar char="•"/>
            </a:pPr>
            <a:r>
              <a:rPr lang="en-GB" sz="1100" dirty="0"/>
              <a:t>Hidalgo, C.A. and Hausmann, R. (2009). The building blocks of economic complexity. </a:t>
            </a:r>
            <a:r>
              <a:rPr lang="en-GB" sz="1100" i="1" dirty="0"/>
              <a:t>Proceedings of the national academy of sciences</a:t>
            </a:r>
            <a:r>
              <a:rPr lang="en-GB" sz="1100" dirty="0"/>
              <a:t>. 106(26): 10570-10575.</a:t>
            </a:r>
            <a:endParaRPr lang="en-US" sz="1100" dirty="0"/>
          </a:p>
          <a:p>
            <a:pPr marL="285750" marR="0" indent="-285750">
              <a:lnSpc>
                <a:spcPct val="107000"/>
              </a:lnSpc>
              <a:spcBef>
                <a:spcPts val="0"/>
              </a:spcBef>
              <a:spcAft>
                <a:spcPts val="800"/>
              </a:spcAft>
              <a:buFont typeface="Arial" panose="020B0604020202020204" pitchFamily="34" charset="0"/>
              <a:buChar char="•"/>
            </a:pPr>
            <a:r>
              <a:rPr lang="en-US" sz="1100" dirty="0" err="1"/>
              <a:t>Isikgor</a:t>
            </a:r>
            <a:r>
              <a:rPr lang="en-US" sz="1100" dirty="0"/>
              <a:t>, F. H. and </a:t>
            </a:r>
            <a:r>
              <a:rPr lang="en-US" sz="1100" dirty="0" err="1"/>
              <a:t>Becer</a:t>
            </a:r>
            <a:r>
              <a:rPr lang="en-US" sz="1100" dirty="0"/>
              <a:t>, C. R. (2015) ‘Lignocellulosic biomass: a sustainable platform for the production of bio-based chemicals and polymers’, Polymer Chemistry. Royal Society of Chemistry, 6(25), pp. 4497–4559. </a:t>
            </a:r>
            <a:r>
              <a:rPr lang="en-US" sz="1100" dirty="0" err="1"/>
              <a:t>doi</a:t>
            </a:r>
            <a:r>
              <a:rPr lang="en-US" sz="1100" dirty="0"/>
              <a:t>: 10.1039/c5py00263j.</a:t>
            </a:r>
          </a:p>
          <a:p>
            <a:pPr marL="285750" marR="0" indent="-285750">
              <a:lnSpc>
                <a:spcPct val="107000"/>
              </a:lnSpc>
              <a:spcBef>
                <a:spcPts val="0"/>
              </a:spcBef>
              <a:spcAft>
                <a:spcPts val="800"/>
              </a:spcAft>
              <a:buFont typeface="Arial" panose="020B0604020202020204" pitchFamily="34" charset="0"/>
              <a:buChar char="•"/>
            </a:pPr>
            <a:r>
              <a:rPr lang="en-US" sz="1100" dirty="0"/>
              <a:t>Kumar, A., Gautam, A. and </a:t>
            </a:r>
            <a:r>
              <a:rPr lang="en-US" sz="1100" dirty="0" err="1"/>
              <a:t>Dutt</a:t>
            </a:r>
            <a:r>
              <a:rPr lang="en-US" sz="1100" dirty="0"/>
              <a:t>, D. (2016) ‘Biotechnological Transformation of Lignocellulosic Biomass into Industrial Products: An Overview’, Advances in Bioscience and Biotechnology, 07(03), pp. 149–168. </a:t>
            </a:r>
            <a:r>
              <a:rPr lang="en-US" sz="1100" dirty="0" err="1"/>
              <a:t>doi</a:t>
            </a:r>
            <a:r>
              <a:rPr lang="en-US" sz="1100" dirty="0"/>
              <a:t>: 10.4236/abb.2016.73014.</a:t>
            </a:r>
          </a:p>
        </p:txBody>
      </p:sp>
    </p:spTree>
    <p:extLst>
      <p:ext uri="{BB962C8B-B14F-4D97-AF65-F5344CB8AC3E}">
        <p14:creationId xmlns:p14="http://schemas.microsoft.com/office/powerpoint/2010/main" val="3513433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1EBD83F-B595-4CE0-9802-C64472BDB93C}"/>
              </a:ext>
            </a:extLst>
          </p:cNvPr>
          <p:cNvSpPr>
            <a:spLocks noGrp="1"/>
          </p:cNvSpPr>
          <p:nvPr>
            <p:ph type="dt" sz="half" idx="10"/>
          </p:nvPr>
        </p:nvSpPr>
        <p:spPr/>
        <p:txBody>
          <a:bodyPr/>
          <a:lstStyle/>
          <a:p>
            <a:fld id="{AD8D1FA5-A464-4CA5-9BA9-DAC9111DC21E}" type="datetime1">
              <a:rPr lang="en-ZA" smtClean="0"/>
              <a:t>2021/11/25</a:t>
            </a:fld>
            <a:endParaRPr lang="en-ZA"/>
          </a:p>
        </p:txBody>
      </p:sp>
      <p:sp>
        <p:nvSpPr>
          <p:cNvPr id="5" name="Slide Number Placeholder 4">
            <a:extLst>
              <a:ext uri="{FF2B5EF4-FFF2-40B4-BE49-F238E27FC236}">
                <a16:creationId xmlns:a16="http://schemas.microsoft.com/office/drawing/2014/main" id="{CF166A12-5082-451A-B97E-2D736696193F}"/>
              </a:ext>
            </a:extLst>
          </p:cNvPr>
          <p:cNvSpPr>
            <a:spLocks noGrp="1"/>
          </p:cNvSpPr>
          <p:nvPr>
            <p:ph type="sldNum" sz="quarter" idx="12"/>
          </p:nvPr>
        </p:nvSpPr>
        <p:spPr/>
        <p:txBody>
          <a:bodyPr/>
          <a:lstStyle/>
          <a:p>
            <a:fld id="{5BA42DEE-2F6F-49F0-8005-E2C5E4B6EFDF}" type="slidenum">
              <a:rPr lang="en-ZA" smtClean="0"/>
              <a:t>27</a:t>
            </a:fld>
            <a:endParaRPr lang="en-ZA"/>
          </a:p>
        </p:txBody>
      </p:sp>
      <p:sp>
        <p:nvSpPr>
          <p:cNvPr id="8" name="TextBox 7">
            <a:extLst>
              <a:ext uri="{FF2B5EF4-FFF2-40B4-BE49-F238E27FC236}">
                <a16:creationId xmlns:a16="http://schemas.microsoft.com/office/drawing/2014/main" id="{77F50362-B839-4A49-986C-B81761964B73}"/>
              </a:ext>
            </a:extLst>
          </p:cNvPr>
          <p:cNvSpPr txBox="1"/>
          <p:nvPr/>
        </p:nvSpPr>
        <p:spPr>
          <a:xfrm>
            <a:off x="263882" y="767241"/>
            <a:ext cx="12090400" cy="4801635"/>
          </a:xfrm>
          <a:prstGeom prst="rect">
            <a:avLst/>
          </a:prstGeom>
          <a:noFill/>
        </p:spPr>
        <p:txBody>
          <a:bodyPr wrap="square" rtlCol="0">
            <a:spAutoFit/>
          </a:bodyPr>
          <a:lstStyle/>
          <a:p>
            <a:pPr marL="285750" marR="0" indent="-285750">
              <a:lnSpc>
                <a:spcPct val="107000"/>
              </a:lnSpc>
              <a:spcBef>
                <a:spcPts val="0"/>
              </a:spcBef>
              <a:spcAft>
                <a:spcPts val="800"/>
              </a:spcAft>
              <a:buFont typeface="Arial" panose="020B0604020202020204" pitchFamily="34" charset="0"/>
              <a:buChar char="•"/>
            </a:pPr>
            <a:r>
              <a:rPr lang="en-ZA" sz="1100" dirty="0" err="1"/>
              <a:t>Lall</a:t>
            </a:r>
            <a:r>
              <a:rPr lang="en-ZA" sz="1100" dirty="0"/>
              <a:t>, S. (2000.)The Technological structure and performance of developing country manufactured exports, 1985‐98. </a:t>
            </a:r>
            <a:r>
              <a:rPr lang="en-ZA" sz="1100" i="1" dirty="0"/>
              <a:t>Oxford development studies.</a:t>
            </a:r>
            <a:r>
              <a:rPr lang="en-ZA" sz="1100" dirty="0"/>
              <a:t> </a:t>
            </a:r>
            <a:r>
              <a:rPr lang="en-ZA" sz="1100" i="1" dirty="0"/>
              <a:t>28</a:t>
            </a:r>
            <a:r>
              <a:rPr lang="en-ZA" sz="1100" dirty="0"/>
              <a:t>(3): 337-369.</a:t>
            </a:r>
          </a:p>
          <a:p>
            <a:pPr marL="285750" marR="0" indent="-285750">
              <a:lnSpc>
                <a:spcPct val="107000"/>
              </a:lnSpc>
              <a:spcBef>
                <a:spcPts val="0"/>
              </a:spcBef>
              <a:spcAft>
                <a:spcPts val="800"/>
              </a:spcAft>
              <a:buFont typeface="Arial" panose="020B0604020202020204" pitchFamily="34" charset="0"/>
              <a:buChar char="•"/>
            </a:pPr>
            <a:r>
              <a:rPr lang="en-ZA" sz="1100" dirty="0"/>
              <a:t>Mealy, P. and </a:t>
            </a:r>
            <a:r>
              <a:rPr lang="en-ZA" sz="1100" dirty="0" err="1"/>
              <a:t>Teytelboym</a:t>
            </a:r>
            <a:r>
              <a:rPr lang="en-ZA" sz="1100" dirty="0"/>
              <a:t>, A. (2020) Economic complexity and the green economy. </a:t>
            </a:r>
            <a:r>
              <a:rPr lang="en-ZA" sz="1100" i="1" dirty="0"/>
              <a:t>Research Policy</a:t>
            </a:r>
            <a:r>
              <a:rPr lang="en-ZA" sz="1100" dirty="0"/>
              <a:t>:</a:t>
            </a:r>
            <a:r>
              <a:rPr lang="en-ZA" sz="1100" i="1" dirty="0"/>
              <a:t> </a:t>
            </a:r>
            <a:r>
              <a:rPr lang="en-ZA" sz="1100" dirty="0"/>
              <a:t>103948.</a:t>
            </a:r>
            <a:endParaRPr lang="en-US" sz="1100" dirty="0"/>
          </a:p>
          <a:p>
            <a:pPr marL="285750" marR="0" indent="-285750">
              <a:lnSpc>
                <a:spcPct val="107000"/>
              </a:lnSpc>
              <a:spcBef>
                <a:spcPts val="0"/>
              </a:spcBef>
              <a:spcAft>
                <a:spcPts val="800"/>
              </a:spcAft>
              <a:buFont typeface="Arial" panose="020B0604020202020204" pitchFamily="34" charset="0"/>
              <a:buChar char="•"/>
            </a:pPr>
            <a:r>
              <a:rPr lang="en-US" sz="1100" dirty="0"/>
              <a:t>Naira, V. R., Mahesh, R., Panda, S. K. and </a:t>
            </a:r>
            <a:r>
              <a:rPr lang="en-US" sz="1100" dirty="0" err="1"/>
              <a:t>Maiti</a:t>
            </a:r>
            <a:r>
              <a:rPr lang="en-US" sz="1100" dirty="0"/>
              <a:t>, S. K. (2020) ‘Biorefinery Approaches for the Production of Fuels and Chemicals from Lignocellulosic and Algal Feedstocks’, Biorefinery of Alternative Resources: Targeting Green Fuels and Platform Chemicals. Springer, Singapore, pp. 141–170. </a:t>
            </a:r>
            <a:r>
              <a:rPr lang="en-US" sz="1100" dirty="0" err="1"/>
              <a:t>doi</a:t>
            </a:r>
            <a:r>
              <a:rPr lang="en-US" sz="1100" dirty="0"/>
              <a:t>: 10.1007/978-981-15-1804-1_7.</a:t>
            </a:r>
          </a:p>
          <a:p>
            <a:pPr marL="285750" marR="0" indent="-285750">
              <a:lnSpc>
                <a:spcPct val="107000"/>
              </a:lnSpc>
              <a:spcBef>
                <a:spcPts val="0"/>
              </a:spcBef>
              <a:spcAft>
                <a:spcPts val="800"/>
              </a:spcAft>
              <a:buFont typeface="Arial" panose="020B0604020202020204" pitchFamily="34" charset="0"/>
              <a:buChar char="•"/>
            </a:pPr>
            <a:r>
              <a:rPr lang="en-ZA" sz="1100" dirty="0" err="1"/>
              <a:t>Neffke</a:t>
            </a:r>
            <a:r>
              <a:rPr lang="en-ZA" sz="1100" dirty="0"/>
              <a:t>, F. and Henning, M. (2013) Skill relatedness and firm diversification. </a:t>
            </a:r>
            <a:r>
              <a:rPr lang="en-ZA" sz="1100" i="1" dirty="0"/>
              <a:t>Strategic Management Journal</a:t>
            </a:r>
            <a:r>
              <a:rPr lang="en-ZA" sz="1100" dirty="0"/>
              <a:t>, </a:t>
            </a:r>
            <a:r>
              <a:rPr lang="en-ZA" sz="1100" i="1" dirty="0"/>
              <a:t>34</a:t>
            </a:r>
            <a:r>
              <a:rPr lang="en-ZA" sz="1100" dirty="0"/>
              <a:t>(3): 297-316.</a:t>
            </a:r>
          </a:p>
          <a:p>
            <a:pPr marL="285750" marR="0" indent="-285750">
              <a:lnSpc>
                <a:spcPct val="107000"/>
              </a:lnSpc>
              <a:spcBef>
                <a:spcPts val="0"/>
              </a:spcBef>
              <a:spcAft>
                <a:spcPts val="800"/>
              </a:spcAft>
              <a:buFont typeface="Arial" panose="020B0604020202020204" pitchFamily="34" charset="0"/>
              <a:buChar char="•"/>
            </a:pPr>
            <a:r>
              <a:rPr lang="en-US" sz="1100" dirty="0"/>
              <a:t>Patel, M., Zhang, X. and Kumar, A. (2016) ‘Techno-economic and life cycle assessment on lignocellulosic biomass thermochemical conversion technologies: A review’, Renewable and Sustainable Energy Reviews. Elsevier, 53, pp. 1486–1499. </a:t>
            </a:r>
            <a:r>
              <a:rPr lang="en-US" sz="1100" dirty="0" err="1"/>
              <a:t>doi</a:t>
            </a:r>
            <a:r>
              <a:rPr lang="en-US" sz="1100" dirty="0"/>
              <a:t>: 10.1016/j.rser.2015.09.070.</a:t>
            </a:r>
          </a:p>
          <a:p>
            <a:pPr marL="285750" marR="0" indent="-285750">
              <a:lnSpc>
                <a:spcPct val="107000"/>
              </a:lnSpc>
              <a:spcBef>
                <a:spcPts val="0"/>
              </a:spcBef>
              <a:spcAft>
                <a:spcPts val="800"/>
              </a:spcAft>
              <a:buFont typeface="Arial" panose="020B0604020202020204" pitchFamily="34" charset="0"/>
              <a:buChar char="•"/>
            </a:pPr>
            <a:r>
              <a:rPr lang="en-ZA" sz="1100" dirty="0" err="1"/>
              <a:t>Poncet</a:t>
            </a:r>
            <a:r>
              <a:rPr lang="en-ZA" sz="1100" dirty="0"/>
              <a:t>, S. and De Waldemar, F.S. (2015) Product relatedness and firm exports in China. </a:t>
            </a:r>
            <a:r>
              <a:rPr lang="en-ZA" sz="1100" i="1" dirty="0"/>
              <a:t>The World Bank Economic Review.</a:t>
            </a:r>
            <a:r>
              <a:rPr lang="en-ZA" sz="1100" dirty="0"/>
              <a:t> </a:t>
            </a:r>
            <a:r>
              <a:rPr lang="en-ZA" sz="1100" i="1" dirty="0"/>
              <a:t>29</a:t>
            </a:r>
            <a:r>
              <a:rPr lang="en-ZA" sz="1100" dirty="0"/>
              <a:t>(3): 579-605.</a:t>
            </a:r>
            <a:endParaRPr lang="en-US" sz="1100" dirty="0"/>
          </a:p>
          <a:p>
            <a:pPr marL="285750" indent="-285750">
              <a:lnSpc>
                <a:spcPct val="107000"/>
              </a:lnSpc>
              <a:spcAft>
                <a:spcPts val="800"/>
              </a:spcAft>
              <a:buFont typeface="Arial" panose="020B0604020202020204" pitchFamily="34" charset="0"/>
              <a:buChar char="•"/>
            </a:pPr>
            <a:r>
              <a:rPr lang="en-US" sz="1100" dirty="0"/>
              <a:t>Rosales-Calderon, O. and </a:t>
            </a:r>
            <a:r>
              <a:rPr lang="en-US" sz="1100" dirty="0" err="1"/>
              <a:t>Arantes</a:t>
            </a:r>
            <a:r>
              <a:rPr lang="en-US" sz="1100" dirty="0"/>
              <a:t>, V. (2019) A review on commercial-scale high-value products that can be produced alongside cellulosic ethanol, Biotechnology for Biofuels. BioMed Central. </a:t>
            </a:r>
            <a:r>
              <a:rPr lang="en-US" sz="1100" dirty="0" err="1"/>
              <a:t>doi</a:t>
            </a:r>
            <a:r>
              <a:rPr lang="en-US" sz="1100" dirty="0"/>
              <a:t>: 10.1186/s13068-019-1529-1.</a:t>
            </a:r>
          </a:p>
          <a:p>
            <a:pPr marL="285750" indent="-285750">
              <a:buFont typeface="Arial" panose="020B0604020202020204" pitchFamily="34" charset="0"/>
              <a:buChar char="•"/>
            </a:pPr>
            <a:r>
              <a:rPr lang="en-US" sz="1100" dirty="0"/>
              <a:t>Russell, J., </a:t>
            </a:r>
            <a:r>
              <a:rPr lang="en-US" sz="1100" dirty="0" err="1"/>
              <a:t>Dalsted</a:t>
            </a:r>
            <a:r>
              <a:rPr lang="en-US" sz="1100" dirty="0"/>
              <a:t>, N., </a:t>
            </a:r>
            <a:r>
              <a:rPr lang="en-US" sz="1100" dirty="0" err="1"/>
              <a:t>Tranel</a:t>
            </a:r>
            <a:r>
              <a:rPr lang="en-US" sz="1100" dirty="0"/>
              <a:t>, J. E. and Young, R. B. (2015) ‘Industrial Hemp’, Agriculture &amp; Business Management, (October), pp. 1–7. </a:t>
            </a:r>
            <a:r>
              <a:rPr lang="en-US" sz="1100" dirty="0" err="1"/>
              <a:t>doi</a:t>
            </a:r>
            <a:r>
              <a:rPr lang="en-US" sz="1100" dirty="0"/>
              <a:t>: 10.1016/j.jcp.2004.11.003.</a:t>
            </a:r>
          </a:p>
          <a:p>
            <a:endParaRPr lang="en-US" sz="1100" dirty="0"/>
          </a:p>
          <a:p>
            <a:pPr marL="285750" indent="-285750">
              <a:lnSpc>
                <a:spcPct val="107000"/>
              </a:lnSpc>
              <a:spcAft>
                <a:spcPts val="800"/>
              </a:spcAft>
              <a:buFont typeface="Arial" panose="020B0604020202020204" pitchFamily="34" charset="0"/>
              <a:buChar char="•"/>
            </a:pPr>
            <a:r>
              <a:rPr lang="en-US" sz="1100" dirty="0" err="1"/>
              <a:t>Stevulova</a:t>
            </a:r>
            <a:r>
              <a:rPr lang="en-US" sz="1100" dirty="0"/>
              <a:t>, N., </a:t>
            </a:r>
            <a:r>
              <a:rPr lang="en-US" sz="1100" dirty="0" err="1"/>
              <a:t>Cigasova</a:t>
            </a:r>
            <a:r>
              <a:rPr lang="en-US" sz="1100" dirty="0"/>
              <a:t>, J., </a:t>
            </a:r>
            <a:r>
              <a:rPr lang="en-US" sz="1100" dirty="0" err="1"/>
              <a:t>Estokova</a:t>
            </a:r>
            <a:r>
              <a:rPr lang="en-US" sz="1100" dirty="0"/>
              <a:t>, A., </a:t>
            </a:r>
            <a:r>
              <a:rPr lang="en-US" sz="1100" dirty="0" err="1"/>
              <a:t>Terpakova</a:t>
            </a:r>
            <a:r>
              <a:rPr lang="en-US" sz="1100" dirty="0"/>
              <a:t>, E., </a:t>
            </a:r>
            <a:r>
              <a:rPr lang="en-US" sz="1100" dirty="0" err="1"/>
              <a:t>Geffert</a:t>
            </a:r>
            <a:r>
              <a:rPr lang="en-US" sz="1100" dirty="0"/>
              <a:t>, A., </a:t>
            </a:r>
            <a:r>
              <a:rPr lang="en-US" sz="1100" dirty="0" err="1"/>
              <a:t>Kacik</a:t>
            </a:r>
            <a:r>
              <a:rPr lang="en-US" sz="1100" dirty="0"/>
              <a:t>, F., </a:t>
            </a:r>
            <a:r>
              <a:rPr lang="en-US" sz="1100" dirty="0" err="1"/>
              <a:t>Singovszka</a:t>
            </a:r>
            <a:r>
              <a:rPr lang="en-US" sz="1100" dirty="0"/>
              <a:t>, E. and Holub, M. (2014) ‘Properties characterization of chemically modified hemp </a:t>
            </a:r>
            <a:r>
              <a:rPr lang="en-US" sz="1100" dirty="0" err="1"/>
              <a:t>hurds</a:t>
            </a:r>
            <a:r>
              <a:rPr lang="en-US" sz="1100" dirty="0"/>
              <a:t>’, Materials, 7(12), pp. 8131–8150. </a:t>
            </a:r>
            <a:r>
              <a:rPr lang="en-US" sz="1100" dirty="0" err="1"/>
              <a:t>doi</a:t>
            </a:r>
            <a:r>
              <a:rPr lang="en-US" sz="1100" dirty="0"/>
              <a:t>: 10.3390/ma7128131.</a:t>
            </a:r>
          </a:p>
          <a:p>
            <a:pPr marL="285750" indent="-285750">
              <a:lnSpc>
                <a:spcPct val="107000"/>
              </a:lnSpc>
              <a:spcAft>
                <a:spcPts val="800"/>
              </a:spcAft>
              <a:buFont typeface="Arial" panose="020B0604020202020204" pitchFamily="34" charset="0"/>
              <a:buChar char="•"/>
            </a:pPr>
            <a:r>
              <a:rPr lang="en-US" sz="1100" dirty="0"/>
              <a:t>USDA (1998) Harvesting, Retting, and Fiber Separation Retting, Industrial Hemp in the United States.</a:t>
            </a:r>
          </a:p>
          <a:p>
            <a:pPr marL="285750" indent="-285750">
              <a:buFont typeface="Arial" panose="020B0604020202020204" pitchFamily="34" charset="0"/>
              <a:buChar char="•"/>
            </a:pPr>
            <a:r>
              <a:rPr lang="en-US" sz="1100" dirty="0" err="1"/>
              <a:t>Verster</a:t>
            </a:r>
            <a:r>
              <a:rPr lang="en-US" sz="1100" dirty="0"/>
              <a:t>, B., Young, C., Steenkamp, F., Broadhurst, J. L. and Harrison, S. . (2018) </a:t>
            </a:r>
            <a:r>
              <a:rPr lang="en-US" sz="1100" i="1" dirty="0"/>
              <a:t>Mine closures: Addressing the fallout</a:t>
            </a:r>
            <a:r>
              <a:rPr lang="en-US" sz="1100" dirty="0"/>
              <a:t>, </a:t>
            </a:r>
            <a:r>
              <a:rPr lang="en-US" sz="1100" i="1" dirty="0"/>
              <a:t>University of Cape Town</a:t>
            </a:r>
            <a:r>
              <a:rPr lang="en-US" sz="1100" dirty="0"/>
              <a:t>. Available at: https://www.news.uct.ac.za/article/-2018-07-16-mine-closures-addressing-the-fallout (Accessed: 3 October 2019).</a:t>
            </a:r>
          </a:p>
          <a:p>
            <a:endParaRPr lang="en-US" sz="1100" dirty="0"/>
          </a:p>
          <a:p>
            <a:pPr marL="285750" indent="-285750">
              <a:buFont typeface="Arial" panose="020B0604020202020204" pitchFamily="34" charset="0"/>
              <a:buChar char="•"/>
            </a:pPr>
            <a:r>
              <a:rPr lang="en-US" sz="1100" dirty="0"/>
              <a:t>van Zyl, G. (2018) </a:t>
            </a:r>
            <a:r>
              <a:rPr lang="en-US" sz="1100" i="1" dirty="0"/>
              <a:t>Carletonville’s Gold Street: Where SA’s mining history goes to die a slow death - BizNews.com</a:t>
            </a:r>
            <a:r>
              <a:rPr lang="en-US" sz="1100" dirty="0"/>
              <a:t>, </a:t>
            </a:r>
            <a:r>
              <a:rPr lang="en-US" sz="1100" i="1" dirty="0" err="1"/>
              <a:t>BizNews</a:t>
            </a:r>
            <a:r>
              <a:rPr lang="en-US" sz="1100" dirty="0"/>
              <a:t>. Available at: https://www.biznews.com/sa-investing/2018/06/20/carletonville-gold-street-sa-mining-history-die-slow-death (Accessed: 14 October 2019).</a:t>
            </a:r>
          </a:p>
          <a:p>
            <a:endParaRPr lang="en-US" sz="1400" dirty="0"/>
          </a:p>
        </p:txBody>
      </p:sp>
      <p:sp>
        <p:nvSpPr>
          <p:cNvPr id="9" name="TextBox 8">
            <a:extLst>
              <a:ext uri="{FF2B5EF4-FFF2-40B4-BE49-F238E27FC236}">
                <a16:creationId xmlns:a16="http://schemas.microsoft.com/office/drawing/2014/main" id="{02579491-6E80-4DC8-9985-DFC27A616EDB}"/>
              </a:ext>
            </a:extLst>
          </p:cNvPr>
          <p:cNvSpPr txBox="1"/>
          <p:nvPr/>
        </p:nvSpPr>
        <p:spPr>
          <a:xfrm>
            <a:off x="263882" y="136525"/>
            <a:ext cx="11293913" cy="480131"/>
          </a:xfrm>
          <a:prstGeom prst="rect">
            <a:avLst/>
          </a:prstGeom>
          <a:noFill/>
        </p:spPr>
        <p:txBody>
          <a:bodyPr wrap="square" rtlCol="0">
            <a:spAutoFit/>
          </a:bodyPr>
          <a:lstStyle/>
          <a:p>
            <a:pPr>
              <a:lnSpc>
                <a:spcPct val="90000"/>
              </a:lnSpc>
              <a:spcBef>
                <a:spcPct val="0"/>
              </a:spcBef>
            </a:pPr>
            <a:r>
              <a:rPr lang="en-US" sz="2800" dirty="0">
                <a:latin typeface="Segoe UI Semilight" panose="020B0402040204020203" pitchFamily="34" charset="0"/>
                <a:ea typeface="+mj-ea"/>
                <a:cs typeface="Segoe UI Semilight" panose="020B0402040204020203" pitchFamily="34" charset="0"/>
              </a:rPr>
              <a:t>References</a:t>
            </a:r>
            <a:endParaRPr lang="en-ZA" sz="2800" dirty="0">
              <a:latin typeface="Segoe UI Semilight" panose="020B0402040204020203" pitchFamily="34" charset="0"/>
              <a:ea typeface="+mj-ea"/>
              <a:cs typeface="Segoe UI Semilight" panose="020B0402040204020203" pitchFamily="34" charset="0"/>
            </a:endParaRPr>
          </a:p>
        </p:txBody>
      </p:sp>
      <p:sp>
        <p:nvSpPr>
          <p:cNvPr id="7" name="Footer Placeholder 3">
            <a:extLst>
              <a:ext uri="{FF2B5EF4-FFF2-40B4-BE49-F238E27FC236}">
                <a16:creationId xmlns:a16="http://schemas.microsoft.com/office/drawing/2014/main" id="{E0BC8207-6EB3-4D29-BBB6-E0B30A3BE4DA}"/>
              </a:ext>
            </a:extLst>
          </p:cNvPr>
          <p:cNvSpPr>
            <a:spLocks noGrp="1"/>
          </p:cNvSpPr>
          <p:nvPr>
            <p:ph type="ftr" sz="quarter" idx="11"/>
          </p:nvPr>
        </p:nvSpPr>
        <p:spPr>
          <a:xfrm>
            <a:off x="4038600" y="6356350"/>
            <a:ext cx="4114800" cy="365125"/>
          </a:xfrm>
        </p:spPr>
        <p:txBody>
          <a:bodyPr/>
          <a:lstStyle/>
          <a:p>
            <a:r>
              <a:rPr lang="en-ZA" dirty="0"/>
              <a:t>CoP II Workshop </a:t>
            </a:r>
          </a:p>
        </p:txBody>
      </p:sp>
    </p:spTree>
    <p:extLst>
      <p:ext uri="{BB962C8B-B14F-4D97-AF65-F5344CB8AC3E}">
        <p14:creationId xmlns:p14="http://schemas.microsoft.com/office/powerpoint/2010/main" val="719013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574543-517A-4F4E-9A3D-7A1EFCA45F69}"/>
              </a:ext>
            </a:extLst>
          </p:cNvPr>
          <p:cNvSpPr txBox="1"/>
          <p:nvPr/>
        </p:nvSpPr>
        <p:spPr>
          <a:xfrm>
            <a:off x="4604173" y="2877203"/>
            <a:ext cx="3194463" cy="923330"/>
          </a:xfrm>
          <a:prstGeom prst="rect">
            <a:avLst/>
          </a:prstGeom>
          <a:noFill/>
        </p:spPr>
        <p:txBody>
          <a:bodyPr wrap="square" rtlCol="0">
            <a:spAutoFit/>
          </a:bodyPr>
          <a:lstStyle/>
          <a:p>
            <a:r>
              <a:rPr lang="en-ZA" dirty="0">
                <a:solidFill>
                  <a:schemeClr val="accent3">
                    <a:lumMod val="50000"/>
                  </a:schemeClr>
                </a:solidFill>
                <a:cs typeface="Segoe UI Semilight" panose="020B0402040204020203" pitchFamily="34" charset="0"/>
              </a:rPr>
              <a:t>http://www.resilientfutures.uct.ac.za/about-Towards-Resilient-Futures</a:t>
            </a:r>
          </a:p>
        </p:txBody>
      </p:sp>
      <p:pic>
        <p:nvPicPr>
          <p:cNvPr id="21" name="Picture 20">
            <a:extLst>
              <a:ext uri="{FF2B5EF4-FFF2-40B4-BE49-F238E27FC236}">
                <a16:creationId xmlns:a16="http://schemas.microsoft.com/office/drawing/2014/main" id="{90136B4A-B0E0-442D-BC2A-2C9B37A06E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83755" y="2280329"/>
            <a:ext cx="1635162" cy="1714190"/>
          </a:xfrm>
          <a:prstGeom prst="rect">
            <a:avLst/>
          </a:prstGeom>
        </p:spPr>
      </p:pic>
      <p:pic>
        <p:nvPicPr>
          <p:cNvPr id="8" name="Picture 7" descr="A close up of a logo&#10;&#10;Description generated with high confidence">
            <a:extLst>
              <a:ext uri="{FF2B5EF4-FFF2-40B4-BE49-F238E27FC236}">
                <a16:creationId xmlns:a16="http://schemas.microsoft.com/office/drawing/2014/main" id="{3B8C3D0F-71D9-4868-8623-F3EE34546A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53261" y="2802005"/>
            <a:ext cx="550912" cy="519728"/>
          </a:xfrm>
          <a:prstGeom prst="rect">
            <a:avLst/>
          </a:prstGeom>
        </p:spPr>
      </p:pic>
      <p:pic>
        <p:nvPicPr>
          <p:cNvPr id="14" name="Picture 2" descr="Image result for NRF">
            <a:extLst>
              <a:ext uri="{FF2B5EF4-FFF2-40B4-BE49-F238E27FC236}">
                <a16:creationId xmlns:a16="http://schemas.microsoft.com/office/drawing/2014/main" id="{C66CCA98-5F0E-4D56-91B1-8B10CE61CF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6472" y="311697"/>
            <a:ext cx="1621317" cy="10184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dst logo">
            <a:extLst>
              <a:ext uri="{FF2B5EF4-FFF2-40B4-BE49-F238E27FC236}">
                <a16:creationId xmlns:a16="http://schemas.microsoft.com/office/drawing/2014/main" id="{0FE106FE-D887-4A66-98B8-5CD05F04BE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48405" y="290158"/>
            <a:ext cx="3029592" cy="10615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UCT MTM D001_Logo_UCT_LONG_logo-01.png">
            <a:extLst>
              <a:ext uri="{FF2B5EF4-FFF2-40B4-BE49-F238E27FC236}">
                <a16:creationId xmlns:a16="http://schemas.microsoft.com/office/drawing/2014/main" id="{75B9C173-521C-4C3C-A7E3-9706B64CC5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3842" y="4877846"/>
            <a:ext cx="2795127" cy="1438369"/>
          </a:xfrm>
          <a:prstGeom prst="rect">
            <a:avLst/>
          </a:prstGeom>
        </p:spPr>
      </p:pic>
      <p:pic>
        <p:nvPicPr>
          <p:cNvPr id="17" name="Picture 16">
            <a:extLst>
              <a:ext uri="{FF2B5EF4-FFF2-40B4-BE49-F238E27FC236}">
                <a16:creationId xmlns:a16="http://schemas.microsoft.com/office/drawing/2014/main" id="{CB7415B4-7362-481E-AFFA-B109CB5066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2200" y="4935461"/>
            <a:ext cx="1708855" cy="1380754"/>
          </a:xfrm>
          <a:prstGeom prst="rect">
            <a:avLst/>
          </a:prstGeom>
        </p:spPr>
      </p:pic>
      <p:pic>
        <p:nvPicPr>
          <p:cNvPr id="18" name="Picture 17">
            <a:extLst>
              <a:ext uri="{FF2B5EF4-FFF2-40B4-BE49-F238E27FC236}">
                <a16:creationId xmlns:a16="http://schemas.microsoft.com/office/drawing/2014/main" id="{F36F240F-91BA-4E53-8210-F4B40027B8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589" y="4404063"/>
            <a:ext cx="1960198" cy="1960198"/>
          </a:xfrm>
          <a:prstGeom prst="rect">
            <a:avLst/>
          </a:prstGeom>
        </p:spPr>
      </p:pic>
      <p:pic>
        <p:nvPicPr>
          <p:cNvPr id="20" name="Picture 19">
            <a:extLst>
              <a:ext uri="{FF2B5EF4-FFF2-40B4-BE49-F238E27FC236}">
                <a16:creationId xmlns:a16="http://schemas.microsoft.com/office/drawing/2014/main" id="{079FF982-8C38-475A-975F-DC41B766C9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075" y="183476"/>
            <a:ext cx="1635163" cy="1618130"/>
          </a:xfrm>
          <a:prstGeom prst="rect">
            <a:avLst/>
          </a:prstGeom>
        </p:spPr>
      </p:pic>
      <p:pic>
        <p:nvPicPr>
          <p:cNvPr id="26" name="Picture 25" descr="Logo&#10;&#10;Description automatically generated">
            <a:extLst>
              <a:ext uri="{FF2B5EF4-FFF2-40B4-BE49-F238E27FC236}">
                <a16:creationId xmlns:a16="http://schemas.microsoft.com/office/drawing/2014/main" id="{8F05EE0B-DC6B-4938-B61D-E5A4B044F49F}"/>
              </a:ext>
            </a:extLst>
          </p:cNvPr>
          <p:cNvPicPr>
            <a:picLocks noChangeAspect="1"/>
          </p:cNvPicPr>
          <p:nvPr/>
        </p:nvPicPr>
        <p:blipFill rotWithShape="1">
          <a:blip r:embed="rId11">
            <a:extLst>
              <a:ext uri="{28A0092B-C50C-407E-A947-70E740481C1C}">
                <a14:useLocalDpi xmlns:a14="http://schemas.microsoft.com/office/drawing/2010/main" val="0"/>
              </a:ext>
            </a:extLst>
          </a:blip>
          <a:srcRect l="8255" r="10558"/>
          <a:stretch/>
        </p:blipFill>
        <p:spPr>
          <a:xfrm>
            <a:off x="8890235" y="2674049"/>
            <a:ext cx="2800820" cy="1126484"/>
          </a:xfrm>
          <a:prstGeom prst="rect">
            <a:avLst/>
          </a:prstGeom>
        </p:spPr>
      </p:pic>
    </p:spTree>
    <p:extLst>
      <p:ext uri="{BB962C8B-B14F-4D97-AF65-F5344CB8AC3E}">
        <p14:creationId xmlns:p14="http://schemas.microsoft.com/office/powerpoint/2010/main" val="4178478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3AF860A-B645-4344-BA5D-F934BBE828EC}"/>
              </a:ext>
            </a:extLst>
          </p:cNvPr>
          <p:cNvSpPr>
            <a:spLocks noGrp="1"/>
          </p:cNvSpPr>
          <p:nvPr>
            <p:ph type="dt" sz="half" idx="10"/>
          </p:nvPr>
        </p:nvSpPr>
        <p:spPr>
          <a:xfrm>
            <a:off x="845977" y="6434725"/>
            <a:ext cx="2743200" cy="365125"/>
          </a:xfrm>
        </p:spPr>
        <p:txBody>
          <a:bodyPr/>
          <a:lstStyle/>
          <a:p>
            <a:fld id="{B61420DC-C34B-4215-B35B-7056346141A7}" type="datetime1">
              <a:rPr lang="en-ZA" smtClean="0"/>
              <a:t>2021/11/25</a:t>
            </a:fld>
            <a:endParaRPr lang="en-ZA" dirty="0"/>
          </a:p>
        </p:txBody>
      </p:sp>
      <p:sp>
        <p:nvSpPr>
          <p:cNvPr id="5" name="Footer Placeholder 4">
            <a:extLst>
              <a:ext uri="{FF2B5EF4-FFF2-40B4-BE49-F238E27FC236}">
                <a16:creationId xmlns:a16="http://schemas.microsoft.com/office/drawing/2014/main" id="{A8B8B130-79C9-4983-A190-5928EA6994C9}"/>
              </a:ext>
            </a:extLst>
          </p:cNvPr>
          <p:cNvSpPr>
            <a:spLocks noGrp="1"/>
          </p:cNvSpPr>
          <p:nvPr>
            <p:ph type="ftr" sz="quarter" idx="11"/>
          </p:nvPr>
        </p:nvSpPr>
        <p:spPr>
          <a:xfrm>
            <a:off x="4046377" y="6434725"/>
            <a:ext cx="4114800" cy="365125"/>
          </a:xfrm>
        </p:spPr>
        <p:txBody>
          <a:bodyPr/>
          <a:lstStyle/>
          <a:p>
            <a:r>
              <a:rPr lang="en-ZA" dirty="0"/>
              <a:t>CoP II Workshop </a:t>
            </a:r>
          </a:p>
        </p:txBody>
      </p:sp>
      <p:sp>
        <p:nvSpPr>
          <p:cNvPr id="6" name="Slide Number Placeholder 5">
            <a:extLst>
              <a:ext uri="{FF2B5EF4-FFF2-40B4-BE49-F238E27FC236}">
                <a16:creationId xmlns:a16="http://schemas.microsoft.com/office/drawing/2014/main" id="{9F6A129A-A8FF-4838-8BB5-49F5D6B334F6}"/>
              </a:ext>
            </a:extLst>
          </p:cNvPr>
          <p:cNvSpPr>
            <a:spLocks noGrp="1"/>
          </p:cNvSpPr>
          <p:nvPr>
            <p:ph type="sldNum" sz="quarter" idx="12"/>
          </p:nvPr>
        </p:nvSpPr>
        <p:spPr>
          <a:xfrm>
            <a:off x="8618377" y="6434725"/>
            <a:ext cx="2743200" cy="365125"/>
          </a:xfrm>
        </p:spPr>
        <p:txBody>
          <a:bodyPr/>
          <a:lstStyle/>
          <a:p>
            <a:fld id="{5BA42DEE-2F6F-49F0-8005-E2C5E4B6EFDF}" type="slidenum">
              <a:rPr lang="en-ZA" smtClean="0"/>
              <a:t>3</a:t>
            </a:fld>
            <a:endParaRPr lang="en-ZA" dirty="0"/>
          </a:p>
        </p:txBody>
      </p:sp>
      <p:grpSp>
        <p:nvGrpSpPr>
          <p:cNvPr id="2" name="Group 1">
            <a:extLst>
              <a:ext uri="{FF2B5EF4-FFF2-40B4-BE49-F238E27FC236}">
                <a16:creationId xmlns:a16="http://schemas.microsoft.com/office/drawing/2014/main" id="{318BF4ED-D78B-48D5-A18B-AE7F1C39CC17}"/>
              </a:ext>
            </a:extLst>
          </p:cNvPr>
          <p:cNvGrpSpPr/>
          <p:nvPr/>
        </p:nvGrpSpPr>
        <p:grpSpPr>
          <a:xfrm>
            <a:off x="317507" y="2071431"/>
            <a:ext cx="11556986" cy="2966940"/>
            <a:chOff x="393983" y="1111818"/>
            <a:chExt cx="13002102" cy="3771287"/>
          </a:xfrm>
        </p:grpSpPr>
        <p:cxnSp>
          <p:nvCxnSpPr>
            <p:cNvPr id="7" name="Straight Arrow Connector 6">
              <a:extLst>
                <a:ext uri="{FF2B5EF4-FFF2-40B4-BE49-F238E27FC236}">
                  <a16:creationId xmlns:a16="http://schemas.microsoft.com/office/drawing/2014/main" id="{4B9F225E-75ED-47E2-88EC-29CF6B030571}"/>
                </a:ext>
              </a:extLst>
            </p:cNvPr>
            <p:cNvCxnSpPr>
              <a:stCxn id="16" idx="3"/>
              <a:endCxn id="13" idx="1"/>
            </p:cNvCxnSpPr>
            <p:nvPr/>
          </p:nvCxnSpPr>
          <p:spPr>
            <a:xfrm flipV="1">
              <a:off x="2303731" y="1739740"/>
              <a:ext cx="1465390" cy="105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7E061137-F19A-4D80-9557-1A3B3B754CA8}"/>
                </a:ext>
              </a:extLst>
            </p:cNvPr>
            <p:cNvSpPr txBox="1"/>
            <p:nvPr/>
          </p:nvSpPr>
          <p:spPr>
            <a:xfrm>
              <a:off x="2415160" y="1309236"/>
              <a:ext cx="1337355" cy="369332"/>
            </a:xfrm>
            <a:prstGeom prst="rect">
              <a:avLst/>
            </a:prstGeom>
            <a:noFill/>
          </p:spPr>
          <p:txBody>
            <a:bodyPr wrap="square" rtlCol="0">
              <a:spAutoFit/>
            </a:bodyPr>
            <a:lstStyle/>
            <a:p>
              <a:pPr algn="ctr"/>
              <a:r>
                <a:rPr lang="en-ZA" dirty="0">
                  <a:solidFill>
                    <a:srgbClr val="348629"/>
                  </a:solidFill>
                  <a:latin typeface="Segoe UI Semilight" panose="020B0402040204020203" pitchFamily="34" charset="0"/>
                  <a:cs typeface="Segoe UI Semilight" panose="020B0402040204020203" pitchFamily="34" charset="0"/>
                </a:rPr>
                <a:t>Harvested </a:t>
              </a:r>
            </a:p>
          </p:txBody>
        </p:sp>
        <p:cxnSp>
          <p:nvCxnSpPr>
            <p:cNvPr id="9" name="Straight Arrow Connector 8">
              <a:extLst>
                <a:ext uri="{FF2B5EF4-FFF2-40B4-BE49-F238E27FC236}">
                  <a16:creationId xmlns:a16="http://schemas.microsoft.com/office/drawing/2014/main" id="{4DAB6E59-C8AB-484C-9BD8-85C75F940CEF}"/>
                </a:ext>
              </a:extLst>
            </p:cNvPr>
            <p:cNvCxnSpPr>
              <a:cxnSpLocks/>
            </p:cNvCxnSpPr>
            <p:nvPr/>
          </p:nvCxnSpPr>
          <p:spPr>
            <a:xfrm flipV="1">
              <a:off x="9244275" y="1739739"/>
              <a:ext cx="2248976" cy="523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8462BA93-9AA1-4368-9AD3-713599CD49DE}"/>
                </a:ext>
              </a:extLst>
            </p:cNvPr>
            <p:cNvSpPr txBox="1"/>
            <p:nvPr/>
          </p:nvSpPr>
          <p:spPr>
            <a:xfrm>
              <a:off x="9891319" y="1281805"/>
              <a:ext cx="2117899" cy="369332"/>
            </a:xfrm>
            <a:prstGeom prst="rect">
              <a:avLst/>
            </a:prstGeom>
            <a:noFill/>
          </p:spPr>
          <p:txBody>
            <a:bodyPr wrap="square" rtlCol="0">
              <a:spAutoFit/>
            </a:bodyPr>
            <a:lstStyle/>
            <a:p>
              <a:r>
                <a:rPr lang="en-ZA" dirty="0">
                  <a:solidFill>
                    <a:srgbClr val="348629"/>
                  </a:solidFill>
                  <a:latin typeface="Segoe UI Semilight" panose="020B0402040204020203" pitchFamily="34" charset="0"/>
                  <a:cs typeface="Segoe UI Semilight" panose="020B0402040204020203" pitchFamily="34" charset="0"/>
                </a:rPr>
                <a:t>Lead products</a:t>
              </a:r>
            </a:p>
          </p:txBody>
        </p:sp>
        <p:sp>
          <p:nvSpPr>
            <p:cNvPr id="11" name="TextBox 10">
              <a:extLst>
                <a:ext uri="{FF2B5EF4-FFF2-40B4-BE49-F238E27FC236}">
                  <a16:creationId xmlns:a16="http://schemas.microsoft.com/office/drawing/2014/main" id="{6251EB70-9BF7-4858-A997-86E678B979DC}"/>
                </a:ext>
              </a:extLst>
            </p:cNvPr>
            <p:cNvSpPr txBox="1"/>
            <p:nvPr/>
          </p:nvSpPr>
          <p:spPr>
            <a:xfrm>
              <a:off x="2340416" y="1795372"/>
              <a:ext cx="1337355" cy="369332"/>
            </a:xfrm>
            <a:prstGeom prst="rect">
              <a:avLst/>
            </a:prstGeom>
            <a:noFill/>
          </p:spPr>
          <p:txBody>
            <a:bodyPr wrap="square" rtlCol="0">
              <a:spAutoFit/>
            </a:bodyPr>
            <a:lstStyle/>
            <a:p>
              <a:pPr algn="ctr"/>
              <a:r>
                <a:rPr lang="en-ZA" dirty="0">
                  <a:solidFill>
                    <a:srgbClr val="348629"/>
                  </a:solidFill>
                  <a:latin typeface="Segoe UI Semilight" panose="020B0402040204020203" pitchFamily="34" charset="0"/>
                  <a:cs typeface="Segoe UI Semilight" panose="020B0402040204020203" pitchFamily="34" charset="0"/>
                </a:rPr>
                <a:t>Plants</a:t>
              </a:r>
            </a:p>
          </p:txBody>
        </p:sp>
        <p:grpSp>
          <p:nvGrpSpPr>
            <p:cNvPr id="12" name="Group 11">
              <a:extLst>
                <a:ext uri="{FF2B5EF4-FFF2-40B4-BE49-F238E27FC236}">
                  <a16:creationId xmlns:a16="http://schemas.microsoft.com/office/drawing/2014/main" id="{FB48923D-7F13-40D1-B32F-ED63C68F7764}"/>
                </a:ext>
              </a:extLst>
            </p:cNvPr>
            <p:cNvGrpSpPr/>
            <p:nvPr/>
          </p:nvGrpSpPr>
          <p:grpSpPr>
            <a:xfrm>
              <a:off x="3769121" y="1111818"/>
              <a:ext cx="2082947" cy="1255843"/>
              <a:chOff x="4262496" y="2397116"/>
              <a:chExt cx="2451210" cy="1481070"/>
            </a:xfrm>
          </p:grpSpPr>
          <p:sp>
            <p:nvSpPr>
              <p:cNvPr id="13" name="Rectangle 12">
                <a:extLst>
                  <a:ext uri="{FF2B5EF4-FFF2-40B4-BE49-F238E27FC236}">
                    <a16:creationId xmlns:a16="http://schemas.microsoft.com/office/drawing/2014/main" id="{8D479DEA-2B4F-4655-B476-15265319350F}"/>
                  </a:ext>
                </a:extLst>
              </p:cNvPr>
              <p:cNvSpPr/>
              <p:nvPr/>
            </p:nvSpPr>
            <p:spPr>
              <a:xfrm>
                <a:off x="4262496" y="2397116"/>
                <a:ext cx="2265611" cy="148107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ZA" dirty="0">
                    <a:latin typeface="Segoe UI Semilight" panose="020B0402040204020203" pitchFamily="34" charset="0"/>
                    <a:cs typeface="Segoe UI Semilight" panose="020B0402040204020203" pitchFamily="34" charset="0"/>
                  </a:rPr>
                  <a:t>Plants processing</a:t>
                </a:r>
              </a:p>
            </p:txBody>
          </p:sp>
          <p:pic>
            <p:nvPicPr>
              <p:cNvPr id="14" name="Picture 13" descr="UCT MTM D001_Logo_UCT_LONG_logo-01.png">
                <a:extLst>
                  <a:ext uri="{FF2B5EF4-FFF2-40B4-BE49-F238E27FC236}">
                    <a16:creationId xmlns:a16="http://schemas.microsoft.com/office/drawing/2014/main" id="{D82AEE6D-28A8-45F5-A4DB-668D5C5D76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8325" y="2457406"/>
                <a:ext cx="1055381" cy="543098"/>
              </a:xfrm>
              <a:prstGeom prst="rect">
                <a:avLst/>
              </a:prstGeom>
            </p:spPr>
          </p:pic>
        </p:grpSp>
        <p:grpSp>
          <p:nvGrpSpPr>
            <p:cNvPr id="15" name="Group 14">
              <a:extLst>
                <a:ext uri="{FF2B5EF4-FFF2-40B4-BE49-F238E27FC236}">
                  <a16:creationId xmlns:a16="http://schemas.microsoft.com/office/drawing/2014/main" id="{626DF3D7-A55A-45E0-9DB6-6CE458003F42}"/>
                </a:ext>
              </a:extLst>
            </p:cNvPr>
            <p:cNvGrpSpPr/>
            <p:nvPr/>
          </p:nvGrpSpPr>
          <p:grpSpPr>
            <a:xfrm>
              <a:off x="393983" y="1111818"/>
              <a:ext cx="1909748" cy="1255843"/>
              <a:chOff x="825690" y="2400599"/>
              <a:chExt cx="2265608" cy="1483573"/>
            </a:xfrm>
          </p:grpSpPr>
          <p:sp>
            <p:nvSpPr>
              <p:cNvPr id="16" name="Rectangle 15">
                <a:extLst>
                  <a:ext uri="{FF2B5EF4-FFF2-40B4-BE49-F238E27FC236}">
                    <a16:creationId xmlns:a16="http://schemas.microsoft.com/office/drawing/2014/main" id="{12902F3F-2E13-4B14-AE4F-73C2210DB012}"/>
                  </a:ext>
                </a:extLst>
              </p:cNvPr>
              <p:cNvSpPr/>
              <p:nvPr/>
            </p:nvSpPr>
            <p:spPr>
              <a:xfrm>
                <a:off x="825690" y="2403102"/>
                <a:ext cx="2265608" cy="148107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ZA" dirty="0">
                    <a:solidFill>
                      <a:srgbClr val="2F79A6"/>
                    </a:solidFill>
                    <a:latin typeface="Segoe UI Semilight" panose="020B0402040204020203" pitchFamily="34" charset="0"/>
                    <a:cs typeface="Segoe UI Semilight" panose="020B0402040204020203" pitchFamily="34" charset="0"/>
                  </a:rPr>
                  <a:t>Cultivation</a:t>
                </a:r>
              </a:p>
            </p:txBody>
          </p:sp>
          <p:pic>
            <p:nvPicPr>
              <p:cNvPr id="17" name="Picture 16">
                <a:extLst>
                  <a:ext uri="{FF2B5EF4-FFF2-40B4-BE49-F238E27FC236}">
                    <a16:creationId xmlns:a16="http://schemas.microsoft.com/office/drawing/2014/main" id="{A3351A92-AB3A-47E4-9578-FBBA0DCCF5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1141" y="2400599"/>
                <a:ext cx="605305" cy="634559"/>
              </a:xfrm>
              <a:prstGeom prst="rect">
                <a:avLst/>
              </a:prstGeom>
            </p:spPr>
          </p:pic>
        </p:grpSp>
        <p:grpSp>
          <p:nvGrpSpPr>
            <p:cNvPr id="18" name="Group 17">
              <a:extLst>
                <a:ext uri="{FF2B5EF4-FFF2-40B4-BE49-F238E27FC236}">
                  <a16:creationId xmlns:a16="http://schemas.microsoft.com/office/drawing/2014/main" id="{1EAE69A7-5B17-4C73-B718-54E070F0EFC0}"/>
                </a:ext>
              </a:extLst>
            </p:cNvPr>
            <p:cNvGrpSpPr/>
            <p:nvPr/>
          </p:nvGrpSpPr>
          <p:grpSpPr>
            <a:xfrm>
              <a:off x="7319530" y="1111818"/>
              <a:ext cx="2088064" cy="1255843"/>
              <a:chOff x="4262496" y="2397116"/>
              <a:chExt cx="2457231" cy="1481070"/>
            </a:xfrm>
          </p:grpSpPr>
          <p:sp>
            <p:nvSpPr>
              <p:cNvPr id="19" name="Rectangle 18">
                <a:extLst>
                  <a:ext uri="{FF2B5EF4-FFF2-40B4-BE49-F238E27FC236}">
                    <a16:creationId xmlns:a16="http://schemas.microsoft.com/office/drawing/2014/main" id="{6BBE16B9-C6AB-42E0-A8D3-3F3BEAEAA635}"/>
                  </a:ext>
                </a:extLst>
              </p:cNvPr>
              <p:cNvSpPr/>
              <p:nvPr/>
            </p:nvSpPr>
            <p:spPr>
              <a:xfrm>
                <a:off x="4262496" y="2397116"/>
                <a:ext cx="2265611" cy="148107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ZA" dirty="0">
                    <a:latin typeface="Segoe UI Semilight" panose="020B0402040204020203" pitchFamily="34" charset="0"/>
                    <a:cs typeface="Segoe UI Semilight" panose="020B0402040204020203" pitchFamily="34" charset="0"/>
                  </a:rPr>
                  <a:t>Fibre processing</a:t>
                </a:r>
              </a:p>
            </p:txBody>
          </p:sp>
          <p:pic>
            <p:nvPicPr>
              <p:cNvPr id="20" name="Picture 19" descr="UCT MTM D001_Logo_UCT_LONG_logo-01.png">
                <a:extLst>
                  <a:ext uri="{FF2B5EF4-FFF2-40B4-BE49-F238E27FC236}">
                    <a16:creationId xmlns:a16="http://schemas.microsoft.com/office/drawing/2014/main" id="{9AF1FD54-17C2-4C2B-BF9B-B9F27C5FC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4346" y="2457405"/>
                <a:ext cx="1055381" cy="543098"/>
              </a:xfrm>
              <a:prstGeom prst="rect">
                <a:avLst/>
              </a:prstGeom>
            </p:spPr>
          </p:pic>
        </p:grpSp>
        <p:cxnSp>
          <p:nvCxnSpPr>
            <p:cNvPr id="21" name="Straight Arrow Connector 20">
              <a:extLst>
                <a:ext uri="{FF2B5EF4-FFF2-40B4-BE49-F238E27FC236}">
                  <a16:creationId xmlns:a16="http://schemas.microsoft.com/office/drawing/2014/main" id="{BA87E6BE-D28C-4711-8D78-78B4E34CFDEE}"/>
                </a:ext>
              </a:extLst>
            </p:cNvPr>
            <p:cNvCxnSpPr>
              <a:cxnSpLocks/>
            </p:cNvCxnSpPr>
            <p:nvPr/>
          </p:nvCxnSpPr>
          <p:spPr>
            <a:xfrm>
              <a:off x="5694353" y="1764771"/>
              <a:ext cx="1628299" cy="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F1A0E4E5-6834-4A61-8B87-2A55A1A5B66F}"/>
                </a:ext>
              </a:extLst>
            </p:cNvPr>
            <p:cNvSpPr txBox="1"/>
            <p:nvPr/>
          </p:nvSpPr>
          <p:spPr>
            <a:xfrm>
              <a:off x="5818856" y="1324778"/>
              <a:ext cx="1337355" cy="369332"/>
            </a:xfrm>
            <a:prstGeom prst="rect">
              <a:avLst/>
            </a:prstGeom>
            <a:noFill/>
          </p:spPr>
          <p:txBody>
            <a:bodyPr wrap="square" rtlCol="0">
              <a:spAutoFit/>
            </a:bodyPr>
            <a:lstStyle/>
            <a:p>
              <a:pPr algn="ctr"/>
              <a:r>
                <a:rPr lang="en-ZA" dirty="0">
                  <a:solidFill>
                    <a:srgbClr val="348629"/>
                  </a:solidFill>
                  <a:latin typeface="Segoe UI Semilight" panose="020B0402040204020203" pitchFamily="34" charset="0"/>
                  <a:cs typeface="Segoe UI Semilight" panose="020B0402040204020203" pitchFamily="34" charset="0"/>
                </a:rPr>
                <a:t>Fibres</a:t>
              </a:r>
            </a:p>
          </p:txBody>
        </p:sp>
        <p:grpSp>
          <p:nvGrpSpPr>
            <p:cNvPr id="23" name="Group 22">
              <a:extLst>
                <a:ext uri="{FF2B5EF4-FFF2-40B4-BE49-F238E27FC236}">
                  <a16:creationId xmlns:a16="http://schemas.microsoft.com/office/drawing/2014/main" id="{961EF52D-1414-43F4-9994-63BA50402CCE}"/>
                </a:ext>
              </a:extLst>
            </p:cNvPr>
            <p:cNvGrpSpPr/>
            <p:nvPr/>
          </p:nvGrpSpPr>
          <p:grpSpPr>
            <a:xfrm>
              <a:off x="3771964" y="3036705"/>
              <a:ext cx="2082947" cy="1255843"/>
              <a:chOff x="4262496" y="2397116"/>
              <a:chExt cx="2451210" cy="1481070"/>
            </a:xfrm>
          </p:grpSpPr>
          <p:sp>
            <p:nvSpPr>
              <p:cNvPr id="24" name="Rectangle 23">
                <a:extLst>
                  <a:ext uri="{FF2B5EF4-FFF2-40B4-BE49-F238E27FC236}">
                    <a16:creationId xmlns:a16="http://schemas.microsoft.com/office/drawing/2014/main" id="{3BD3D761-9609-42DD-B9AB-408B227A825D}"/>
                  </a:ext>
                </a:extLst>
              </p:cNvPr>
              <p:cNvSpPr/>
              <p:nvPr/>
            </p:nvSpPr>
            <p:spPr>
              <a:xfrm>
                <a:off x="4262496" y="2397116"/>
                <a:ext cx="2265611" cy="148107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ZA" dirty="0">
                    <a:latin typeface="Segoe UI Semilight" panose="020B0402040204020203" pitchFamily="34" charset="0"/>
                    <a:cs typeface="Segoe UI Semilight" panose="020B0402040204020203" pitchFamily="34" charset="0"/>
                  </a:rPr>
                  <a:t>Metal processing</a:t>
                </a:r>
              </a:p>
            </p:txBody>
          </p:sp>
          <p:pic>
            <p:nvPicPr>
              <p:cNvPr id="25" name="Picture 24" descr="UCT MTM D001_Logo_UCT_LONG_logo-01.png">
                <a:extLst>
                  <a:ext uri="{FF2B5EF4-FFF2-40B4-BE49-F238E27FC236}">
                    <a16:creationId xmlns:a16="http://schemas.microsoft.com/office/drawing/2014/main" id="{110DD37A-AABD-47FD-B0C9-0E8B5ED999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8325" y="2457406"/>
                <a:ext cx="1055381" cy="543098"/>
              </a:xfrm>
              <a:prstGeom prst="rect">
                <a:avLst/>
              </a:prstGeom>
            </p:spPr>
          </p:pic>
        </p:grpSp>
        <p:cxnSp>
          <p:nvCxnSpPr>
            <p:cNvPr id="26" name="Straight Arrow Connector 25">
              <a:extLst>
                <a:ext uri="{FF2B5EF4-FFF2-40B4-BE49-F238E27FC236}">
                  <a16:creationId xmlns:a16="http://schemas.microsoft.com/office/drawing/2014/main" id="{ACBE6F83-B2A2-4C5F-832D-74901202D3F3}"/>
                </a:ext>
              </a:extLst>
            </p:cNvPr>
            <p:cNvCxnSpPr>
              <a:stCxn id="13" idx="2"/>
              <a:endCxn id="24" idx="0"/>
            </p:cNvCxnSpPr>
            <p:nvPr/>
          </p:nvCxnSpPr>
          <p:spPr>
            <a:xfrm>
              <a:off x="4731737" y="2367661"/>
              <a:ext cx="2843" cy="669044"/>
            </a:xfrm>
            <a:prstGeom prst="straightConnector1">
              <a:avLst/>
            </a:prstGeom>
            <a:ln w="38100">
              <a:prstDash val="solid"/>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22D47A2E-1450-41C2-8BD9-AD1215E609A4}"/>
                </a:ext>
              </a:extLst>
            </p:cNvPr>
            <p:cNvCxnSpPr>
              <a:cxnSpLocks/>
              <a:stCxn id="24" idx="3"/>
            </p:cNvCxnSpPr>
            <p:nvPr/>
          </p:nvCxnSpPr>
          <p:spPr>
            <a:xfrm>
              <a:off x="5697196" y="3664627"/>
              <a:ext cx="5780955" cy="233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6176F707-D16A-442C-8FF3-8E4B930D818C}"/>
                </a:ext>
              </a:extLst>
            </p:cNvPr>
            <p:cNvSpPr txBox="1"/>
            <p:nvPr/>
          </p:nvSpPr>
          <p:spPr>
            <a:xfrm>
              <a:off x="10339728" y="3181173"/>
              <a:ext cx="1084564" cy="469459"/>
            </a:xfrm>
            <a:prstGeom prst="rect">
              <a:avLst/>
            </a:prstGeom>
            <a:noFill/>
          </p:spPr>
          <p:txBody>
            <a:bodyPr wrap="square" rtlCol="0">
              <a:spAutoFit/>
            </a:bodyPr>
            <a:lstStyle/>
            <a:p>
              <a:r>
                <a:rPr lang="en-ZA" dirty="0">
                  <a:solidFill>
                    <a:srgbClr val="348629"/>
                  </a:solidFill>
                  <a:latin typeface="Segoe UI Semilight" panose="020B0402040204020203" pitchFamily="34" charset="0"/>
                  <a:cs typeface="Segoe UI Semilight" panose="020B0402040204020203" pitchFamily="34" charset="0"/>
                </a:rPr>
                <a:t>Metals</a:t>
              </a:r>
            </a:p>
          </p:txBody>
        </p:sp>
        <p:sp>
          <p:nvSpPr>
            <p:cNvPr id="34" name="TextBox 33">
              <a:extLst>
                <a:ext uri="{FF2B5EF4-FFF2-40B4-BE49-F238E27FC236}">
                  <a16:creationId xmlns:a16="http://schemas.microsoft.com/office/drawing/2014/main" id="{C0CD8BD6-D8C7-40BC-B6E1-CBF28997F11A}"/>
                </a:ext>
              </a:extLst>
            </p:cNvPr>
            <p:cNvSpPr txBox="1"/>
            <p:nvPr/>
          </p:nvSpPr>
          <p:spPr>
            <a:xfrm>
              <a:off x="544861" y="2535811"/>
              <a:ext cx="3375139" cy="2347294"/>
            </a:xfrm>
            <a:prstGeom prst="rect">
              <a:avLst/>
            </a:prstGeom>
            <a:noFill/>
          </p:spPr>
          <p:txBody>
            <a:bodyPr wrap="square" rtlCol="0">
              <a:spAutoFit/>
            </a:bodyPr>
            <a:lstStyle/>
            <a:p>
              <a:r>
                <a:rPr lang="en-US" sz="1600" dirty="0"/>
                <a:t>Proposed plants:</a:t>
              </a:r>
            </a:p>
            <a:p>
              <a:pPr marL="285750" indent="-285750">
                <a:buFontTx/>
                <a:buChar char="-"/>
              </a:pPr>
              <a:r>
                <a:rPr lang="en-US" sz="1600" b="1" dirty="0"/>
                <a:t>Bamboo</a:t>
              </a:r>
              <a:r>
                <a:rPr lang="en-US" sz="1600" dirty="0"/>
                <a:t> (</a:t>
              </a:r>
              <a:r>
                <a:rPr lang="en-US" sz="1600" i="1" dirty="0" err="1"/>
                <a:t>Bambusa</a:t>
              </a:r>
              <a:r>
                <a:rPr lang="en-US" sz="1600" i="1" dirty="0"/>
                <a:t> </a:t>
              </a:r>
              <a:r>
                <a:rPr lang="en-US" sz="1600" i="1" dirty="0" err="1"/>
                <a:t>Balcooa</a:t>
              </a:r>
              <a:r>
                <a:rPr lang="en-US" sz="1600" dirty="0"/>
                <a:t>, </a:t>
              </a:r>
              <a:r>
                <a:rPr lang="en-US" sz="1600" i="1" dirty="0" err="1"/>
                <a:t>Dendrocalamus</a:t>
              </a:r>
              <a:r>
                <a:rPr lang="en-US" sz="1600" i="1" dirty="0"/>
                <a:t> asper</a:t>
              </a:r>
              <a:r>
                <a:rPr lang="en-US" sz="1600" dirty="0"/>
                <a:t>)</a:t>
              </a:r>
            </a:p>
            <a:p>
              <a:pPr marL="285750" indent="-285750">
                <a:buFontTx/>
                <a:buChar char="-"/>
              </a:pPr>
              <a:r>
                <a:rPr lang="en-US" sz="1600" dirty="0"/>
                <a:t>Flax</a:t>
              </a:r>
            </a:p>
            <a:p>
              <a:pPr marL="285750" indent="-285750">
                <a:buFontTx/>
                <a:buChar char="-"/>
              </a:pPr>
              <a:r>
                <a:rPr lang="en-US" sz="1600" b="1" dirty="0"/>
                <a:t>Hemp</a:t>
              </a:r>
            </a:p>
            <a:p>
              <a:pPr marL="285750" indent="-285750">
                <a:buFontTx/>
                <a:buChar char="-"/>
              </a:pPr>
              <a:r>
                <a:rPr lang="en-US" sz="1600" b="1" dirty="0"/>
                <a:t>Kenaf</a:t>
              </a:r>
            </a:p>
            <a:p>
              <a:pPr marL="285750" indent="-285750">
                <a:buFontTx/>
                <a:buChar char="-"/>
              </a:pPr>
              <a:r>
                <a:rPr lang="en-US" sz="1600" dirty="0"/>
                <a:t>Sisal</a:t>
              </a:r>
              <a:endParaRPr lang="en-US" dirty="0"/>
            </a:p>
          </p:txBody>
        </p:sp>
        <p:sp>
          <p:nvSpPr>
            <p:cNvPr id="35" name="TextBox 34">
              <a:extLst>
                <a:ext uri="{FF2B5EF4-FFF2-40B4-BE49-F238E27FC236}">
                  <a16:creationId xmlns:a16="http://schemas.microsoft.com/office/drawing/2014/main" id="{1B85ED11-26C6-4849-97CA-906A26FC406E}"/>
                </a:ext>
              </a:extLst>
            </p:cNvPr>
            <p:cNvSpPr txBox="1"/>
            <p:nvPr/>
          </p:nvSpPr>
          <p:spPr>
            <a:xfrm>
              <a:off x="9407594" y="1925464"/>
              <a:ext cx="3988491" cy="1408377"/>
            </a:xfrm>
            <a:prstGeom prst="rect">
              <a:avLst/>
            </a:prstGeom>
            <a:noFill/>
          </p:spPr>
          <p:txBody>
            <a:bodyPr wrap="square" rtlCol="0">
              <a:spAutoFit/>
            </a:bodyPr>
            <a:lstStyle/>
            <a:p>
              <a:r>
                <a:rPr lang="en-US" sz="1600" dirty="0"/>
                <a:t>Proposed lead </a:t>
              </a:r>
              <a:r>
                <a:rPr lang="en-US" sz="1600" dirty="0" err="1"/>
                <a:t>fibre</a:t>
              </a:r>
              <a:r>
                <a:rPr lang="en-US" sz="1600" dirty="0"/>
                <a:t> products:</a:t>
              </a:r>
            </a:p>
            <a:p>
              <a:pPr marL="285750" indent="-285750">
                <a:buFontTx/>
                <a:buChar char="-"/>
              </a:pPr>
              <a:r>
                <a:rPr lang="en-US" sz="1600" b="1" dirty="0"/>
                <a:t>Bamboo: </a:t>
              </a:r>
              <a:r>
                <a:rPr lang="en-US" sz="1600" dirty="0"/>
                <a:t>wood-based products</a:t>
              </a:r>
            </a:p>
            <a:p>
              <a:pPr marL="285750" indent="-285750">
                <a:buFontTx/>
                <a:buChar char="-"/>
              </a:pPr>
              <a:r>
                <a:rPr lang="en-US" sz="1600" b="1" dirty="0"/>
                <a:t>Hemp &amp; Kenaf: </a:t>
              </a:r>
              <a:r>
                <a:rPr lang="en-US" sz="1600" dirty="0" err="1"/>
                <a:t>Biocomposites</a:t>
              </a:r>
              <a:endParaRPr lang="en-US" sz="1600" dirty="0"/>
            </a:p>
            <a:p>
              <a:pPr marL="285750" indent="-285750">
                <a:buFontTx/>
                <a:buChar char="-"/>
              </a:pPr>
              <a:endParaRPr lang="en-US" dirty="0"/>
            </a:p>
          </p:txBody>
        </p:sp>
      </p:grpSp>
      <p:sp>
        <p:nvSpPr>
          <p:cNvPr id="44" name="Rectangle 43">
            <a:extLst>
              <a:ext uri="{FF2B5EF4-FFF2-40B4-BE49-F238E27FC236}">
                <a16:creationId xmlns:a16="http://schemas.microsoft.com/office/drawing/2014/main" id="{AFBC2C3E-424F-46C2-B328-5FD17D8380AD}"/>
              </a:ext>
            </a:extLst>
          </p:cNvPr>
          <p:cNvSpPr/>
          <p:nvPr/>
        </p:nvSpPr>
        <p:spPr>
          <a:xfrm>
            <a:off x="51538" y="5529054"/>
            <a:ext cx="12192000" cy="871192"/>
          </a:xfrm>
          <a:prstGeom prst="rect">
            <a:avLst/>
          </a:prstGeom>
          <a:solidFill>
            <a:srgbClr val="99B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lumMod val="25000"/>
                  </a:schemeClr>
                </a:solidFill>
                <a:latin typeface="Segoe UI Semilight" panose="020B0402040204020203" pitchFamily="34" charset="0"/>
                <a:cs typeface="Segoe UI Semilight" panose="020B0402040204020203" pitchFamily="34" charset="0"/>
              </a:rPr>
              <a:t>The extent of pollution of the sites considered for combined remediation and multi-product development is a key factor in expected performance. </a:t>
            </a:r>
            <a:endParaRPr lang="en-ZA" sz="2000" dirty="0">
              <a:solidFill>
                <a:schemeClr val="accent2">
                  <a:lumMod val="25000"/>
                </a:schemeClr>
              </a:solidFill>
              <a:latin typeface="Segoe UI Semilight" panose="020B0402040204020203" pitchFamily="34" charset="0"/>
              <a:cs typeface="Segoe UI Semilight" panose="020B0402040204020203" pitchFamily="34" charset="0"/>
            </a:endParaRPr>
          </a:p>
        </p:txBody>
      </p:sp>
      <p:grpSp>
        <p:nvGrpSpPr>
          <p:cNvPr id="29" name="Group 28">
            <a:extLst>
              <a:ext uri="{FF2B5EF4-FFF2-40B4-BE49-F238E27FC236}">
                <a16:creationId xmlns:a16="http://schemas.microsoft.com/office/drawing/2014/main" id="{B1B030AB-5D2D-4744-887F-0DDB1B1C518A}"/>
              </a:ext>
            </a:extLst>
          </p:cNvPr>
          <p:cNvGrpSpPr/>
          <p:nvPr/>
        </p:nvGrpSpPr>
        <p:grpSpPr>
          <a:xfrm>
            <a:off x="9913104" y="77851"/>
            <a:ext cx="2218550" cy="2057607"/>
            <a:chOff x="10004763" y="3389111"/>
            <a:chExt cx="2218550" cy="2057607"/>
          </a:xfrm>
        </p:grpSpPr>
        <p:grpSp>
          <p:nvGrpSpPr>
            <p:cNvPr id="45" name="Group 44">
              <a:extLst>
                <a:ext uri="{FF2B5EF4-FFF2-40B4-BE49-F238E27FC236}">
                  <a16:creationId xmlns:a16="http://schemas.microsoft.com/office/drawing/2014/main" id="{357BEF12-396F-43A4-A182-F5B8E13876E7}"/>
                </a:ext>
              </a:extLst>
            </p:cNvPr>
            <p:cNvGrpSpPr/>
            <p:nvPr/>
          </p:nvGrpSpPr>
          <p:grpSpPr>
            <a:xfrm>
              <a:off x="10440959" y="3389111"/>
              <a:ext cx="1238560" cy="1208230"/>
              <a:chOff x="6327852" y="-834474"/>
              <a:chExt cx="1487865" cy="1590770"/>
            </a:xfrm>
          </p:grpSpPr>
          <p:sp>
            <p:nvSpPr>
              <p:cNvPr id="46" name="Oval 45">
                <a:extLst>
                  <a:ext uri="{FF2B5EF4-FFF2-40B4-BE49-F238E27FC236}">
                    <a16:creationId xmlns:a16="http://schemas.microsoft.com/office/drawing/2014/main" id="{08CE5A33-F911-4B6D-ACC1-D4934F008C6C}"/>
                  </a:ext>
                </a:extLst>
              </p:cNvPr>
              <p:cNvSpPr/>
              <p:nvPr/>
            </p:nvSpPr>
            <p:spPr>
              <a:xfrm>
                <a:off x="6327852" y="-834474"/>
                <a:ext cx="1487865" cy="1590770"/>
              </a:xfrm>
              <a:prstGeom prst="ellipse">
                <a:avLst/>
              </a:prstGeom>
              <a:solidFill>
                <a:schemeClr val="tx1">
                  <a:alpha val="50000"/>
                </a:schemeClr>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sp>
          <p:sp>
            <p:nvSpPr>
              <p:cNvPr id="47" name="Oval 4">
                <a:extLst>
                  <a:ext uri="{FF2B5EF4-FFF2-40B4-BE49-F238E27FC236}">
                    <a16:creationId xmlns:a16="http://schemas.microsoft.com/office/drawing/2014/main" id="{9A380F9B-E338-4EC6-BB12-817CBEB1BBDB}"/>
                  </a:ext>
                </a:extLst>
              </p:cNvPr>
              <p:cNvSpPr txBox="1"/>
              <p:nvPr/>
            </p:nvSpPr>
            <p:spPr>
              <a:xfrm>
                <a:off x="6445332" y="-704342"/>
                <a:ext cx="1308897" cy="130887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ZA" sz="1400" dirty="0">
                    <a:latin typeface="Segoe UI Semilight" panose="020B0402040204020203" pitchFamily="34" charset="0"/>
                    <a:cs typeface="Segoe UI Semilight" panose="020B0402040204020203" pitchFamily="34" charset="0"/>
                  </a:rPr>
                  <a:t>Land remediation potential</a:t>
                </a:r>
              </a:p>
            </p:txBody>
          </p:sp>
        </p:grpSp>
        <p:grpSp>
          <p:nvGrpSpPr>
            <p:cNvPr id="54" name="Group 53">
              <a:extLst>
                <a:ext uri="{FF2B5EF4-FFF2-40B4-BE49-F238E27FC236}">
                  <a16:creationId xmlns:a16="http://schemas.microsoft.com/office/drawing/2014/main" id="{AF986668-C0B1-4099-9020-994409B5EA00}"/>
                </a:ext>
              </a:extLst>
            </p:cNvPr>
            <p:cNvGrpSpPr/>
            <p:nvPr/>
          </p:nvGrpSpPr>
          <p:grpSpPr>
            <a:xfrm>
              <a:off x="10004763" y="4238488"/>
              <a:ext cx="1238560" cy="1208230"/>
              <a:chOff x="6327852" y="-834474"/>
              <a:chExt cx="1487865" cy="1590770"/>
            </a:xfrm>
          </p:grpSpPr>
          <p:sp>
            <p:nvSpPr>
              <p:cNvPr id="55" name="Oval 54">
                <a:extLst>
                  <a:ext uri="{FF2B5EF4-FFF2-40B4-BE49-F238E27FC236}">
                    <a16:creationId xmlns:a16="http://schemas.microsoft.com/office/drawing/2014/main" id="{D9689C51-667E-4442-901F-78AA003BD532}"/>
                  </a:ext>
                </a:extLst>
              </p:cNvPr>
              <p:cNvSpPr/>
              <p:nvPr/>
            </p:nvSpPr>
            <p:spPr>
              <a:xfrm>
                <a:off x="6327852" y="-834474"/>
                <a:ext cx="1487865" cy="1590770"/>
              </a:xfrm>
              <a:prstGeom prst="ellipse">
                <a:avLst/>
              </a:prstGeom>
              <a:solidFill>
                <a:schemeClr val="tx1">
                  <a:alpha val="50000"/>
                </a:schemeClr>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sp>
          <p:sp>
            <p:nvSpPr>
              <p:cNvPr id="56" name="Oval 4">
                <a:extLst>
                  <a:ext uri="{FF2B5EF4-FFF2-40B4-BE49-F238E27FC236}">
                    <a16:creationId xmlns:a16="http://schemas.microsoft.com/office/drawing/2014/main" id="{72A2CE48-0E80-40D6-8E3B-9CEB5551B6B9}"/>
                  </a:ext>
                </a:extLst>
              </p:cNvPr>
              <p:cNvSpPr txBox="1"/>
              <p:nvPr/>
            </p:nvSpPr>
            <p:spPr>
              <a:xfrm>
                <a:off x="6445332" y="-704342"/>
                <a:ext cx="1308897" cy="130887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ZA" sz="1400" dirty="0">
                    <a:latin typeface="Segoe UI Semilight" panose="020B0402040204020203" pitchFamily="34" charset="0"/>
                    <a:cs typeface="Segoe UI Semilight" panose="020B0402040204020203" pitchFamily="34" charset="0"/>
                  </a:rPr>
                  <a:t>Metal recovery potential</a:t>
                </a:r>
              </a:p>
            </p:txBody>
          </p:sp>
        </p:grpSp>
        <p:grpSp>
          <p:nvGrpSpPr>
            <p:cNvPr id="57" name="Group 56">
              <a:extLst>
                <a:ext uri="{FF2B5EF4-FFF2-40B4-BE49-F238E27FC236}">
                  <a16:creationId xmlns:a16="http://schemas.microsoft.com/office/drawing/2014/main" id="{FD3D9201-5395-4AA7-9D93-D3317EC6DFE8}"/>
                </a:ext>
              </a:extLst>
            </p:cNvPr>
            <p:cNvGrpSpPr/>
            <p:nvPr/>
          </p:nvGrpSpPr>
          <p:grpSpPr>
            <a:xfrm>
              <a:off x="10984753" y="4209044"/>
              <a:ext cx="1238560" cy="1208230"/>
              <a:chOff x="6317271" y="-834789"/>
              <a:chExt cx="1487865" cy="1590770"/>
            </a:xfrm>
          </p:grpSpPr>
          <p:sp>
            <p:nvSpPr>
              <p:cNvPr id="58" name="Oval 57">
                <a:extLst>
                  <a:ext uri="{FF2B5EF4-FFF2-40B4-BE49-F238E27FC236}">
                    <a16:creationId xmlns:a16="http://schemas.microsoft.com/office/drawing/2014/main" id="{442F6001-07C1-4500-B67D-5D97C7A46ECC}"/>
                  </a:ext>
                </a:extLst>
              </p:cNvPr>
              <p:cNvSpPr/>
              <p:nvPr/>
            </p:nvSpPr>
            <p:spPr>
              <a:xfrm>
                <a:off x="6317271" y="-834789"/>
                <a:ext cx="1487865" cy="1590770"/>
              </a:xfrm>
              <a:prstGeom prst="ellipse">
                <a:avLst/>
              </a:prstGeom>
              <a:solidFill>
                <a:schemeClr val="tx1">
                  <a:alpha val="50000"/>
                </a:schemeClr>
              </a:solidFill>
            </p:spPr>
            <p:style>
              <a:lnRef idx="2">
                <a:schemeClr val="lt1">
                  <a:hueOff val="0"/>
                  <a:satOff val="0"/>
                  <a:lumOff val="0"/>
                  <a:alphaOff val="0"/>
                </a:schemeClr>
              </a:lnRef>
              <a:fillRef idx="1">
                <a:scrgbClr r="0" g="0" b="0"/>
              </a:fillRef>
              <a:effectRef idx="0">
                <a:schemeClr val="accent2">
                  <a:alpha val="50000"/>
                  <a:hueOff val="0"/>
                  <a:satOff val="0"/>
                  <a:lumOff val="0"/>
                  <a:alphaOff val="0"/>
                </a:schemeClr>
              </a:effectRef>
              <a:fontRef idx="minor">
                <a:schemeClr val="tx1"/>
              </a:fontRef>
            </p:style>
          </p:sp>
          <p:sp>
            <p:nvSpPr>
              <p:cNvPr id="59" name="Oval 4">
                <a:extLst>
                  <a:ext uri="{FF2B5EF4-FFF2-40B4-BE49-F238E27FC236}">
                    <a16:creationId xmlns:a16="http://schemas.microsoft.com/office/drawing/2014/main" id="{70FF1C04-61CA-4DDB-B7CE-68C06748F940}"/>
                  </a:ext>
                </a:extLst>
              </p:cNvPr>
              <p:cNvSpPr txBox="1"/>
              <p:nvPr/>
            </p:nvSpPr>
            <p:spPr>
              <a:xfrm>
                <a:off x="6445332" y="-672570"/>
                <a:ext cx="1308897" cy="1308878"/>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83820" tIns="83820" rIns="83820" bIns="83820" numCol="1" spcCol="1270" anchor="ctr" anchorCtr="0">
                <a:noAutofit/>
              </a:bodyPr>
              <a:lstStyle/>
              <a:p>
                <a:pPr algn="ctr" defTabSz="977900">
                  <a:lnSpc>
                    <a:spcPct val="90000"/>
                  </a:lnSpc>
                  <a:spcBef>
                    <a:spcPct val="0"/>
                  </a:spcBef>
                  <a:spcAft>
                    <a:spcPct val="35000"/>
                  </a:spcAft>
                </a:pPr>
                <a:r>
                  <a:rPr lang="en-ZA" sz="1400" dirty="0">
                    <a:latin typeface="Segoe UI Semilight" panose="020B0402040204020203" pitchFamily="34" charset="0"/>
                    <a:cs typeface="Segoe UI Semilight" panose="020B0402040204020203" pitchFamily="34" charset="0"/>
                  </a:rPr>
                  <a:t>Fibre-derived products</a:t>
                </a:r>
              </a:p>
            </p:txBody>
          </p:sp>
        </p:grpSp>
      </p:grpSp>
      <p:sp>
        <p:nvSpPr>
          <p:cNvPr id="60" name="Title 1">
            <a:extLst>
              <a:ext uri="{FF2B5EF4-FFF2-40B4-BE49-F238E27FC236}">
                <a16:creationId xmlns:a16="http://schemas.microsoft.com/office/drawing/2014/main" id="{BBBE11D2-27D8-4266-9423-DBAA25ED83A4}"/>
              </a:ext>
            </a:extLst>
          </p:cNvPr>
          <p:cNvSpPr>
            <a:spLocks noGrp="1"/>
          </p:cNvSpPr>
          <p:nvPr>
            <p:ph type="title"/>
          </p:nvPr>
        </p:nvSpPr>
        <p:spPr>
          <a:xfrm>
            <a:off x="75214" y="119241"/>
            <a:ext cx="8582267" cy="646126"/>
          </a:xfrm>
          <a:solidFill>
            <a:schemeClr val="bg1">
              <a:lumMod val="95000"/>
            </a:schemeClr>
          </a:solidFill>
        </p:spPr>
        <p:txBody>
          <a:bodyPr>
            <a:normAutofit/>
          </a:bodyPr>
          <a:lstStyle/>
          <a:p>
            <a:r>
              <a:rPr lang="en-US" sz="3600" dirty="0">
                <a:latin typeface="Segoe UI Semilight" panose="020B0402040204020203" pitchFamily="34" charset="0"/>
                <a:cs typeface="Segoe UI Semilight" panose="020B0402040204020203" pitchFamily="34" charset="0"/>
              </a:rPr>
              <a:t>The case of fibrous plants</a:t>
            </a:r>
          </a:p>
        </p:txBody>
      </p:sp>
    </p:spTree>
    <p:extLst>
      <p:ext uri="{BB962C8B-B14F-4D97-AF65-F5344CB8AC3E}">
        <p14:creationId xmlns:p14="http://schemas.microsoft.com/office/powerpoint/2010/main" val="3634092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F235714-0D1D-46A8-B491-F5FC66FF5224}"/>
              </a:ext>
            </a:extLst>
          </p:cNvPr>
          <p:cNvGrpSpPr/>
          <p:nvPr/>
        </p:nvGrpSpPr>
        <p:grpSpPr>
          <a:xfrm>
            <a:off x="3251278" y="904989"/>
            <a:ext cx="8934781" cy="4969653"/>
            <a:chOff x="3251278" y="904989"/>
            <a:chExt cx="8934781" cy="4969653"/>
          </a:xfrm>
        </p:grpSpPr>
        <p:cxnSp>
          <p:nvCxnSpPr>
            <p:cNvPr id="3" name="Straight Connector 2">
              <a:extLst>
                <a:ext uri="{FF2B5EF4-FFF2-40B4-BE49-F238E27FC236}">
                  <a16:creationId xmlns:a16="http://schemas.microsoft.com/office/drawing/2014/main" id="{168F885B-9BCC-4D46-8615-737EC54D25C7}"/>
                </a:ext>
              </a:extLst>
            </p:cNvPr>
            <p:cNvCxnSpPr>
              <a:cxnSpLocks/>
            </p:cNvCxnSpPr>
            <p:nvPr/>
          </p:nvCxnSpPr>
          <p:spPr>
            <a:xfrm>
              <a:off x="7597770" y="2558442"/>
              <a:ext cx="0" cy="820475"/>
            </a:xfrm>
            <a:prstGeom prst="line">
              <a:avLst/>
            </a:prstGeom>
          </p:spPr>
          <p:style>
            <a:lnRef idx="1">
              <a:schemeClr val="dk1"/>
            </a:lnRef>
            <a:fillRef idx="0">
              <a:schemeClr val="dk1"/>
            </a:fillRef>
            <a:effectRef idx="0">
              <a:schemeClr val="dk1"/>
            </a:effectRef>
            <a:fontRef idx="minor">
              <a:schemeClr val="tx1"/>
            </a:fontRef>
          </p:style>
        </p:cxnSp>
        <p:cxnSp>
          <p:nvCxnSpPr>
            <p:cNvPr id="111" name="Straight Connector 110">
              <a:extLst>
                <a:ext uri="{FF2B5EF4-FFF2-40B4-BE49-F238E27FC236}">
                  <a16:creationId xmlns:a16="http://schemas.microsoft.com/office/drawing/2014/main" id="{6EB1CD4F-F790-4F33-815E-8B198F436C31}"/>
                </a:ext>
              </a:extLst>
            </p:cNvPr>
            <p:cNvCxnSpPr>
              <a:cxnSpLocks/>
            </p:cNvCxnSpPr>
            <p:nvPr/>
          </p:nvCxnSpPr>
          <p:spPr>
            <a:xfrm>
              <a:off x="4371600" y="3378917"/>
              <a:ext cx="32261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AF9E84E6-5052-4C70-B9FF-5B0D096AE932}"/>
                </a:ext>
              </a:extLst>
            </p:cNvPr>
            <p:cNvCxnSpPr>
              <a:cxnSpLocks/>
            </p:cNvCxnSpPr>
            <p:nvPr/>
          </p:nvCxnSpPr>
          <p:spPr>
            <a:xfrm>
              <a:off x="7290086" y="2553417"/>
              <a:ext cx="3076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7ABBB50-2565-46F8-A423-26C4849907B9}"/>
                </a:ext>
              </a:extLst>
            </p:cNvPr>
            <p:cNvCxnSpPr>
              <a:cxnSpLocks/>
            </p:cNvCxnSpPr>
            <p:nvPr/>
          </p:nvCxnSpPr>
          <p:spPr>
            <a:xfrm>
              <a:off x="7597770" y="2968680"/>
              <a:ext cx="386460" cy="0"/>
            </a:xfrm>
            <a:prstGeom prst="line">
              <a:avLst/>
            </a:prstGeom>
          </p:spPr>
          <p:style>
            <a:lnRef idx="1">
              <a:schemeClr val="accent1"/>
            </a:lnRef>
            <a:fillRef idx="0">
              <a:schemeClr val="accent1"/>
            </a:fillRef>
            <a:effectRef idx="0">
              <a:schemeClr val="accent1"/>
            </a:effectRef>
            <a:fontRef idx="minor">
              <a:schemeClr val="tx1"/>
            </a:fontRef>
          </p:style>
        </p:cxnSp>
        <p:sp>
          <p:nvSpPr>
            <p:cNvPr id="119" name="TextBox 22">
              <a:extLst>
                <a:ext uri="{FF2B5EF4-FFF2-40B4-BE49-F238E27FC236}">
                  <a16:creationId xmlns:a16="http://schemas.microsoft.com/office/drawing/2014/main" id="{78D4DE3E-9FA0-46EC-B307-45DEA01E1B02}"/>
                </a:ext>
              </a:extLst>
            </p:cNvPr>
            <p:cNvSpPr txBox="1"/>
            <p:nvPr/>
          </p:nvSpPr>
          <p:spPr>
            <a:xfrm>
              <a:off x="8056088" y="2689470"/>
              <a:ext cx="3152443" cy="338554"/>
            </a:xfrm>
            <a:prstGeom prst="rect">
              <a:avLst/>
            </a:prstGeom>
            <a:noFill/>
          </p:spPr>
          <p:txBody>
            <a:bodyPr wrap="square" rtlCol="0">
              <a:spAutoFit/>
            </a:bodyPr>
            <a:lstStyle/>
            <a:p>
              <a:pPr algn="just">
                <a:spcAft>
                  <a:spcPts val="0"/>
                </a:spcAft>
              </a:pPr>
              <a:r>
                <a:rPr lang="en-GB" sz="1600" kern="1200" dirty="0">
                  <a:effectLst/>
                  <a:ea typeface="SimSun" panose="02010600030101010101" pitchFamily="2" charset="-122"/>
                  <a:cs typeface="Times New Roman" panose="02020603050405020304" pitchFamily="18" charset="0"/>
                </a:rPr>
                <a:t>Lignocellulosic biomass</a:t>
              </a:r>
              <a:endParaRPr lang="en-ZA" sz="1600" dirty="0">
                <a:effectLst/>
                <a:ea typeface="SimSun" panose="02010600030101010101" pitchFamily="2" charset="-122"/>
              </a:endParaRPr>
            </a:p>
          </p:txBody>
        </p:sp>
        <p:cxnSp>
          <p:nvCxnSpPr>
            <p:cNvPr id="120" name="Straight Connector 119">
              <a:extLst>
                <a:ext uri="{FF2B5EF4-FFF2-40B4-BE49-F238E27FC236}">
                  <a16:creationId xmlns:a16="http://schemas.microsoft.com/office/drawing/2014/main" id="{AEB3DCBC-283D-44B8-9F16-F919D619D26B}"/>
                </a:ext>
              </a:extLst>
            </p:cNvPr>
            <p:cNvCxnSpPr/>
            <p:nvPr/>
          </p:nvCxnSpPr>
          <p:spPr>
            <a:xfrm>
              <a:off x="8163769" y="1370473"/>
              <a:ext cx="3076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BEFB0F5-D3DC-4312-8D0E-6A0C024F9B22}"/>
                </a:ext>
              </a:extLst>
            </p:cNvPr>
            <p:cNvCxnSpPr>
              <a:cxnSpLocks/>
            </p:cNvCxnSpPr>
            <p:nvPr/>
          </p:nvCxnSpPr>
          <p:spPr>
            <a:xfrm>
              <a:off x="8471455" y="1370473"/>
              <a:ext cx="12145" cy="1318997"/>
            </a:xfrm>
            <a:prstGeom prst="line">
              <a:avLst/>
            </a:prstGeom>
          </p:spPr>
          <p:style>
            <a:lnRef idx="1">
              <a:schemeClr val="dk1"/>
            </a:lnRef>
            <a:fillRef idx="0">
              <a:schemeClr val="dk1"/>
            </a:fillRef>
            <a:effectRef idx="0">
              <a:schemeClr val="dk1"/>
            </a:effectRef>
            <a:fontRef idx="minor">
              <a:schemeClr val="tx1"/>
            </a:fontRef>
          </p:style>
        </p:cxnSp>
        <p:sp>
          <p:nvSpPr>
            <p:cNvPr id="124" name="TextBox 22">
              <a:extLst>
                <a:ext uri="{FF2B5EF4-FFF2-40B4-BE49-F238E27FC236}">
                  <a16:creationId xmlns:a16="http://schemas.microsoft.com/office/drawing/2014/main" id="{EBD5DC52-1F98-44F1-BA7E-0F3EF162B71F}"/>
                </a:ext>
              </a:extLst>
            </p:cNvPr>
            <p:cNvSpPr txBox="1"/>
            <p:nvPr/>
          </p:nvSpPr>
          <p:spPr>
            <a:xfrm>
              <a:off x="8625241" y="1713083"/>
              <a:ext cx="3152443" cy="584775"/>
            </a:xfrm>
            <a:prstGeom prst="rect">
              <a:avLst/>
            </a:prstGeom>
            <a:noFill/>
          </p:spPr>
          <p:txBody>
            <a:bodyPr wrap="square" rtlCol="0">
              <a:spAutoFit/>
            </a:bodyPr>
            <a:lstStyle/>
            <a:p>
              <a:pPr algn="just">
                <a:spcAft>
                  <a:spcPts val="0"/>
                </a:spcAft>
              </a:pPr>
              <a:r>
                <a:rPr lang="en-GB" sz="1600" dirty="0">
                  <a:ea typeface="SimSun" panose="02010600030101010101" pitchFamily="2" charset="-122"/>
                  <a:cs typeface="Times New Roman" panose="02020603050405020304" pitchFamily="18" charset="0"/>
                </a:rPr>
                <a:t>Bast fibre losses during processing and/or low quality bast fibres</a:t>
              </a:r>
              <a:endParaRPr lang="en-ZA" sz="1600" dirty="0">
                <a:effectLst/>
                <a:ea typeface="SimSun" panose="02010600030101010101" pitchFamily="2" charset="-122"/>
              </a:endParaRPr>
            </a:p>
          </p:txBody>
        </p:sp>
        <p:sp>
          <p:nvSpPr>
            <p:cNvPr id="14" name="TextBox 13">
              <a:extLst>
                <a:ext uri="{FF2B5EF4-FFF2-40B4-BE49-F238E27FC236}">
                  <a16:creationId xmlns:a16="http://schemas.microsoft.com/office/drawing/2014/main" id="{6F0C366A-91E6-4132-94FE-14031F5DBD0E}"/>
                </a:ext>
              </a:extLst>
            </p:cNvPr>
            <p:cNvSpPr txBox="1"/>
            <p:nvPr/>
          </p:nvSpPr>
          <p:spPr>
            <a:xfrm>
              <a:off x="4622317" y="904989"/>
              <a:ext cx="1277201" cy="307777"/>
            </a:xfrm>
            <a:prstGeom prst="rect">
              <a:avLst/>
            </a:prstGeom>
            <a:solidFill>
              <a:schemeClr val="bg2">
                <a:lumMod val="20000"/>
                <a:lumOff val="80000"/>
              </a:schemeClr>
            </a:solidFill>
            <a:ln>
              <a:solidFill>
                <a:schemeClr val="accent6">
                  <a:lumMod val="50000"/>
                </a:schemeClr>
              </a:solidFill>
            </a:ln>
          </p:spPr>
          <p:txBody>
            <a:bodyPr wrap="square" rtlCol="0">
              <a:spAutoFit/>
            </a:bodyPr>
            <a:lstStyle/>
            <a:p>
              <a:r>
                <a:rPr lang="en-US" sz="1400" dirty="0"/>
                <a:t>30 % w/w</a:t>
              </a:r>
              <a:r>
                <a:rPr lang="en-US" sz="1400" baseline="30000" dirty="0"/>
                <a:t>1</a:t>
              </a:r>
            </a:p>
          </p:txBody>
        </p:sp>
        <p:sp>
          <p:nvSpPr>
            <p:cNvPr id="125" name="TextBox 124">
              <a:extLst>
                <a:ext uri="{FF2B5EF4-FFF2-40B4-BE49-F238E27FC236}">
                  <a16:creationId xmlns:a16="http://schemas.microsoft.com/office/drawing/2014/main" id="{506C9BC2-BFEF-4E3F-B4A0-D61566D48FC9}"/>
                </a:ext>
              </a:extLst>
            </p:cNvPr>
            <p:cNvSpPr txBox="1"/>
            <p:nvPr/>
          </p:nvSpPr>
          <p:spPr>
            <a:xfrm>
              <a:off x="4673313" y="2712375"/>
              <a:ext cx="912208" cy="307777"/>
            </a:xfrm>
            <a:prstGeom prst="rect">
              <a:avLst/>
            </a:prstGeom>
            <a:solidFill>
              <a:schemeClr val="bg2">
                <a:lumMod val="20000"/>
                <a:lumOff val="80000"/>
              </a:schemeClr>
            </a:solidFill>
            <a:ln>
              <a:solidFill>
                <a:schemeClr val="accent6">
                  <a:lumMod val="50000"/>
                </a:schemeClr>
              </a:solidFill>
            </a:ln>
          </p:spPr>
          <p:txBody>
            <a:bodyPr wrap="square" rtlCol="0">
              <a:spAutoFit/>
            </a:bodyPr>
            <a:lstStyle/>
            <a:p>
              <a:r>
                <a:rPr lang="en-US" sz="1400" dirty="0"/>
                <a:t>70 % w/w</a:t>
              </a:r>
            </a:p>
          </p:txBody>
        </p:sp>
        <p:sp>
          <p:nvSpPr>
            <p:cNvPr id="131" name="TextBox 130">
              <a:extLst>
                <a:ext uri="{FF2B5EF4-FFF2-40B4-BE49-F238E27FC236}">
                  <a16:creationId xmlns:a16="http://schemas.microsoft.com/office/drawing/2014/main" id="{18B16307-5227-4876-8E16-F44F94FC89DF}"/>
                </a:ext>
              </a:extLst>
            </p:cNvPr>
            <p:cNvSpPr txBox="1"/>
            <p:nvPr/>
          </p:nvSpPr>
          <p:spPr>
            <a:xfrm>
              <a:off x="5759535" y="2724282"/>
              <a:ext cx="1761297" cy="523220"/>
            </a:xfrm>
            <a:prstGeom prst="rect">
              <a:avLst/>
            </a:prstGeom>
            <a:solidFill>
              <a:schemeClr val="bg2">
                <a:lumMod val="20000"/>
                <a:lumOff val="80000"/>
              </a:schemeClr>
            </a:solidFill>
            <a:ln>
              <a:solidFill>
                <a:schemeClr val="accent6">
                  <a:lumMod val="50000"/>
                </a:schemeClr>
              </a:solidFill>
            </a:ln>
          </p:spPr>
          <p:txBody>
            <a:bodyPr wrap="square" rtlCol="0">
              <a:spAutoFit/>
            </a:bodyPr>
            <a:lstStyle/>
            <a:p>
              <a:r>
                <a:rPr lang="en-US" sz="1400" dirty="0"/>
                <a:t>~ 2 – 15 metric ton/ha</a:t>
              </a:r>
              <a:r>
                <a:rPr lang="en-US" sz="1400" baseline="30000" dirty="0"/>
                <a:t>2</a:t>
              </a:r>
            </a:p>
          </p:txBody>
        </p:sp>
        <p:sp>
          <p:nvSpPr>
            <p:cNvPr id="135" name="TextBox 134">
              <a:extLst>
                <a:ext uri="{FF2B5EF4-FFF2-40B4-BE49-F238E27FC236}">
                  <a16:creationId xmlns:a16="http://schemas.microsoft.com/office/drawing/2014/main" id="{86080630-DA30-40ED-81CD-BD4D41744AB1}"/>
                </a:ext>
              </a:extLst>
            </p:cNvPr>
            <p:cNvSpPr txBox="1"/>
            <p:nvPr/>
          </p:nvSpPr>
          <p:spPr>
            <a:xfrm>
              <a:off x="8999621" y="2314186"/>
              <a:ext cx="2869854" cy="307777"/>
            </a:xfrm>
            <a:prstGeom prst="rect">
              <a:avLst/>
            </a:prstGeom>
            <a:solidFill>
              <a:schemeClr val="bg2">
                <a:lumMod val="20000"/>
                <a:lumOff val="80000"/>
              </a:schemeClr>
            </a:solidFill>
            <a:ln>
              <a:solidFill>
                <a:schemeClr val="accent6">
                  <a:lumMod val="50000"/>
                </a:schemeClr>
              </a:solidFill>
            </a:ln>
          </p:spPr>
          <p:txBody>
            <a:bodyPr wrap="square" rtlCol="0">
              <a:spAutoFit/>
            </a:bodyPr>
            <a:lstStyle/>
            <a:p>
              <a:r>
                <a:rPr lang="en-US" sz="1400" dirty="0" err="1"/>
                <a:t>Fibre</a:t>
              </a:r>
              <a:r>
                <a:rPr lang="en-US" sz="1400" dirty="0"/>
                <a:t> losses: ~ 1 -2 metric ton/ha</a:t>
              </a:r>
              <a:r>
                <a:rPr lang="en-US" sz="1400" baseline="30000" dirty="0"/>
                <a:t>3</a:t>
              </a:r>
            </a:p>
          </p:txBody>
        </p:sp>
        <p:sp>
          <p:nvSpPr>
            <p:cNvPr id="136" name="TextBox 135">
              <a:extLst>
                <a:ext uri="{FF2B5EF4-FFF2-40B4-BE49-F238E27FC236}">
                  <a16:creationId xmlns:a16="http://schemas.microsoft.com/office/drawing/2014/main" id="{0030D2A6-5EC1-4D2D-8EBC-8467BF4AD16A}"/>
                </a:ext>
              </a:extLst>
            </p:cNvPr>
            <p:cNvSpPr txBox="1"/>
            <p:nvPr/>
          </p:nvSpPr>
          <p:spPr>
            <a:xfrm>
              <a:off x="5042658" y="3453391"/>
              <a:ext cx="2137786" cy="307777"/>
            </a:xfrm>
            <a:prstGeom prst="rect">
              <a:avLst/>
            </a:prstGeom>
            <a:solidFill>
              <a:schemeClr val="bg2">
                <a:lumMod val="20000"/>
                <a:lumOff val="80000"/>
              </a:schemeClr>
            </a:solidFill>
            <a:ln>
              <a:solidFill>
                <a:schemeClr val="accent6">
                  <a:lumMod val="50000"/>
                </a:schemeClr>
              </a:solidFill>
            </a:ln>
          </p:spPr>
          <p:txBody>
            <a:bodyPr wrap="square" rtlCol="0">
              <a:spAutoFit/>
            </a:bodyPr>
            <a:lstStyle/>
            <a:p>
              <a:r>
                <a:rPr lang="en-US" sz="1400" dirty="0"/>
                <a:t>~ 12 metric </a:t>
              </a:r>
              <a:r>
                <a:rPr lang="en-US" sz="1400" dirty="0" err="1"/>
                <a:t>tonne</a:t>
              </a:r>
              <a:r>
                <a:rPr lang="en-US" sz="1400" dirty="0"/>
                <a:t>/ha</a:t>
              </a:r>
              <a:r>
                <a:rPr lang="en-US" sz="1400" baseline="30000" dirty="0"/>
                <a:t>4</a:t>
              </a:r>
            </a:p>
          </p:txBody>
        </p:sp>
        <p:sp>
          <p:nvSpPr>
            <p:cNvPr id="137" name="TextBox 136">
              <a:extLst>
                <a:ext uri="{FF2B5EF4-FFF2-40B4-BE49-F238E27FC236}">
                  <a16:creationId xmlns:a16="http://schemas.microsoft.com/office/drawing/2014/main" id="{A05140B7-82E4-4716-8304-9CD97E4E1133}"/>
                </a:ext>
              </a:extLst>
            </p:cNvPr>
            <p:cNvSpPr txBox="1"/>
            <p:nvPr/>
          </p:nvSpPr>
          <p:spPr>
            <a:xfrm>
              <a:off x="3251278" y="5019286"/>
              <a:ext cx="1791380" cy="307777"/>
            </a:xfrm>
            <a:prstGeom prst="rect">
              <a:avLst/>
            </a:prstGeom>
            <a:solidFill>
              <a:schemeClr val="bg2">
                <a:lumMod val="20000"/>
                <a:lumOff val="80000"/>
              </a:schemeClr>
            </a:solidFill>
            <a:ln>
              <a:solidFill>
                <a:schemeClr val="accent6">
                  <a:lumMod val="50000"/>
                </a:schemeClr>
              </a:solidFill>
            </a:ln>
          </p:spPr>
          <p:txBody>
            <a:bodyPr wrap="square" rtlCol="0">
              <a:spAutoFit/>
            </a:bodyPr>
            <a:lstStyle/>
            <a:p>
              <a:r>
                <a:rPr lang="en-US" sz="1400" dirty="0"/>
                <a:t>~ 200 – 500 kg/ha</a:t>
              </a:r>
              <a:r>
                <a:rPr lang="en-US" sz="1400" baseline="30000" dirty="0"/>
                <a:t>5</a:t>
              </a:r>
            </a:p>
          </p:txBody>
        </p:sp>
        <p:sp>
          <p:nvSpPr>
            <p:cNvPr id="2" name="TextBox 1">
              <a:extLst>
                <a:ext uri="{FF2B5EF4-FFF2-40B4-BE49-F238E27FC236}">
                  <a16:creationId xmlns:a16="http://schemas.microsoft.com/office/drawing/2014/main" id="{ECD64B02-0C9C-4322-93BD-568B78CED031}"/>
                </a:ext>
              </a:extLst>
            </p:cNvPr>
            <p:cNvSpPr txBox="1"/>
            <p:nvPr/>
          </p:nvSpPr>
          <p:spPr>
            <a:xfrm>
              <a:off x="9448640" y="4920535"/>
              <a:ext cx="2737419" cy="954107"/>
            </a:xfrm>
            <a:prstGeom prst="rect">
              <a:avLst/>
            </a:prstGeom>
            <a:noFill/>
          </p:spPr>
          <p:txBody>
            <a:bodyPr wrap="square" rtlCol="0">
              <a:spAutoFit/>
            </a:bodyPr>
            <a:lstStyle/>
            <a:p>
              <a:r>
                <a:rPr lang="en-US" sz="1400" baseline="30000" dirty="0"/>
                <a:t>1</a:t>
              </a:r>
              <a:r>
                <a:rPr lang="en-US" sz="1400" dirty="0"/>
                <a:t>Stevulova et al. (2014)</a:t>
              </a:r>
            </a:p>
            <a:p>
              <a:r>
                <a:rPr lang="en-US" sz="1400" baseline="30000" dirty="0"/>
                <a:t>2</a:t>
              </a:r>
              <a:r>
                <a:rPr lang="en-US" sz="1400" dirty="0">
                  <a:effectLst/>
                </a:rPr>
                <a:t>Duque Schumacher et al. (2020)</a:t>
              </a:r>
            </a:p>
            <a:p>
              <a:r>
                <a:rPr lang="en-US" sz="1400" baseline="30000" dirty="0"/>
                <a:t>3,4</a:t>
              </a:r>
              <a:r>
                <a:rPr lang="en-US" sz="1400" dirty="0"/>
                <a:t>USDA (1998)</a:t>
              </a:r>
            </a:p>
            <a:p>
              <a:r>
                <a:rPr lang="en-US" sz="1400" baseline="30000" dirty="0"/>
                <a:t>5</a:t>
              </a:r>
              <a:r>
                <a:rPr lang="en-US" sz="1400" dirty="0"/>
                <a:t>Russell et al. (2015)</a:t>
              </a:r>
            </a:p>
          </p:txBody>
        </p:sp>
      </p:grpSp>
      <p:sp>
        <p:nvSpPr>
          <p:cNvPr id="99" name="Rectangle 98">
            <a:extLst>
              <a:ext uri="{FF2B5EF4-FFF2-40B4-BE49-F238E27FC236}">
                <a16:creationId xmlns:a16="http://schemas.microsoft.com/office/drawing/2014/main" id="{91D9517F-4A22-4296-A425-F1DF5DE72A2A}"/>
              </a:ext>
            </a:extLst>
          </p:cNvPr>
          <p:cNvSpPr/>
          <p:nvPr/>
        </p:nvSpPr>
        <p:spPr>
          <a:xfrm>
            <a:off x="-9033488" y="2045380"/>
            <a:ext cx="9813614" cy="6008520"/>
          </a:xfrm>
          <a:prstGeom prst="rect">
            <a:avLst/>
          </a:prstGeom>
        </p:spPr>
      </p:sp>
      <p:grpSp>
        <p:nvGrpSpPr>
          <p:cNvPr id="6" name="Group 5">
            <a:extLst>
              <a:ext uri="{FF2B5EF4-FFF2-40B4-BE49-F238E27FC236}">
                <a16:creationId xmlns:a16="http://schemas.microsoft.com/office/drawing/2014/main" id="{330F6444-D3F1-4FF2-94A4-6815C47D8554}"/>
              </a:ext>
            </a:extLst>
          </p:cNvPr>
          <p:cNvGrpSpPr/>
          <p:nvPr/>
        </p:nvGrpSpPr>
        <p:grpSpPr>
          <a:xfrm>
            <a:off x="79255" y="1660109"/>
            <a:ext cx="3029847" cy="4062036"/>
            <a:chOff x="175187" y="1787447"/>
            <a:chExt cx="3029847" cy="4062036"/>
          </a:xfrm>
        </p:grpSpPr>
        <p:sp>
          <p:nvSpPr>
            <p:cNvPr id="11" name="TextBox 10">
              <a:extLst>
                <a:ext uri="{FF2B5EF4-FFF2-40B4-BE49-F238E27FC236}">
                  <a16:creationId xmlns:a16="http://schemas.microsoft.com/office/drawing/2014/main" id="{2E959DB7-352A-4DCB-A1F9-2AA568FF34BC}"/>
                </a:ext>
              </a:extLst>
            </p:cNvPr>
            <p:cNvSpPr txBox="1"/>
            <p:nvPr/>
          </p:nvSpPr>
          <p:spPr>
            <a:xfrm>
              <a:off x="294923" y="5480151"/>
              <a:ext cx="2910111" cy="369332"/>
            </a:xfrm>
            <a:prstGeom prst="rect">
              <a:avLst/>
            </a:prstGeom>
            <a:noFill/>
          </p:spPr>
          <p:txBody>
            <a:bodyPr wrap="square" rtlCol="0">
              <a:spAutoFit/>
            </a:bodyPr>
            <a:lstStyle/>
            <a:p>
              <a:r>
                <a:rPr lang="en-ZA" i="1" dirty="0" err="1"/>
                <a:t>Bast</a:t>
              </a:r>
              <a:r>
                <a:rPr lang="en-ZA" i="1" dirty="0"/>
                <a:t> fibre plant e.g. hemp</a:t>
              </a:r>
            </a:p>
          </p:txBody>
        </p:sp>
        <p:pic>
          <p:nvPicPr>
            <p:cNvPr id="2050" name="Picture 2" descr="Image result for diagram of hemp plant">
              <a:extLst>
                <a:ext uri="{FF2B5EF4-FFF2-40B4-BE49-F238E27FC236}">
                  <a16:creationId xmlns:a16="http://schemas.microsoft.com/office/drawing/2014/main" id="{A6C2B0B8-110B-410E-97EF-F2ED187F87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235" y="1799295"/>
              <a:ext cx="2525155" cy="3365835"/>
            </a:xfrm>
            <a:prstGeom prst="rect">
              <a:avLst/>
            </a:prstGeom>
            <a:noFill/>
            <a:extLst>
              <a:ext uri="{909E8E84-426E-40DD-AFC4-6F175D3DCCD1}">
                <a14:hiddenFill xmlns:a14="http://schemas.microsoft.com/office/drawing/2010/main">
                  <a:solidFill>
                    <a:srgbClr val="FFFFFF"/>
                  </a:solidFill>
                </a14:hiddenFill>
              </a:ext>
            </a:extLst>
          </p:spPr>
        </p:pic>
        <p:sp>
          <p:nvSpPr>
            <p:cNvPr id="140" name="TextBox 139">
              <a:extLst>
                <a:ext uri="{FF2B5EF4-FFF2-40B4-BE49-F238E27FC236}">
                  <a16:creationId xmlns:a16="http://schemas.microsoft.com/office/drawing/2014/main" id="{E60ACC84-82EA-4E6D-95F7-178E5ED0BB6F}"/>
                </a:ext>
              </a:extLst>
            </p:cNvPr>
            <p:cNvSpPr txBox="1"/>
            <p:nvPr/>
          </p:nvSpPr>
          <p:spPr>
            <a:xfrm>
              <a:off x="685854" y="1787447"/>
              <a:ext cx="1511503" cy="307777"/>
            </a:xfrm>
            <a:prstGeom prst="rect">
              <a:avLst/>
            </a:prstGeom>
            <a:noFill/>
          </p:spPr>
          <p:txBody>
            <a:bodyPr wrap="square" rtlCol="0">
              <a:spAutoFit/>
            </a:bodyPr>
            <a:lstStyle/>
            <a:p>
              <a:r>
                <a:rPr lang="en-ZA" sz="1400" dirty="0"/>
                <a:t>Seeds</a:t>
              </a:r>
            </a:p>
          </p:txBody>
        </p:sp>
        <p:sp>
          <p:nvSpPr>
            <p:cNvPr id="141" name="TextBox 140">
              <a:extLst>
                <a:ext uri="{FF2B5EF4-FFF2-40B4-BE49-F238E27FC236}">
                  <a16:creationId xmlns:a16="http://schemas.microsoft.com/office/drawing/2014/main" id="{2849D01D-C0BD-44D2-99EA-A7D0677D6FA7}"/>
                </a:ext>
              </a:extLst>
            </p:cNvPr>
            <p:cNvSpPr txBox="1"/>
            <p:nvPr/>
          </p:nvSpPr>
          <p:spPr>
            <a:xfrm>
              <a:off x="502940" y="5124209"/>
              <a:ext cx="1511503" cy="307777"/>
            </a:xfrm>
            <a:prstGeom prst="rect">
              <a:avLst/>
            </a:prstGeom>
            <a:noFill/>
          </p:spPr>
          <p:txBody>
            <a:bodyPr wrap="square" rtlCol="0">
              <a:spAutoFit/>
            </a:bodyPr>
            <a:lstStyle/>
            <a:p>
              <a:r>
                <a:rPr lang="en-ZA" sz="1400" dirty="0"/>
                <a:t>Stem </a:t>
              </a:r>
            </a:p>
          </p:txBody>
        </p:sp>
        <p:cxnSp>
          <p:nvCxnSpPr>
            <p:cNvPr id="142" name="Straight Connector 141">
              <a:extLst>
                <a:ext uri="{FF2B5EF4-FFF2-40B4-BE49-F238E27FC236}">
                  <a16:creationId xmlns:a16="http://schemas.microsoft.com/office/drawing/2014/main" id="{FAF0B93B-CA66-4CB7-90D0-EA2699314ABD}"/>
                </a:ext>
              </a:extLst>
            </p:cNvPr>
            <p:cNvCxnSpPr>
              <a:cxnSpLocks/>
            </p:cNvCxnSpPr>
            <p:nvPr/>
          </p:nvCxnSpPr>
          <p:spPr>
            <a:xfrm>
              <a:off x="1230881" y="1910935"/>
              <a:ext cx="618674" cy="482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E3ACE4B5-DEBC-4F5D-ABB6-4524A84CC40E}"/>
                </a:ext>
              </a:extLst>
            </p:cNvPr>
            <p:cNvCxnSpPr>
              <a:cxnSpLocks/>
            </p:cNvCxnSpPr>
            <p:nvPr/>
          </p:nvCxnSpPr>
          <p:spPr>
            <a:xfrm flipV="1">
              <a:off x="911987" y="4976103"/>
              <a:ext cx="318894" cy="182879"/>
            </a:xfrm>
            <a:prstGeom prst="line">
              <a:avLst/>
            </a:prstGeom>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D3C37101-D7F0-4D0A-8936-9B0BC6962071}"/>
                </a:ext>
              </a:extLst>
            </p:cNvPr>
            <p:cNvSpPr txBox="1"/>
            <p:nvPr/>
          </p:nvSpPr>
          <p:spPr>
            <a:xfrm>
              <a:off x="175187" y="3174435"/>
              <a:ext cx="1511503" cy="307777"/>
            </a:xfrm>
            <a:prstGeom prst="rect">
              <a:avLst/>
            </a:prstGeom>
            <a:noFill/>
          </p:spPr>
          <p:txBody>
            <a:bodyPr wrap="square" rtlCol="0">
              <a:spAutoFit/>
            </a:bodyPr>
            <a:lstStyle/>
            <a:p>
              <a:r>
                <a:rPr lang="en-ZA" sz="1400" dirty="0"/>
                <a:t>Leaves</a:t>
              </a:r>
            </a:p>
          </p:txBody>
        </p:sp>
        <p:cxnSp>
          <p:nvCxnSpPr>
            <p:cNvPr id="127" name="Straight Connector 126">
              <a:extLst>
                <a:ext uri="{FF2B5EF4-FFF2-40B4-BE49-F238E27FC236}">
                  <a16:creationId xmlns:a16="http://schemas.microsoft.com/office/drawing/2014/main" id="{A8B1B107-1198-4AB6-A3E4-25920F38F46B}"/>
                </a:ext>
              </a:extLst>
            </p:cNvPr>
            <p:cNvCxnSpPr>
              <a:cxnSpLocks/>
            </p:cNvCxnSpPr>
            <p:nvPr/>
          </p:nvCxnSpPr>
          <p:spPr>
            <a:xfrm flipV="1">
              <a:off x="865931" y="3075421"/>
              <a:ext cx="392760" cy="19166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Title 1">
            <a:extLst>
              <a:ext uri="{FF2B5EF4-FFF2-40B4-BE49-F238E27FC236}">
                <a16:creationId xmlns:a16="http://schemas.microsoft.com/office/drawing/2014/main" id="{E5CB3D8F-DA89-4785-B247-4E61A2C483F9}"/>
              </a:ext>
            </a:extLst>
          </p:cNvPr>
          <p:cNvSpPr txBox="1">
            <a:spLocks/>
          </p:cNvSpPr>
          <p:nvPr/>
        </p:nvSpPr>
        <p:spPr>
          <a:xfrm>
            <a:off x="75214" y="119241"/>
            <a:ext cx="8582267" cy="646126"/>
          </a:xfrm>
          <a:prstGeom prst="rect">
            <a:avLst/>
          </a:prstGeom>
          <a:solidFill>
            <a:schemeClr val="bg1">
              <a:lumMod val="95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Segoe UI Semilight" panose="020B0402040204020203" pitchFamily="34" charset="0"/>
                <a:cs typeface="Segoe UI Semilight" panose="020B0402040204020203" pitchFamily="34" charset="0"/>
              </a:rPr>
              <a:t>Availability of residual biomass</a:t>
            </a:r>
          </a:p>
        </p:txBody>
      </p:sp>
      <p:sp>
        <p:nvSpPr>
          <p:cNvPr id="53" name="Footer Placeholder 3">
            <a:extLst>
              <a:ext uri="{FF2B5EF4-FFF2-40B4-BE49-F238E27FC236}">
                <a16:creationId xmlns:a16="http://schemas.microsoft.com/office/drawing/2014/main" id="{F74C516F-F640-43F1-B304-B250DB6BDE9D}"/>
              </a:ext>
            </a:extLst>
          </p:cNvPr>
          <p:cNvSpPr>
            <a:spLocks noGrp="1"/>
          </p:cNvSpPr>
          <p:nvPr>
            <p:ph type="ftr" sz="quarter" idx="11"/>
          </p:nvPr>
        </p:nvSpPr>
        <p:spPr>
          <a:xfrm>
            <a:off x="175187" y="6444705"/>
            <a:ext cx="3165648" cy="268722"/>
          </a:xfrm>
        </p:spPr>
        <p:txBody>
          <a:bodyPr/>
          <a:lstStyle/>
          <a:p>
            <a:r>
              <a:rPr lang="en-ZA" dirty="0"/>
              <a:t>CoP II Workshop </a:t>
            </a:r>
          </a:p>
        </p:txBody>
      </p:sp>
      <p:sp>
        <p:nvSpPr>
          <p:cNvPr id="54" name="Slide Number Placeholder 3">
            <a:extLst>
              <a:ext uri="{FF2B5EF4-FFF2-40B4-BE49-F238E27FC236}">
                <a16:creationId xmlns:a16="http://schemas.microsoft.com/office/drawing/2014/main" id="{62C2C738-16F7-4CBE-A14F-D015C46E757B}"/>
              </a:ext>
            </a:extLst>
          </p:cNvPr>
          <p:cNvSpPr>
            <a:spLocks noGrp="1"/>
          </p:cNvSpPr>
          <p:nvPr>
            <p:ph type="sldNum" sz="quarter" idx="12"/>
          </p:nvPr>
        </p:nvSpPr>
        <p:spPr>
          <a:xfrm>
            <a:off x="8610600" y="6356350"/>
            <a:ext cx="2743200" cy="365125"/>
          </a:xfrm>
        </p:spPr>
        <p:txBody>
          <a:bodyPr/>
          <a:lstStyle/>
          <a:p>
            <a:fld id="{5BA42DEE-2F6F-49F0-8005-E2C5E4B6EFDF}" type="slidenum">
              <a:rPr lang="en-ZA" smtClean="0"/>
              <a:t>4</a:t>
            </a:fld>
            <a:endParaRPr lang="en-ZA" dirty="0"/>
          </a:p>
        </p:txBody>
      </p:sp>
      <p:grpSp>
        <p:nvGrpSpPr>
          <p:cNvPr id="16" name="Group 15">
            <a:extLst>
              <a:ext uri="{FF2B5EF4-FFF2-40B4-BE49-F238E27FC236}">
                <a16:creationId xmlns:a16="http://schemas.microsoft.com/office/drawing/2014/main" id="{970DC717-E9FD-42DE-854E-00F85B826704}"/>
              </a:ext>
            </a:extLst>
          </p:cNvPr>
          <p:cNvGrpSpPr/>
          <p:nvPr/>
        </p:nvGrpSpPr>
        <p:grpSpPr>
          <a:xfrm>
            <a:off x="2736838" y="1058877"/>
            <a:ext cx="7595309" cy="5756289"/>
            <a:chOff x="-7582906" y="2228354"/>
            <a:chExt cx="7595309" cy="5756289"/>
          </a:xfrm>
        </p:grpSpPr>
        <p:cxnSp>
          <p:nvCxnSpPr>
            <p:cNvPr id="112" name="Straight Connector 111">
              <a:extLst>
                <a:ext uri="{FF2B5EF4-FFF2-40B4-BE49-F238E27FC236}">
                  <a16:creationId xmlns:a16="http://schemas.microsoft.com/office/drawing/2014/main" id="{B8328FFA-D009-48B8-A506-7EEF51524C06}"/>
                </a:ext>
              </a:extLst>
            </p:cNvPr>
            <p:cNvCxnSpPr>
              <a:cxnSpLocks/>
            </p:cNvCxnSpPr>
            <p:nvPr/>
          </p:nvCxnSpPr>
          <p:spPr>
            <a:xfrm>
              <a:off x="-7288966" y="2228354"/>
              <a:ext cx="0" cy="4866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77B30BD4-C47E-49E6-95C5-873BA61C01A2}"/>
                </a:ext>
              </a:extLst>
            </p:cNvPr>
            <p:cNvCxnSpPr/>
            <p:nvPr/>
          </p:nvCxnSpPr>
          <p:spPr>
            <a:xfrm>
              <a:off x="-7288966" y="2228354"/>
              <a:ext cx="3076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21D2333-C787-4159-B8C4-9706E58556AA}"/>
                </a:ext>
              </a:extLst>
            </p:cNvPr>
            <p:cNvCxnSpPr/>
            <p:nvPr/>
          </p:nvCxnSpPr>
          <p:spPr>
            <a:xfrm>
              <a:off x="-7582906" y="4478096"/>
              <a:ext cx="3076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TextBox 12">
              <a:extLst>
                <a:ext uri="{FF2B5EF4-FFF2-40B4-BE49-F238E27FC236}">
                  <a16:creationId xmlns:a16="http://schemas.microsoft.com/office/drawing/2014/main" id="{73F3AC23-E744-4684-867F-F6A429CF06C3}"/>
                </a:ext>
              </a:extLst>
            </p:cNvPr>
            <p:cNvSpPr txBox="1"/>
            <p:nvPr/>
          </p:nvSpPr>
          <p:spPr>
            <a:xfrm>
              <a:off x="-6932918" y="2798494"/>
              <a:ext cx="855782" cy="338555"/>
            </a:xfrm>
            <a:prstGeom prst="rect">
              <a:avLst/>
            </a:prstGeom>
            <a:noFill/>
          </p:spPr>
          <p:txBody>
            <a:bodyPr wrap="square" rtlCol="0">
              <a:spAutoFit/>
            </a:bodyPr>
            <a:lstStyle/>
            <a:p>
              <a:pPr algn="just">
                <a:spcAft>
                  <a:spcPts val="0"/>
                </a:spcAft>
              </a:pPr>
              <a:r>
                <a:rPr lang="en-GB" sz="1600" kern="1200" dirty="0">
                  <a:effectLst/>
                  <a:ea typeface="SimSun" panose="02010600030101010101" pitchFamily="2" charset="-122"/>
                  <a:cs typeface="Times New Roman" panose="02020603050405020304" pitchFamily="18" charset="0"/>
                </a:rPr>
                <a:t>Stem</a:t>
              </a:r>
              <a:endParaRPr lang="en-ZA" sz="1600" dirty="0">
                <a:effectLst/>
                <a:ea typeface="SimSun" panose="02010600030101010101" pitchFamily="2" charset="-122"/>
              </a:endParaRPr>
            </a:p>
          </p:txBody>
        </p:sp>
        <p:sp>
          <p:nvSpPr>
            <p:cNvPr id="130" name="TextBox 14">
              <a:extLst>
                <a:ext uri="{FF2B5EF4-FFF2-40B4-BE49-F238E27FC236}">
                  <a16:creationId xmlns:a16="http://schemas.microsoft.com/office/drawing/2014/main" id="{42CB63CA-14D1-4E62-99EB-F5F35CAB3D15}"/>
                </a:ext>
              </a:extLst>
            </p:cNvPr>
            <p:cNvSpPr txBox="1"/>
            <p:nvPr/>
          </p:nvSpPr>
          <p:spPr>
            <a:xfrm>
              <a:off x="-6932918" y="5767694"/>
              <a:ext cx="858991" cy="362027"/>
            </a:xfrm>
            <a:prstGeom prst="rect">
              <a:avLst/>
            </a:prstGeom>
            <a:noFill/>
          </p:spPr>
          <p:txBody>
            <a:bodyPr wrap="square" rtlCol="0">
              <a:spAutoFit/>
            </a:bodyPr>
            <a:lstStyle/>
            <a:p>
              <a:pPr algn="just">
                <a:spcAft>
                  <a:spcPts val="0"/>
                </a:spcAft>
              </a:pPr>
              <a:r>
                <a:rPr lang="en-GB" sz="1600" kern="1200" dirty="0">
                  <a:effectLst/>
                  <a:ea typeface="SimSun" panose="02010600030101010101" pitchFamily="2" charset="-122"/>
                  <a:cs typeface="Times New Roman" panose="02020603050405020304" pitchFamily="18" charset="0"/>
                </a:rPr>
                <a:t>Seeds</a:t>
              </a:r>
              <a:endParaRPr lang="en-ZA" sz="1600" dirty="0">
                <a:effectLst/>
                <a:ea typeface="SimSun" panose="02010600030101010101" pitchFamily="2" charset="-122"/>
              </a:endParaRPr>
            </a:p>
          </p:txBody>
        </p:sp>
        <p:cxnSp>
          <p:nvCxnSpPr>
            <p:cNvPr id="134" name="Straight Connector 133">
              <a:extLst>
                <a:ext uri="{FF2B5EF4-FFF2-40B4-BE49-F238E27FC236}">
                  <a16:creationId xmlns:a16="http://schemas.microsoft.com/office/drawing/2014/main" id="{5EC004CA-0C84-4D54-89C7-B44F9C44C7B0}"/>
                </a:ext>
              </a:extLst>
            </p:cNvPr>
            <p:cNvCxnSpPr/>
            <p:nvPr/>
          </p:nvCxnSpPr>
          <p:spPr>
            <a:xfrm>
              <a:off x="-5742491" y="2579910"/>
              <a:ext cx="3076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498F21D-FCBB-4913-AD85-CA02F2C82D94}"/>
                </a:ext>
              </a:extLst>
            </p:cNvPr>
            <p:cNvCxnSpPr>
              <a:cxnSpLocks/>
            </p:cNvCxnSpPr>
            <p:nvPr/>
          </p:nvCxnSpPr>
          <p:spPr>
            <a:xfrm>
              <a:off x="-5742491" y="2579659"/>
              <a:ext cx="0" cy="11909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C09278C3-00DD-48A0-8A84-39CC8206AC96}"/>
                </a:ext>
              </a:extLst>
            </p:cNvPr>
            <p:cNvCxnSpPr/>
            <p:nvPr/>
          </p:nvCxnSpPr>
          <p:spPr>
            <a:xfrm>
              <a:off x="-5742658" y="3770622"/>
              <a:ext cx="3076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TextBox 22">
              <a:extLst>
                <a:ext uri="{FF2B5EF4-FFF2-40B4-BE49-F238E27FC236}">
                  <a16:creationId xmlns:a16="http://schemas.microsoft.com/office/drawing/2014/main" id="{6431ED50-39F0-45A1-8706-5165E69F44A0}"/>
                </a:ext>
              </a:extLst>
            </p:cNvPr>
            <p:cNvSpPr txBox="1"/>
            <p:nvPr/>
          </p:nvSpPr>
          <p:spPr>
            <a:xfrm>
              <a:off x="-5434803" y="2375074"/>
              <a:ext cx="3152443" cy="584776"/>
            </a:xfrm>
            <a:prstGeom prst="rect">
              <a:avLst/>
            </a:prstGeom>
            <a:noFill/>
          </p:spPr>
          <p:txBody>
            <a:bodyPr wrap="square" rtlCol="0">
              <a:spAutoFit/>
            </a:bodyPr>
            <a:lstStyle/>
            <a:p>
              <a:pPr algn="just">
                <a:spcAft>
                  <a:spcPts val="0"/>
                </a:spcAft>
              </a:pPr>
              <a:r>
                <a:rPr lang="en-GB" sz="1600" kern="1200" dirty="0">
                  <a:effectLst/>
                  <a:ea typeface="SimSun" panose="02010600030101010101" pitchFamily="2" charset="-122"/>
                  <a:cs typeface="Times New Roman" panose="02020603050405020304" pitchFamily="18" charset="0"/>
                </a:rPr>
                <a:t>Bast Fibre (towards lead fibre products</a:t>
              </a:r>
              <a:endParaRPr lang="en-ZA" sz="1600" dirty="0">
                <a:effectLst/>
                <a:ea typeface="SimSun" panose="02010600030101010101" pitchFamily="2" charset="-122"/>
              </a:endParaRPr>
            </a:p>
          </p:txBody>
        </p:sp>
        <p:sp>
          <p:nvSpPr>
            <p:cNvPr id="145" name="TextBox 28">
              <a:extLst>
                <a:ext uri="{FF2B5EF4-FFF2-40B4-BE49-F238E27FC236}">
                  <a16:creationId xmlns:a16="http://schemas.microsoft.com/office/drawing/2014/main" id="{983B6B60-4473-4179-A900-2EB999D6A5A0}"/>
                </a:ext>
              </a:extLst>
            </p:cNvPr>
            <p:cNvSpPr txBox="1"/>
            <p:nvPr/>
          </p:nvSpPr>
          <p:spPr>
            <a:xfrm>
              <a:off x="-5434806" y="3524559"/>
              <a:ext cx="2455034" cy="625320"/>
            </a:xfrm>
            <a:prstGeom prst="rect">
              <a:avLst/>
            </a:prstGeom>
            <a:noFill/>
          </p:spPr>
          <p:txBody>
            <a:bodyPr wrap="square" rtlCol="0">
              <a:spAutoFit/>
            </a:bodyPr>
            <a:lstStyle/>
            <a:p>
              <a:pPr algn="l">
                <a:spcAft>
                  <a:spcPts val="0"/>
                </a:spcAft>
              </a:pPr>
              <a:r>
                <a:rPr lang="en-GB" sz="1600" kern="1200" dirty="0">
                  <a:effectLst/>
                  <a:ea typeface="SimSun" panose="02010600030101010101" pitchFamily="2" charset="-122"/>
                  <a:cs typeface="Times New Roman" panose="02020603050405020304" pitchFamily="18" charset="0"/>
                </a:rPr>
                <a:t>Woody tissue/core fibre</a:t>
              </a:r>
              <a:endParaRPr lang="en-ZA" sz="1600" dirty="0">
                <a:effectLst/>
                <a:ea typeface="SimSun" panose="02010600030101010101" pitchFamily="2" charset="-122"/>
              </a:endParaRPr>
            </a:p>
          </p:txBody>
        </p:sp>
        <p:cxnSp>
          <p:nvCxnSpPr>
            <p:cNvPr id="146" name="Straight Connector 145">
              <a:extLst>
                <a:ext uri="{FF2B5EF4-FFF2-40B4-BE49-F238E27FC236}">
                  <a16:creationId xmlns:a16="http://schemas.microsoft.com/office/drawing/2014/main" id="{E87ACDA3-1C8D-43D8-856C-872A0DDFC3DF}"/>
                </a:ext>
              </a:extLst>
            </p:cNvPr>
            <p:cNvCxnSpPr/>
            <p:nvPr/>
          </p:nvCxnSpPr>
          <p:spPr>
            <a:xfrm>
              <a:off x="-4909474" y="5454720"/>
              <a:ext cx="3076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8304BB0D-DBA6-4AC2-8B93-B3C4D7316A33}"/>
                </a:ext>
              </a:extLst>
            </p:cNvPr>
            <p:cNvCxnSpPr>
              <a:cxnSpLocks/>
            </p:cNvCxnSpPr>
            <p:nvPr/>
          </p:nvCxnSpPr>
          <p:spPr>
            <a:xfrm>
              <a:off x="-4909474" y="5461180"/>
              <a:ext cx="2" cy="10366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BF05A46D-A752-48C0-AF60-AC86959597EE}"/>
                </a:ext>
              </a:extLst>
            </p:cNvPr>
            <p:cNvCxnSpPr/>
            <p:nvPr/>
          </p:nvCxnSpPr>
          <p:spPr>
            <a:xfrm>
              <a:off x="-4909474" y="6497811"/>
              <a:ext cx="30768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TextBox 34">
              <a:extLst>
                <a:ext uri="{FF2B5EF4-FFF2-40B4-BE49-F238E27FC236}">
                  <a16:creationId xmlns:a16="http://schemas.microsoft.com/office/drawing/2014/main" id="{19729150-09E5-40B1-95A6-0817AD69B75C}"/>
                </a:ext>
              </a:extLst>
            </p:cNvPr>
            <p:cNvSpPr txBox="1"/>
            <p:nvPr/>
          </p:nvSpPr>
          <p:spPr>
            <a:xfrm>
              <a:off x="-4546608" y="6270745"/>
              <a:ext cx="1410177" cy="362027"/>
            </a:xfrm>
            <a:prstGeom prst="rect">
              <a:avLst/>
            </a:prstGeom>
            <a:noFill/>
          </p:spPr>
          <p:txBody>
            <a:bodyPr wrap="square" rtlCol="0">
              <a:spAutoFit/>
            </a:bodyPr>
            <a:lstStyle/>
            <a:p>
              <a:pPr algn="just">
                <a:spcAft>
                  <a:spcPts val="0"/>
                </a:spcAft>
              </a:pPr>
              <a:r>
                <a:rPr lang="en-GB" sz="1600" kern="1200" dirty="0">
                  <a:effectLst/>
                  <a:ea typeface="SimSun" panose="02010600030101010101" pitchFamily="2" charset="-122"/>
                  <a:cs typeface="Times New Roman" panose="02020603050405020304" pitchFamily="18" charset="0"/>
                </a:rPr>
                <a:t>Whole seed</a:t>
              </a:r>
              <a:endParaRPr lang="en-ZA" sz="1600" dirty="0">
                <a:effectLst/>
                <a:ea typeface="SimSun" panose="02010600030101010101" pitchFamily="2" charset="-122"/>
              </a:endParaRPr>
            </a:p>
          </p:txBody>
        </p:sp>
        <p:sp>
          <p:nvSpPr>
            <p:cNvPr id="150" name="TextBox 36">
              <a:extLst>
                <a:ext uri="{FF2B5EF4-FFF2-40B4-BE49-F238E27FC236}">
                  <a16:creationId xmlns:a16="http://schemas.microsoft.com/office/drawing/2014/main" id="{30B460F9-2206-49D9-ADB5-BEBB7445BEDE}"/>
                </a:ext>
              </a:extLst>
            </p:cNvPr>
            <p:cNvSpPr txBox="1"/>
            <p:nvPr/>
          </p:nvSpPr>
          <p:spPr>
            <a:xfrm>
              <a:off x="-4588542" y="5262213"/>
              <a:ext cx="1410177" cy="625320"/>
            </a:xfrm>
            <a:prstGeom prst="rect">
              <a:avLst/>
            </a:prstGeom>
            <a:noFill/>
          </p:spPr>
          <p:txBody>
            <a:bodyPr wrap="square" rtlCol="0">
              <a:spAutoFit/>
            </a:bodyPr>
            <a:lstStyle/>
            <a:p>
              <a:pPr algn="just">
                <a:spcAft>
                  <a:spcPts val="0"/>
                </a:spcAft>
              </a:pPr>
              <a:r>
                <a:rPr lang="en-GB" sz="1600" kern="1200" dirty="0">
                  <a:effectLst/>
                  <a:ea typeface="SimSun" panose="02010600030101010101" pitchFamily="2" charset="-122"/>
                  <a:cs typeface="Times New Roman" panose="02020603050405020304" pitchFamily="18" charset="0"/>
                </a:rPr>
                <a:t>Chemical extracts</a:t>
              </a:r>
              <a:endParaRPr lang="en-ZA" sz="1600" dirty="0">
                <a:effectLst/>
                <a:ea typeface="SimSun" panose="02010600030101010101" pitchFamily="2" charset="-122"/>
              </a:endParaRPr>
            </a:p>
          </p:txBody>
        </p:sp>
        <p:sp>
          <p:nvSpPr>
            <p:cNvPr id="169" name="TextBox 78">
              <a:extLst>
                <a:ext uri="{FF2B5EF4-FFF2-40B4-BE49-F238E27FC236}">
                  <a16:creationId xmlns:a16="http://schemas.microsoft.com/office/drawing/2014/main" id="{41FDF3FA-8BBD-4397-9F97-515AA372EE9C}"/>
                </a:ext>
              </a:extLst>
            </p:cNvPr>
            <p:cNvSpPr txBox="1"/>
            <p:nvPr/>
          </p:nvSpPr>
          <p:spPr>
            <a:xfrm>
              <a:off x="-6995025" y="4380278"/>
              <a:ext cx="1410177" cy="362027"/>
            </a:xfrm>
            <a:prstGeom prst="rect">
              <a:avLst/>
            </a:prstGeom>
            <a:noFill/>
          </p:spPr>
          <p:txBody>
            <a:bodyPr wrap="square" rtlCol="0">
              <a:spAutoFit/>
            </a:bodyPr>
            <a:lstStyle/>
            <a:p>
              <a:pPr algn="just">
                <a:spcAft>
                  <a:spcPts val="0"/>
                </a:spcAft>
              </a:pPr>
              <a:r>
                <a:rPr lang="en-GB" sz="1600" kern="1200" dirty="0">
                  <a:effectLst/>
                  <a:ea typeface="SimSun" panose="02010600030101010101" pitchFamily="2" charset="-122"/>
                  <a:cs typeface="Times New Roman" panose="02020603050405020304" pitchFamily="18" charset="0"/>
                </a:rPr>
                <a:t>Leaves</a:t>
              </a:r>
              <a:endParaRPr lang="en-ZA" sz="1600" dirty="0">
                <a:effectLst/>
                <a:ea typeface="SimSun" panose="02010600030101010101" pitchFamily="2" charset="-122"/>
              </a:endParaRPr>
            </a:p>
          </p:txBody>
        </p:sp>
        <p:cxnSp>
          <p:nvCxnSpPr>
            <p:cNvPr id="190" name="Straight Connector 189">
              <a:extLst>
                <a:ext uri="{FF2B5EF4-FFF2-40B4-BE49-F238E27FC236}">
                  <a16:creationId xmlns:a16="http://schemas.microsoft.com/office/drawing/2014/main" id="{82E1582D-6E53-4714-A6BA-7F0A0DCB9700}"/>
                </a:ext>
              </a:extLst>
            </p:cNvPr>
            <p:cNvCxnSpPr/>
            <p:nvPr/>
          </p:nvCxnSpPr>
          <p:spPr>
            <a:xfrm>
              <a:off x="-6050177" y="3017674"/>
              <a:ext cx="3076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B96F6973-B44B-416F-9E6E-3D047283305C}"/>
                </a:ext>
              </a:extLst>
            </p:cNvPr>
            <p:cNvCxnSpPr>
              <a:cxnSpLocks/>
              <a:stCxn id="130" idx="3"/>
            </p:cNvCxnSpPr>
            <p:nvPr/>
          </p:nvCxnSpPr>
          <p:spPr>
            <a:xfrm>
              <a:off x="-6073929" y="5948708"/>
              <a:ext cx="105135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2" name="TextBox 71">
              <a:extLst>
                <a:ext uri="{FF2B5EF4-FFF2-40B4-BE49-F238E27FC236}">
                  <a16:creationId xmlns:a16="http://schemas.microsoft.com/office/drawing/2014/main" id="{511386E8-A035-46B6-9407-01A3E334F4BF}"/>
                </a:ext>
              </a:extLst>
            </p:cNvPr>
            <p:cNvSpPr txBox="1"/>
            <p:nvPr/>
          </p:nvSpPr>
          <p:spPr>
            <a:xfrm>
              <a:off x="-4489966" y="5830486"/>
              <a:ext cx="554392" cy="338555"/>
            </a:xfrm>
            <a:prstGeom prst="rect">
              <a:avLst/>
            </a:prstGeom>
            <a:noFill/>
          </p:spPr>
          <p:txBody>
            <a:bodyPr wrap="square" rtlCol="0">
              <a:spAutoFit/>
            </a:bodyPr>
            <a:lstStyle/>
            <a:p>
              <a:pPr algn="just">
                <a:spcAft>
                  <a:spcPts val="0"/>
                </a:spcAft>
              </a:pPr>
              <a:r>
                <a:rPr lang="en-GB" sz="1600" kern="1200" dirty="0">
                  <a:effectLst/>
                  <a:ea typeface="Times New Roman" panose="02020603050405020304" pitchFamily="18" charset="0"/>
                  <a:cs typeface="Times New Roman" panose="02020603050405020304" pitchFamily="18" charset="0"/>
                </a:rPr>
                <a:t>or</a:t>
              </a:r>
              <a:endParaRPr lang="en-ZA" sz="1600" dirty="0">
                <a:effectLst/>
                <a:ea typeface="SimSun" panose="02010600030101010101" pitchFamily="2" charset="-122"/>
              </a:endParaRPr>
            </a:p>
          </p:txBody>
        </p:sp>
        <p:sp>
          <p:nvSpPr>
            <p:cNvPr id="203" name="TextBox 71">
              <a:extLst>
                <a:ext uri="{FF2B5EF4-FFF2-40B4-BE49-F238E27FC236}">
                  <a16:creationId xmlns:a16="http://schemas.microsoft.com/office/drawing/2014/main" id="{6E533C99-FC14-4859-9722-83A0181E0227}"/>
                </a:ext>
              </a:extLst>
            </p:cNvPr>
            <p:cNvSpPr txBox="1"/>
            <p:nvPr/>
          </p:nvSpPr>
          <p:spPr>
            <a:xfrm>
              <a:off x="-5102714" y="3036763"/>
              <a:ext cx="1410177" cy="362027"/>
            </a:xfrm>
            <a:prstGeom prst="rect">
              <a:avLst/>
            </a:prstGeom>
            <a:noFill/>
          </p:spPr>
          <p:txBody>
            <a:bodyPr wrap="square" rtlCol="0">
              <a:spAutoFit/>
            </a:bodyPr>
            <a:lstStyle/>
            <a:p>
              <a:pPr algn="just">
                <a:spcAft>
                  <a:spcPts val="0"/>
                </a:spcAft>
              </a:pPr>
              <a:r>
                <a:rPr lang="en-GB" sz="1600" kern="1200" dirty="0">
                  <a:effectLst/>
                  <a:ea typeface="Times New Roman" panose="02020603050405020304" pitchFamily="18" charset="0"/>
                  <a:cs typeface="Times New Roman" panose="02020603050405020304" pitchFamily="18" charset="0"/>
                </a:rPr>
                <a:t>&amp;</a:t>
              </a:r>
              <a:endParaRPr lang="en-ZA" sz="1600" dirty="0">
                <a:effectLst/>
                <a:ea typeface="SimSun" panose="02010600030101010101" pitchFamily="2" charset="-122"/>
              </a:endParaRPr>
            </a:p>
          </p:txBody>
        </p:sp>
        <p:sp>
          <p:nvSpPr>
            <p:cNvPr id="204" name="Text Box 257">
              <a:extLst>
                <a:ext uri="{FF2B5EF4-FFF2-40B4-BE49-F238E27FC236}">
                  <a16:creationId xmlns:a16="http://schemas.microsoft.com/office/drawing/2014/main" id="{64A6F84A-57F4-4339-8124-7E9B8477B247}"/>
                </a:ext>
              </a:extLst>
            </p:cNvPr>
            <p:cNvSpPr txBox="1"/>
            <p:nvPr/>
          </p:nvSpPr>
          <p:spPr>
            <a:xfrm>
              <a:off x="-7032127" y="7582022"/>
              <a:ext cx="1350378" cy="402621"/>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15000"/>
                </a:lnSpc>
                <a:spcAft>
                  <a:spcPts val="1000"/>
                </a:spcAft>
              </a:pPr>
              <a:r>
                <a:rPr lang="en-GB" sz="1400" dirty="0">
                  <a:solidFill>
                    <a:srgbClr val="5B9BD5"/>
                  </a:solidFill>
                  <a:effectLst/>
                  <a:ea typeface="Calibri" panose="020F0502020204030204" pitchFamily="34" charset="0"/>
                  <a:cs typeface="Times New Roman" panose="02020603050405020304" pitchFamily="18" charset="0"/>
                </a:rPr>
                <a:t>Part of plant</a:t>
              </a:r>
              <a:endParaRPr lang="en-ZA" sz="1400" dirty="0">
                <a:effectLst/>
                <a:ea typeface="SimSun" panose="02010600030101010101" pitchFamily="2" charset="-122"/>
              </a:endParaRPr>
            </a:p>
          </p:txBody>
        </p:sp>
        <p:sp>
          <p:nvSpPr>
            <p:cNvPr id="205" name="Text Box 257">
              <a:extLst>
                <a:ext uri="{FF2B5EF4-FFF2-40B4-BE49-F238E27FC236}">
                  <a16:creationId xmlns:a16="http://schemas.microsoft.com/office/drawing/2014/main" id="{CE536DF6-17FB-4559-A5AF-187ED1A9C232}"/>
                </a:ext>
              </a:extLst>
            </p:cNvPr>
            <p:cNvSpPr txBox="1"/>
            <p:nvPr/>
          </p:nvSpPr>
          <p:spPr>
            <a:xfrm>
              <a:off x="-4482556" y="7626241"/>
              <a:ext cx="3671259" cy="221458"/>
            </a:xfrm>
            <a:prstGeom prst="rect">
              <a:avLst/>
            </a:prstGeom>
            <a:solidFill>
              <a:schemeClr val="lt1"/>
            </a:solidFill>
            <a:ln w="6350">
              <a:solidFill>
                <a:schemeClr val="bg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600"/>
                </a:spcAft>
              </a:pPr>
              <a:r>
                <a:rPr lang="en-GB" sz="1400" dirty="0">
                  <a:solidFill>
                    <a:srgbClr val="5B9BD5"/>
                  </a:solidFill>
                  <a:effectLst/>
                  <a:ea typeface="Times New Roman" panose="02020603050405020304" pitchFamily="18" charset="0"/>
                  <a:cs typeface="Times New Roman" panose="02020603050405020304" pitchFamily="18" charset="0"/>
                </a:rPr>
                <a:t>Raw material/feedstock for further processing</a:t>
              </a:r>
              <a:endParaRPr lang="en-ZA" sz="1400" dirty="0">
                <a:effectLst/>
                <a:ea typeface="SimSun" panose="02010600030101010101" pitchFamily="2" charset="-122"/>
              </a:endParaRPr>
            </a:p>
          </p:txBody>
        </p:sp>
        <p:sp>
          <p:nvSpPr>
            <p:cNvPr id="207" name="Left Brace 206">
              <a:extLst>
                <a:ext uri="{FF2B5EF4-FFF2-40B4-BE49-F238E27FC236}">
                  <a16:creationId xmlns:a16="http://schemas.microsoft.com/office/drawing/2014/main" id="{25FA70AE-5D40-427D-9FF2-5D581BC0374A}"/>
                </a:ext>
              </a:extLst>
            </p:cNvPr>
            <p:cNvSpPr/>
            <p:nvPr/>
          </p:nvSpPr>
          <p:spPr>
            <a:xfrm rot="16200000">
              <a:off x="-6613411" y="6474681"/>
              <a:ext cx="173790" cy="1877256"/>
            </a:xfrm>
            <a:prstGeom prst="lef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sz="1600"/>
            </a:p>
          </p:txBody>
        </p:sp>
        <p:sp>
          <p:nvSpPr>
            <p:cNvPr id="208" name="Left Brace 207">
              <a:extLst>
                <a:ext uri="{FF2B5EF4-FFF2-40B4-BE49-F238E27FC236}">
                  <a16:creationId xmlns:a16="http://schemas.microsoft.com/office/drawing/2014/main" id="{3E29479A-826B-4D7A-9C61-983D2FBB9D9E}"/>
                </a:ext>
              </a:extLst>
            </p:cNvPr>
            <p:cNvSpPr/>
            <p:nvPr/>
          </p:nvSpPr>
          <p:spPr>
            <a:xfrm rot="16200000">
              <a:off x="-2813283" y="4665540"/>
              <a:ext cx="165210" cy="5486163"/>
            </a:xfrm>
            <a:prstGeom prst="lef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sz="1600" dirty="0"/>
            </a:p>
          </p:txBody>
        </p:sp>
        <p:cxnSp>
          <p:nvCxnSpPr>
            <p:cNvPr id="57" name="Straight Connector 56">
              <a:extLst>
                <a:ext uri="{FF2B5EF4-FFF2-40B4-BE49-F238E27FC236}">
                  <a16:creationId xmlns:a16="http://schemas.microsoft.com/office/drawing/2014/main" id="{068F12FB-90B1-4B52-A574-A884120F8CCA}"/>
                </a:ext>
              </a:extLst>
            </p:cNvPr>
            <p:cNvCxnSpPr/>
            <p:nvPr/>
          </p:nvCxnSpPr>
          <p:spPr>
            <a:xfrm>
              <a:off x="-7288966" y="7095315"/>
              <a:ext cx="30768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489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BAE568F-AAAE-41B0-A18C-92E41EBB4F2F}"/>
              </a:ext>
            </a:extLst>
          </p:cNvPr>
          <p:cNvSpPr txBox="1"/>
          <p:nvPr/>
        </p:nvSpPr>
        <p:spPr>
          <a:xfrm>
            <a:off x="782144" y="4768771"/>
            <a:ext cx="5990796" cy="646331"/>
          </a:xfrm>
          <a:prstGeom prst="rect">
            <a:avLst/>
          </a:prstGeom>
          <a:noFill/>
        </p:spPr>
        <p:txBody>
          <a:bodyPr wrap="square" rtlCol="0">
            <a:spAutoFit/>
          </a:bodyPr>
          <a:lstStyle/>
          <a:p>
            <a:r>
              <a:rPr lang="en-ZA" sz="3600" dirty="0">
                <a:solidFill>
                  <a:schemeClr val="tx1">
                    <a:lumMod val="65000"/>
                    <a:lumOff val="35000"/>
                  </a:schemeClr>
                </a:solidFill>
                <a:latin typeface="Segoe UI Semilight" panose="020B0402040204020203" pitchFamily="34" charset="0"/>
                <a:cs typeface="Segoe UI Semilight" panose="020B0402040204020203" pitchFamily="34" charset="0"/>
              </a:rPr>
              <a:t>______________________________</a:t>
            </a:r>
            <a:endParaRPr lang="en-ZA" sz="200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pic>
        <p:nvPicPr>
          <p:cNvPr id="20" name="Picture 19">
            <a:extLst>
              <a:ext uri="{FF2B5EF4-FFF2-40B4-BE49-F238E27FC236}">
                <a16:creationId xmlns:a16="http://schemas.microsoft.com/office/drawing/2014/main" id="{227190B9-9A52-4213-B240-48FBF2D729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7707" y="3669216"/>
            <a:ext cx="3057605" cy="2188755"/>
          </a:xfrm>
          <a:prstGeom prst="rect">
            <a:avLst/>
          </a:prstGeom>
        </p:spPr>
      </p:pic>
      <p:pic>
        <p:nvPicPr>
          <p:cNvPr id="21" name="Picture 20">
            <a:extLst>
              <a:ext uri="{FF2B5EF4-FFF2-40B4-BE49-F238E27FC236}">
                <a16:creationId xmlns:a16="http://schemas.microsoft.com/office/drawing/2014/main" id="{789B0A44-B809-43D8-818B-C04A58D40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8499" y="624156"/>
            <a:ext cx="3157728" cy="2195374"/>
          </a:xfrm>
          <a:prstGeom prst="rect">
            <a:avLst/>
          </a:prstGeom>
        </p:spPr>
      </p:pic>
      <p:pic>
        <p:nvPicPr>
          <p:cNvPr id="22" name="Picture 21">
            <a:extLst>
              <a:ext uri="{FF2B5EF4-FFF2-40B4-BE49-F238E27FC236}">
                <a16:creationId xmlns:a16="http://schemas.microsoft.com/office/drawing/2014/main" id="{A7DB69FF-FDA3-45BA-905E-09D03FFA9E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8883" y="1525056"/>
            <a:ext cx="2993117" cy="2188752"/>
          </a:xfrm>
          <a:prstGeom prst="rect">
            <a:avLst/>
          </a:prstGeom>
        </p:spPr>
      </p:pic>
      <p:pic>
        <p:nvPicPr>
          <p:cNvPr id="16" name="Picture 15">
            <a:extLst>
              <a:ext uri="{FF2B5EF4-FFF2-40B4-BE49-F238E27FC236}">
                <a16:creationId xmlns:a16="http://schemas.microsoft.com/office/drawing/2014/main" id="{7B5BF3E4-620C-47EE-A5FC-73FC0F425E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9957" y="2819530"/>
            <a:ext cx="3057606" cy="2195375"/>
          </a:xfrm>
          <a:prstGeom prst="rect">
            <a:avLst/>
          </a:prstGeom>
        </p:spPr>
      </p:pic>
      <p:pic>
        <p:nvPicPr>
          <p:cNvPr id="24" name="Picture 23">
            <a:extLst>
              <a:ext uri="{FF2B5EF4-FFF2-40B4-BE49-F238E27FC236}">
                <a16:creationId xmlns:a16="http://schemas.microsoft.com/office/drawing/2014/main" id="{8CB9755D-91A5-42AA-B407-B5352B5B8B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98810" y="1176198"/>
            <a:ext cx="2403482" cy="1643332"/>
          </a:xfrm>
          <a:prstGeom prst="rect">
            <a:avLst/>
          </a:prstGeom>
        </p:spPr>
      </p:pic>
      <p:sp>
        <p:nvSpPr>
          <p:cNvPr id="13" name="Footer Placeholder 3">
            <a:extLst>
              <a:ext uri="{FF2B5EF4-FFF2-40B4-BE49-F238E27FC236}">
                <a16:creationId xmlns:a16="http://schemas.microsoft.com/office/drawing/2014/main" id="{0487998C-16F6-47C6-8912-A42A5F4015EF}"/>
              </a:ext>
            </a:extLst>
          </p:cNvPr>
          <p:cNvSpPr>
            <a:spLocks noGrp="1"/>
          </p:cNvSpPr>
          <p:nvPr>
            <p:ph type="ftr" sz="quarter" idx="11"/>
          </p:nvPr>
        </p:nvSpPr>
        <p:spPr>
          <a:xfrm>
            <a:off x="4038600" y="6356350"/>
            <a:ext cx="4114800" cy="365125"/>
          </a:xfrm>
        </p:spPr>
        <p:txBody>
          <a:bodyPr/>
          <a:lstStyle/>
          <a:p>
            <a:r>
              <a:rPr lang="en-ZA" dirty="0"/>
              <a:t>CoP II Workshop </a:t>
            </a:r>
          </a:p>
        </p:txBody>
      </p:sp>
      <p:sp>
        <p:nvSpPr>
          <p:cNvPr id="14" name="TextBox 13">
            <a:extLst>
              <a:ext uri="{FF2B5EF4-FFF2-40B4-BE49-F238E27FC236}">
                <a16:creationId xmlns:a16="http://schemas.microsoft.com/office/drawing/2014/main" id="{45CD9D4C-2128-4F77-9C8E-499BBF5180E9}"/>
              </a:ext>
            </a:extLst>
          </p:cNvPr>
          <p:cNvSpPr txBox="1"/>
          <p:nvPr/>
        </p:nvSpPr>
        <p:spPr>
          <a:xfrm>
            <a:off x="838200" y="4568672"/>
            <a:ext cx="5512330" cy="646331"/>
          </a:xfrm>
          <a:prstGeom prst="rect">
            <a:avLst/>
          </a:prstGeom>
          <a:noFill/>
        </p:spPr>
        <p:txBody>
          <a:bodyPr wrap="square" rtlCol="0">
            <a:spAutoFit/>
          </a:bodyPr>
          <a:lstStyle/>
          <a:p>
            <a:r>
              <a:rPr lang="en-ZA" sz="3600" dirty="0">
                <a:solidFill>
                  <a:srgbClr val="2E79A6"/>
                </a:solidFill>
                <a:latin typeface="Segoe UI Semilight" panose="020B0402040204020203" pitchFamily="34" charset="0"/>
                <a:cs typeface="Segoe UI Semilight" panose="020B0402040204020203" pitchFamily="34" charset="0"/>
              </a:rPr>
              <a:t>CoP: Phase II Paper 1</a:t>
            </a:r>
          </a:p>
        </p:txBody>
      </p:sp>
    </p:spTree>
    <p:extLst>
      <p:ext uri="{BB962C8B-B14F-4D97-AF65-F5344CB8AC3E}">
        <p14:creationId xmlns:p14="http://schemas.microsoft.com/office/powerpoint/2010/main" val="904010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p:cNvCxnSpPr>
            <a:stCxn id="42" idx="3"/>
            <a:endCxn id="5" idx="1"/>
          </p:cNvCxnSpPr>
          <p:nvPr/>
        </p:nvCxnSpPr>
        <p:spPr>
          <a:xfrm flipV="1">
            <a:off x="2292301" y="2288380"/>
            <a:ext cx="1465390" cy="105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2403730" y="1857876"/>
            <a:ext cx="1337355" cy="369332"/>
          </a:xfrm>
          <a:prstGeom prst="rect">
            <a:avLst/>
          </a:prstGeom>
          <a:noFill/>
        </p:spPr>
        <p:txBody>
          <a:bodyPr wrap="square" rtlCol="0">
            <a:spAutoFit/>
          </a:bodyPr>
          <a:lstStyle/>
          <a:p>
            <a:pPr algn="ctr"/>
            <a:r>
              <a:rPr lang="en-ZA" dirty="0">
                <a:solidFill>
                  <a:srgbClr val="348629"/>
                </a:solidFill>
                <a:latin typeface="Segoe UI Semilight" panose="020B0402040204020203" pitchFamily="34" charset="0"/>
                <a:cs typeface="Segoe UI Semilight" panose="020B0402040204020203" pitchFamily="34" charset="0"/>
              </a:rPr>
              <a:t>Harvested </a:t>
            </a:r>
          </a:p>
        </p:txBody>
      </p:sp>
      <p:cxnSp>
        <p:nvCxnSpPr>
          <p:cNvPr id="11" name="Straight Arrow Connector 10"/>
          <p:cNvCxnSpPr>
            <a:cxnSpLocks/>
          </p:cNvCxnSpPr>
          <p:nvPr/>
        </p:nvCxnSpPr>
        <p:spPr>
          <a:xfrm flipV="1">
            <a:off x="9232845" y="2288379"/>
            <a:ext cx="2248976" cy="523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9879889" y="1830445"/>
            <a:ext cx="2117899" cy="369332"/>
          </a:xfrm>
          <a:prstGeom prst="rect">
            <a:avLst/>
          </a:prstGeom>
          <a:noFill/>
        </p:spPr>
        <p:txBody>
          <a:bodyPr wrap="square" rtlCol="0">
            <a:spAutoFit/>
          </a:bodyPr>
          <a:lstStyle/>
          <a:p>
            <a:r>
              <a:rPr lang="en-ZA" dirty="0">
                <a:solidFill>
                  <a:srgbClr val="348629"/>
                </a:solidFill>
                <a:latin typeface="Segoe UI Semilight" panose="020B0402040204020203" pitchFamily="34" charset="0"/>
                <a:cs typeface="Segoe UI Semilight" panose="020B0402040204020203" pitchFamily="34" charset="0"/>
              </a:rPr>
              <a:t>Lead products</a:t>
            </a:r>
          </a:p>
        </p:txBody>
      </p:sp>
      <p:sp>
        <p:nvSpPr>
          <p:cNvPr id="16" name="TextBox 15"/>
          <p:cNvSpPr txBox="1"/>
          <p:nvPr/>
        </p:nvSpPr>
        <p:spPr>
          <a:xfrm>
            <a:off x="4716513" y="5027313"/>
            <a:ext cx="2722013" cy="646331"/>
          </a:xfrm>
          <a:prstGeom prst="rect">
            <a:avLst/>
          </a:prstGeom>
          <a:noFill/>
        </p:spPr>
        <p:txBody>
          <a:bodyPr wrap="square" rtlCol="0">
            <a:spAutoFit/>
          </a:bodyPr>
          <a:lstStyle/>
          <a:p>
            <a:r>
              <a:rPr lang="en-ZA" dirty="0">
                <a:solidFill>
                  <a:srgbClr val="348629"/>
                </a:solidFill>
                <a:latin typeface="Segoe UI Semilight" panose="020B0402040204020203" pitchFamily="34" charset="0"/>
                <a:cs typeface="Segoe UI Semilight" panose="020B0402040204020203" pitchFamily="34" charset="0"/>
              </a:rPr>
              <a:t>By-products e.g. residual biomass, wastewater</a:t>
            </a:r>
          </a:p>
        </p:txBody>
      </p:sp>
      <p:sp>
        <p:nvSpPr>
          <p:cNvPr id="24" name="TextBox 23"/>
          <p:cNvSpPr txBox="1"/>
          <p:nvPr/>
        </p:nvSpPr>
        <p:spPr>
          <a:xfrm>
            <a:off x="9968795" y="5016276"/>
            <a:ext cx="1445567" cy="369332"/>
          </a:xfrm>
          <a:prstGeom prst="rect">
            <a:avLst/>
          </a:prstGeom>
          <a:noFill/>
        </p:spPr>
        <p:txBody>
          <a:bodyPr wrap="square" rtlCol="0">
            <a:spAutoFit/>
          </a:bodyPr>
          <a:lstStyle/>
          <a:p>
            <a:r>
              <a:rPr lang="en-ZA" dirty="0">
                <a:solidFill>
                  <a:srgbClr val="348629"/>
                </a:solidFill>
                <a:latin typeface="Segoe UI Semilight" panose="020B0402040204020203" pitchFamily="34" charset="0"/>
                <a:cs typeface="Segoe UI Semilight" panose="020B0402040204020203" pitchFamily="34" charset="0"/>
              </a:rPr>
              <a:t>Bioproducts</a:t>
            </a:r>
          </a:p>
        </p:txBody>
      </p:sp>
      <p:sp>
        <p:nvSpPr>
          <p:cNvPr id="25" name="TextBox 24"/>
          <p:cNvSpPr txBox="1"/>
          <p:nvPr/>
        </p:nvSpPr>
        <p:spPr>
          <a:xfrm>
            <a:off x="9776247" y="5587493"/>
            <a:ext cx="1954066" cy="369332"/>
          </a:xfrm>
          <a:prstGeom prst="rect">
            <a:avLst/>
          </a:prstGeom>
          <a:noFill/>
        </p:spPr>
        <p:txBody>
          <a:bodyPr wrap="square" rtlCol="0">
            <a:spAutoFit/>
          </a:bodyPr>
          <a:lstStyle/>
          <a:p>
            <a:r>
              <a:rPr lang="en-ZA" dirty="0">
                <a:solidFill>
                  <a:srgbClr val="348629"/>
                </a:solidFill>
                <a:latin typeface="Segoe UI Semilight" panose="020B0402040204020203" pitchFamily="34" charset="0"/>
                <a:cs typeface="Segoe UI Semilight" panose="020B0402040204020203" pitchFamily="34" charset="0"/>
              </a:rPr>
              <a:t>Energy products</a:t>
            </a:r>
          </a:p>
        </p:txBody>
      </p:sp>
      <p:sp>
        <p:nvSpPr>
          <p:cNvPr id="26" name="TextBox 25"/>
          <p:cNvSpPr txBox="1"/>
          <p:nvPr/>
        </p:nvSpPr>
        <p:spPr>
          <a:xfrm>
            <a:off x="9265869" y="6080685"/>
            <a:ext cx="2743199" cy="369332"/>
          </a:xfrm>
          <a:prstGeom prst="rect">
            <a:avLst/>
          </a:prstGeom>
          <a:noFill/>
        </p:spPr>
        <p:txBody>
          <a:bodyPr wrap="square" rtlCol="0">
            <a:spAutoFit/>
          </a:bodyPr>
          <a:lstStyle/>
          <a:p>
            <a:r>
              <a:rPr lang="en-ZA" dirty="0">
                <a:solidFill>
                  <a:srgbClr val="348629"/>
                </a:solidFill>
                <a:latin typeface="Segoe UI Semilight" panose="020B0402040204020203" pitchFamily="34" charset="0"/>
                <a:cs typeface="Segoe UI Semilight" panose="020B0402040204020203" pitchFamily="34" charset="0"/>
              </a:rPr>
              <a:t>Fit-for-purpose water</a:t>
            </a:r>
          </a:p>
        </p:txBody>
      </p:sp>
      <p:sp>
        <p:nvSpPr>
          <p:cNvPr id="33" name="TextBox 32"/>
          <p:cNvSpPr txBox="1"/>
          <p:nvPr/>
        </p:nvSpPr>
        <p:spPr>
          <a:xfrm>
            <a:off x="240685" y="5079646"/>
            <a:ext cx="4012683" cy="1015663"/>
          </a:xfrm>
          <a:prstGeom prst="rect">
            <a:avLst/>
          </a:prstGeom>
          <a:solidFill>
            <a:schemeClr val="bg2">
              <a:lumMod val="20000"/>
              <a:lumOff val="80000"/>
            </a:schemeClr>
          </a:solidFill>
        </p:spPr>
        <p:txBody>
          <a:bodyPr wrap="square" rtlCol="0">
            <a:spAutoFit/>
          </a:bodyPr>
          <a:lstStyle/>
          <a:p>
            <a:r>
              <a:rPr lang="en-ZA" sz="2000" dirty="0">
                <a:latin typeface="Segoe UI Semilight" panose="020B0402040204020203" pitchFamily="34" charset="0"/>
                <a:cs typeface="Segoe UI Semilight" panose="020B0402040204020203" pitchFamily="34" charset="0"/>
              </a:rPr>
              <a:t>Fuelling a multi-product value chain by maximising resource efficiency </a:t>
            </a:r>
          </a:p>
        </p:txBody>
      </p:sp>
      <p:sp>
        <p:nvSpPr>
          <p:cNvPr id="43" name="TextBox 42"/>
          <p:cNvSpPr txBox="1"/>
          <p:nvPr/>
        </p:nvSpPr>
        <p:spPr>
          <a:xfrm>
            <a:off x="2328986" y="2344012"/>
            <a:ext cx="1337355" cy="369332"/>
          </a:xfrm>
          <a:prstGeom prst="rect">
            <a:avLst/>
          </a:prstGeom>
          <a:noFill/>
        </p:spPr>
        <p:txBody>
          <a:bodyPr wrap="square" rtlCol="0">
            <a:spAutoFit/>
          </a:bodyPr>
          <a:lstStyle/>
          <a:p>
            <a:pPr algn="ctr"/>
            <a:r>
              <a:rPr lang="en-ZA" dirty="0">
                <a:solidFill>
                  <a:srgbClr val="348629"/>
                </a:solidFill>
                <a:latin typeface="Segoe UI Semilight" panose="020B0402040204020203" pitchFamily="34" charset="0"/>
                <a:cs typeface="Segoe UI Semilight" panose="020B0402040204020203" pitchFamily="34" charset="0"/>
              </a:rPr>
              <a:t>Plants</a:t>
            </a:r>
          </a:p>
        </p:txBody>
      </p:sp>
      <p:grpSp>
        <p:nvGrpSpPr>
          <p:cNvPr id="8" name="Group 7"/>
          <p:cNvGrpSpPr/>
          <p:nvPr/>
        </p:nvGrpSpPr>
        <p:grpSpPr>
          <a:xfrm>
            <a:off x="3757691" y="1660458"/>
            <a:ext cx="2082947" cy="1255843"/>
            <a:chOff x="4262496" y="2397116"/>
            <a:chExt cx="2451210" cy="1481070"/>
          </a:xfrm>
        </p:grpSpPr>
        <p:sp>
          <p:nvSpPr>
            <p:cNvPr id="5" name="Rectangle 4"/>
            <p:cNvSpPr/>
            <p:nvPr/>
          </p:nvSpPr>
          <p:spPr>
            <a:xfrm>
              <a:off x="4262496" y="2397116"/>
              <a:ext cx="2265611" cy="148107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ZA" dirty="0">
                  <a:latin typeface="Segoe UI Semilight" panose="020B0402040204020203" pitchFamily="34" charset="0"/>
                  <a:cs typeface="Segoe UI Semilight" panose="020B0402040204020203" pitchFamily="34" charset="0"/>
                </a:rPr>
                <a:t>Plants processing</a:t>
              </a:r>
            </a:p>
          </p:txBody>
        </p:sp>
        <p:pic>
          <p:nvPicPr>
            <p:cNvPr id="49" name="Picture 48" descr="UCT MTM D001_Logo_UCT_LONG_logo-01.png">
              <a:extLst>
                <a:ext uri="{FF2B5EF4-FFF2-40B4-BE49-F238E27FC236}">
                  <a16:creationId xmlns:a16="http://schemas.microsoft.com/office/drawing/2014/main" id="{7B88B6E4-5522-4363-9412-E651BA89F8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8325" y="2457406"/>
              <a:ext cx="1055381" cy="543098"/>
            </a:xfrm>
            <a:prstGeom prst="rect">
              <a:avLst/>
            </a:prstGeom>
          </p:spPr>
        </p:pic>
      </p:grpSp>
      <p:grpSp>
        <p:nvGrpSpPr>
          <p:cNvPr id="6" name="Group 5"/>
          <p:cNvGrpSpPr/>
          <p:nvPr/>
        </p:nvGrpSpPr>
        <p:grpSpPr>
          <a:xfrm>
            <a:off x="382553" y="1660458"/>
            <a:ext cx="1909748" cy="1255843"/>
            <a:chOff x="825690" y="2400599"/>
            <a:chExt cx="2265608" cy="1483573"/>
          </a:xfrm>
        </p:grpSpPr>
        <p:sp>
          <p:nvSpPr>
            <p:cNvPr id="42" name="Rectangle 41"/>
            <p:cNvSpPr/>
            <p:nvPr/>
          </p:nvSpPr>
          <p:spPr>
            <a:xfrm>
              <a:off x="825690" y="2403102"/>
              <a:ext cx="2265608" cy="148107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ZA" dirty="0">
                  <a:solidFill>
                    <a:srgbClr val="2F79A6"/>
                  </a:solidFill>
                  <a:latin typeface="Segoe UI Semilight" panose="020B0402040204020203" pitchFamily="34" charset="0"/>
                  <a:cs typeface="Segoe UI Semilight" panose="020B0402040204020203" pitchFamily="34" charset="0"/>
                </a:rPr>
                <a:t>Cultivation</a:t>
              </a:r>
            </a:p>
          </p:txBody>
        </p:sp>
        <p:pic>
          <p:nvPicPr>
            <p:cNvPr id="52" name="Picture 51">
              <a:extLst>
                <a:ext uri="{FF2B5EF4-FFF2-40B4-BE49-F238E27FC236}">
                  <a16:creationId xmlns:a16="http://schemas.microsoft.com/office/drawing/2014/main" id="{115DE894-83A4-4325-A1CE-19731DE12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1141" y="2400599"/>
              <a:ext cx="605305" cy="634559"/>
            </a:xfrm>
            <a:prstGeom prst="rect">
              <a:avLst/>
            </a:prstGeom>
          </p:spPr>
        </p:pic>
      </p:grpSp>
      <p:grpSp>
        <p:nvGrpSpPr>
          <p:cNvPr id="10" name="Group 9"/>
          <p:cNvGrpSpPr/>
          <p:nvPr/>
        </p:nvGrpSpPr>
        <p:grpSpPr>
          <a:xfrm>
            <a:off x="7301728" y="5262060"/>
            <a:ext cx="1925232" cy="1297017"/>
            <a:chOff x="7078928" y="4600700"/>
            <a:chExt cx="2240400" cy="1376767"/>
          </a:xfrm>
        </p:grpSpPr>
        <p:sp>
          <p:nvSpPr>
            <p:cNvPr id="20" name="Rectangle 19"/>
            <p:cNvSpPr/>
            <p:nvPr/>
          </p:nvSpPr>
          <p:spPr>
            <a:xfrm>
              <a:off x="7078928" y="4600700"/>
              <a:ext cx="2240400" cy="1376767"/>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ZA" dirty="0">
                  <a:latin typeface="Segoe UI Semilight" panose="020B0402040204020203" pitchFamily="34" charset="0"/>
                  <a:cs typeface="Segoe UI Semilight" panose="020B0402040204020203" pitchFamily="34" charset="0"/>
                </a:rPr>
                <a:t>Biorefinery</a:t>
              </a:r>
            </a:p>
          </p:txBody>
        </p:sp>
        <p:pic>
          <p:nvPicPr>
            <p:cNvPr id="53" name="Picture 52">
              <a:extLst>
                <a:ext uri="{FF2B5EF4-FFF2-40B4-BE49-F238E27FC236}">
                  <a16:creationId xmlns:a16="http://schemas.microsoft.com/office/drawing/2014/main" id="{115DE894-83A4-4325-A1CE-19731DE128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4023" y="4616773"/>
              <a:ext cx="605305" cy="634559"/>
            </a:xfrm>
            <a:prstGeom prst="rect">
              <a:avLst/>
            </a:prstGeom>
          </p:spPr>
        </p:pic>
      </p:grpSp>
      <p:sp>
        <p:nvSpPr>
          <p:cNvPr id="2" name="Date Placeholder 1">
            <a:extLst>
              <a:ext uri="{FF2B5EF4-FFF2-40B4-BE49-F238E27FC236}">
                <a16:creationId xmlns:a16="http://schemas.microsoft.com/office/drawing/2014/main" id="{4E7D2F6B-2B0F-4B79-975A-8E9B6BB4EC41}"/>
              </a:ext>
            </a:extLst>
          </p:cNvPr>
          <p:cNvSpPr>
            <a:spLocks noGrp="1"/>
          </p:cNvSpPr>
          <p:nvPr>
            <p:ph type="dt" sz="half" idx="10"/>
          </p:nvPr>
        </p:nvSpPr>
        <p:spPr>
          <a:xfrm>
            <a:off x="838200" y="6356350"/>
            <a:ext cx="2743200" cy="365125"/>
          </a:xfrm>
        </p:spPr>
        <p:txBody>
          <a:bodyPr/>
          <a:lstStyle/>
          <a:p>
            <a:fld id="{0A2D1F73-1991-4467-883C-AF165DC35C16}" type="datetime1">
              <a:rPr lang="en-ZA" smtClean="0"/>
              <a:t>2021/11/25</a:t>
            </a:fld>
            <a:endParaRPr lang="en-ZA"/>
          </a:p>
        </p:txBody>
      </p:sp>
      <p:sp>
        <p:nvSpPr>
          <p:cNvPr id="3" name="Slide Number Placeholder 2">
            <a:extLst>
              <a:ext uri="{FF2B5EF4-FFF2-40B4-BE49-F238E27FC236}">
                <a16:creationId xmlns:a16="http://schemas.microsoft.com/office/drawing/2014/main" id="{903221F4-3744-4C39-9792-2E8239E1758F}"/>
              </a:ext>
            </a:extLst>
          </p:cNvPr>
          <p:cNvSpPr>
            <a:spLocks noGrp="1"/>
          </p:cNvSpPr>
          <p:nvPr>
            <p:ph type="sldNum" sz="quarter" idx="12"/>
          </p:nvPr>
        </p:nvSpPr>
        <p:spPr>
          <a:xfrm>
            <a:off x="9133188" y="6290838"/>
            <a:ext cx="2743200" cy="365125"/>
          </a:xfrm>
        </p:spPr>
        <p:txBody>
          <a:bodyPr/>
          <a:lstStyle/>
          <a:p>
            <a:fld id="{5BA42DEE-2F6F-49F0-8005-E2C5E4B6EFDF}" type="slidenum">
              <a:rPr lang="en-ZA" smtClean="0"/>
              <a:pPr/>
              <a:t>6</a:t>
            </a:fld>
            <a:endParaRPr lang="en-ZA" dirty="0"/>
          </a:p>
        </p:txBody>
      </p:sp>
      <p:grpSp>
        <p:nvGrpSpPr>
          <p:cNvPr id="34" name="Group 33"/>
          <p:cNvGrpSpPr/>
          <p:nvPr/>
        </p:nvGrpSpPr>
        <p:grpSpPr>
          <a:xfrm>
            <a:off x="7308100" y="1660458"/>
            <a:ext cx="2088064" cy="1255843"/>
            <a:chOff x="4262496" y="2397116"/>
            <a:chExt cx="2457231" cy="1481070"/>
          </a:xfrm>
        </p:grpSpPr>
        <p:sp>
          <p:nvSpPr>
            <p:cNvPr id="35" name="Rectangle 34"/>
            <p:cNvSpPr/>
            <p:nvPr/>
          </p:nvSpPr>
          <p:spPr>
            <a:xfrm>
              <a:off x="4262496" y="2397116"/>
              <a:ext cx="2265611" cy="148107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ZA" dirty="0">
                  <a:latin typeface="Segoe UI Semilight" panose="020B0402040204020203" pitchFamily="34" charset="0"/>
                  <a:cs typeface="Segoe UI Semilight" panose="020B0402040204020203" pitchFamily="34" charset="0"/>
                </a:rPr>
                <a:t>Fibre processing</a:t>
              </a:r>
            </a:p>
          </p:txBody>
        </p:sp>
        <p:pic>
          <p:nvPicPr>
            <p:cNvPr id="36" name="Picture 35" descr="UCT MTM D001_Logo_UCT_LONG_logo-01.png">
              <a:extLst>
                <a:ext uri="{FF2B5EF4-FFF2-40B4-BE49-F238E27FC236}">
                  <a16:creationId xmlns:a16="http://schemas.microsoft.com/office/drawing/2014/main" id="{7B88B6E4-5522-4363-9412-E651BA89F8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4346" y="2457405"/>
              <a:ext cx="1055381" cy="543098"/>
            </a:xfrm>
            <a:prstGeom prst="rect">
              <a:avLst/>
            </a:prstGeom>
          </p:spPr>
        </p:pic>
      </p:grpSp>
      <p:cxnSp>
        <p:nvCxnSpPr>
          <p:cNvPr id="37" name="Straight Arrow Connector 36"/>
          <p:cNvCxnSpPr>
            <a:cxnSpLocks/>
          </p:cNvCxnSpPr>
          <p:nvPr/>
        </p:nvCxnSpPr>
        <p:spPr>
          <a:xfrm>
            <a:off x="5682923" y="2313411"/>
            <a:ext cx="1628299" cy="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38" name="Elbow Connector 37"/>
          <p:cNvCxnSpPr>
            <a:cxnSpLocks/>
            <a:stCxn id="57" idx="2"/>
            <a:endCxn id="20" idx="1"/>
          </p:cNvCxnSpPr>
          <p:nvPr/>
        </p:nvCxnSpPr>
        <p:spPr>
          <a:xfrm rot="16200000" flipH="1">
            <a:off x="5477749" y="4086589"/>
            <a:ext cx="1069381" cy="2578578"/>
          </a:xfrm>
          <a:prstGeom prst="bentConnector2">
            <a:avLst/>
          </a:prstGeom>
          <a:ln w="38100">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a:cxnSpLocks/>
            <a:stCxn id="35" idx="2"/>
            <a:endCxn id="20" idx="0"/>
          </p:cNvCxnSpPr>
          <p:nvPr/>
        </p:nvCxnSpPr>
        <p:spPr>
          <a:xfrm flipH="1">
            <a:off x="8264344" y="2916301"/>
            <a:ext cx="6372" cy="2345759"/>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p:cNvCxnSpPr/>
          <p:nvPr/>
        </p:nvCxnSpPr>
        <p:spPr>
          <a:xfrm>
            <a:off x="9250110" y="5417489"/>
            <a:ext cx="2295724"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1" name="Straight Arrow Connector 50"/>
          <p:cNvCxnSpPr/>
          <p:nvPr/>
        </p:nvCxnSpPr>
        <p:spPr>
          <a:xfrm>
            <a:off x="9250110" y="5958531"/>
            <a:ext cx="2295724"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55" name="Elbow Connector 54"/>
          <p:cNvCxnSpPr>
            <a:cxnSpLocks/>
            <a:endCxn id="35" idx="0"/>
          </p:cNvCxnSpPr>
          <p:nvPr/>
        </p:nvCxnSpPr>
        <p:spPr>
          <a:xfrm rot="16200000" flipV="1">
            <a:off x="7514118" y="2417056"/>
            <a:ext cx="4839116" cy="3325920"/>
          </a:xfrm>
          <a:prstGeom prst="bentConnector3">
            <a:avLst>
              <a:gd name="adj1" fmla="val 111898"/>
            </a:avLst>
          </a:prstGeom>
          <a:ln w="38100">
            <a:prstDash val="sysDash"/>
            <a:tailEnd type="triangle"/>
          </a:ln>
        </p:spPr>
        <p:style>
          <a:lnRef idx="1">
            <a:schemeClr val="dk1"/>
          </a:lnRef>
          <a:fillRef idx="0">
            <a:schemeClr val="dk1"/>
          </a:fillRef>
          <a:effectRef idx="0">
            <a:schemeClr val="dk1"/>
          </a:effectRef>
          <a:fontRef idx="minor">
            <a:schemeClr val="tx1"/>
          </a:fontRef>
        </p:style>
      </p:cxnSp>
      <p:cxnSp>
        <p:nvCxnSpPr>
          <p:cNvPr id="66" name="Elbow Connector 65"/>
          <p:cNvCxnSpPr>
            <a:cxnSpLocks/>
            <a:endCxn id="42" idx="0"/>
          </p:cNvCxnSpPr>
          <p:nvPr/>
        </p:nvCxnSpPr>
        <p:spPr>
          <a:xfrm rot="10800000" flipV="1">
            <a:off x="1337428" y="1082107"/>
            <a:ext cx="6949581" cy="580470"/>
          </a:xfrm>
          <a:prstGeom prst="bentConnector2">
            <a:avLst/>
          </a:prstGeom>
          <a:ln w="38100">
            <a:prstDash val="sysDash"/>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p:cNvCxnSpPr>
            <a:cxnSpLocks/>
            <a:endCxn id="5" idx="0"/>
          </p:cNvCxnSpPr>
          <p:nvPr/>
        </p:nvCxnSpPr>
        <p:spPr>
          <a:xfrm>
            <a:off x="4720307" y="1082106"/>
            <a:ext cx="0" cy="578352"/>
          </a:xfrm>
          <a:prstGeom prst="straightConnector1">
            <a:avLst/>
          </a:prstGeom>
          <a:ln w="38100">
            <a:prstDash val="sysDash"/>
            <a:tailEnd type="triangle"/>
          </a:ln>
        </p:spPr>
        <p:style>
          <a:lnRef idx="1">
            <a:schemeClr val="dk1"/>
          </a:lnRef>
          <a:fillRef idx="0">
            <a:schemeClr val="dk1"/>
          </a:fillRef>
          <a:effectRef idx="0">
            <a:schemeClr val="dk1"/>
          </a:effectRef>
          <a:fontRef idx="minor">
            <a:schemeClr val="tx1"/>
          </a:fontRef>
        </p:style>
      </p:cxnSp>
      <p:sp>
        <p:nvSpPr>
          <p:cNvPr id="69" name="TextBox 68"/>
          <p:cNvSpPr txBox="1"/>
          <p:nvPr/>
        </p:nvSpPr>
        <p:spPr>
          <a:xfrm>
            <a:off x="5807426" y="1873418"/>
            <a:ext cx="1337355" cy="369332"/>
          </a:xfrm>
          <a:prstGeom prst="rect">
            <a:avLst/>
          </a:prstGeom>
          <a:noFill/>
        </p:spPr>
        <p:txBody>
          <a:bodyPr wrap="square" rtlCol="0">
            <a:spAutoFit/>
          </a:bodyPr>
          <a:lstStyle/>
          <a:p>
            <a:pPr algn="ctr"/>
            <a:r>
              <a:rPr lang="en-ZA" dirty="0">
                <a:solidFill>
                  <a:srgbClr val="348629"/>
                </a:solidFill>
                <a:latin typeface="Segoe UI Semilight" panose="020B0402040204020203" pitchFamily="34" charset="0"/>
                <a:cs typeface="Segoe UI Semilight" panose="020B0402040204020203" pitchFamily="34" charset="0"/>
              </a:rPr>
              <a:t>Fibres</a:t>
            </a:r>
          </a:p>
        </p:txBody>
      </p:sp>
      <p:cxnSp>
        <p:nvCxnSpPr>
          <p:cNvPr id="32" name="Straight Connector 31">
            <a:extLst>
              <a:ext uri="{FF2B5EF4-FFF2-40B4-BE49-F238E27FC236}">
                <a16:creationId xmlns:a16="http://schemas.microsoft.com/office/drawing/2014/main" id="{348BB7F4-5157-45CF-814E-F1BC973B69D4}"/>
              </a:ext>
            </a:extLst>
          </p:cNvPr>
          <p:cNvCxnSpPr/>
          <p:nvPr/>
        </p:nvCxnSpPr>
        <p:spPr>
          <a:xfrm>
            <a:off x="9226960" y="6489248"/>
            <a:ext cx="2369674" cy="0"/>
          </a:xfrm>
          <a:prstGeom prst="line">
            <a:avLst/>
          </a:prstGeom>
          <a:ln w="38100">
            <a:prstDash val="sysDash"/>
          </a:ln>
        </p:spPr>
        <p:style>
          <a:lnRef idx="1">
            <a:schemeClr val="dk1"/>
          </a:lnRef>
          <a:fillRef idx="0">
            <a:schemeClr val="dk1"/>
          </a:fillRef>
          <a:effectRef idx="0">
            <a:schemeClr val="dk1"/>
          </a:effectRef>
          <a:fontRef idx="minor">
            <a:schemeClr val="tx1"/>
          </a:fontRef>
        </p:style>
      </p:cxnSp>
      <p:grpSp>
        <p:nvGrpSpPr>
          <p:cNvPr id="56" name="Group 55">
            <a:extLst>
              <a:ext uri="{FF2B5EF4-FFF2-40B4-BE49-F238E27FC236}">
                <a16:creationId xmlns:a16="http://schemas.microsoft.com/office/drawing/2014/main" id="{96884F8C-C865-44FF-A9FE-2A2B5D8AA7D9}"/>
              </a:ext>
            </a:extLst>
          </p:cNvPr>
          <p:cNvGrpSpPr/>
          <p:nvPr/>
        </p:nvGrpSpPr>
        <p:grpSpPr>
          <a:xfrm>
            <a:off x="3760534" y="3585345"/>
            <a:ext cx="2082947" cy="1255843"/>
            <a:chOff x="4262496" y="2397116"/>
            <a:chExt cx="2451210" cy="1481070"/>
          </a:xfrm>
        </p:grpSpPr>
        <p:sp>
          <p:nvSpPr>
            <p:cNvPr id="57" name="Rectangle 56">
              <a:extLst>
                <a:ext uri="{FF2B5EF4-FFF2-40B4-BE49-F238E27FC236}">
                  <a16:creationId xmlns:a16="http://schemas.microsoft.com/office/drawing/2014/main" id="{00E27F1C-83A9-4F7F-9822-515A44C4C33C}"/>
                </a:ext>
              </a:extLst>
            </p:cNvPr>
            <p:cNvSpPr/>
            <p:nvPr/>
          </p:nvSpPr>
          <p:spPr>
            <a:xfrm>
              <a:off x="4262496" y="2397116"/>
              <a:ext cx="2265611" cy="148107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ZA" dirty="0">
                  <a:latin typeface="Segoe UI Semilight" panose="020B0402040204020203" pitchFamily="34" charset="0"/>
                  <a:cs typeface="Segoe UI Semilight" panose="020B0402040204020203" pitchFamily="34" charset="0"/>
                </a:rPr>
                <a:t>Metal processing</a:t>
              </a:r>
            </a:p>
          </p:txBody>
        </p:sp>
        <p:pic>
          <p:nvPicPr>
            <p:cNvPr id="58" name="Picture 57" descr="UCT MTM D001_Logo_UCT_LONG_logo-01.png">
              <a:extLst>
                <a:ext uri="{FF2B5EF4-FFF2-40B4-BE49-F238E27FC236}">
                  <a16:creationId xmlns:a16="http://schemas.microsoft.com/office/drawing/2014/main" id="{0B3940F0-30F6-4F10-BAF5-B5B3D85072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58325" y="2457406"/>
              <a:ext cx="1055381" cy="543098"/>
            </a:xfrm>
            <a:prstGeom prst="rect">
              <a:avLst/>
            </a:prstGeom>
          </p:spPr>
        </p:pic>
      </p:grpSp>
      <p:cxnSp>
        <p:nvCxnSpPr>
          <p:cNvPr id="54" name="Straight Arrow Connector 53">
            <a:extLst>
              <a:ext uri="{FF2B5EF4-FFF2-40B4-BE49-F238E27FC236}">
                <a16:creationId xmlns:a16="http://schemas.microsoft.com/office/drawing/2014/main" id="{6377C8CF-76A6-418D-8C4C-F7B817994081}"/>
              </a:ext>
            </a:extLst>
          </p:cNvPr>
          <p:cNvCxnSpPr>
            <a:stCxn id="5" idx="2"/>
            <a:endCxn id="57" idx="0"/>
          </p:cNvCxnSpPr>
          <p:nvPr/>
        </p:nvCxnSpPr>
        <p:spPr>
          <a:xfrm>
            <a:off x="4720307" y="2916301"/>
            <a:ext cx="2843" cy="669044"/>
          </a:xfrm>
          <a:prstGeom prst="straightConnector1">
            <a:avLst/>
          </a:prstGeom>
          <a:ln w="38100">
            <a:prstDash val="solid"/>
            <a:tailEnd type="triangle"/>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B720E7A5-2D1C-41EA-A66D-FF33BD7FCED5}"/>
              </a:ext>
            </a:extLst>
          </p:cNvPr>
          <p:cNvSpPr txBox="1"/>
          <p:nvPr/>
        </p:nvSpPr>
        <p:spPr>
          <a:xfrm>
            <a:off x="8415240" y="3106508"/>
            <a:ext cx="2722013" cy="646331"/>
          </a:xfrm>
          <a:prstGeom prst="rect">
            <a:avLst/>
          </a:prstGeom>
          <a:noFill/>
        </p:spPr>
        <p:txBody>
          <a:bodyPr wrap="square" rtlCol="0">
            <a:spAutoFit/>
          </a:bodyPr>
          <a:lstStyle/>
          <a:p>
            <a:r>
              <a:rPr lang="en-ZA" dirty="0">
                <a:solidFill>
                  <a:srgbClr val="348629"/>
                </a:solidFill>
                <a:latin typeface="Segoe UI Semilight" panose="020B0402040204020203" pitchFamily="34" charset="0"/>
                <a:cs typeface="Segoe UI Semilight" panose="020B0402040204020203" pitchFamily="34" charset="0"/>
              </a:rPr>
              <a:t>By-products e.g. residual biomass, wastewater</a:t>
            </a:r>
          </a:p>
        </p:txBody>
      </p:sp>
      <p:cxnSp>
        <p:nvCxnSpPr>
          <p:cNvPr id="60" name="Straight Arrow Connector 59">
            <a:extLst>
              <a:ext uri="{FF2B5EF4-FFF2-40B4-BE49-F238E27FC236}">
                <a16:creationId xmlns:a16="http://schemas.microsoft.com/office/drawing/2014/main" id="{1277C21D-CA41-4F07-A7F6-D078D7203EA2}"/>
              </a:ext>
            </a:extLst>
          </p:cNvPr>
          <p:cNvCxnSpPr>
            <a:cxnSpLocks/>
          </p:cNvCxnSpPr>
          <p:nvPr/>
        </p:nvCxnSpPr>
        <p:spPr>
          <a:xfrm flipV="1">
            <a:off x="8334414" y="4215598"/>
            <a:ext cx="3132307" cy="779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63" name="Straight Connector 62">
            <a:extLst>
              <a:ext uri="{FF2B5EF4-FFF2-40B4-BE49-F238E27FC236}">
                <a16:creationId xmlns:a16="http://schemas.microsoft.com/office/drawing/2014/main" id="{236CB24B-D390-4158-BB97-98BD6719E204}"/>
              </a:ext>
            </a:extLst>
          </p:cNvPr>
          <p:cNvCxnSpPr>
            <a:cxnSpLocks/>
            <a:stCxn id="57" idx="3"/>
          </p:cNvCxnSpPr>
          <p:nvPr/>
        </p:nvCxnSpPr>
        <p:spPr>
          <a:xfrm>
            <a:off x="5685766" y="4213267"/>
            <a:ext cx="2514880" cy="10127"/>
          </a:xfrm>
          <a:prstGeom prst="line">
            <a:avLst/>
          </a:prstGeom>
          <a:ln w="38100"/>
        </p:spPr>
        <p:style>
          <a:lnRef idx="1">
            <a:schemeClr val="dk1"/>
          </a:lnRef>
          <a:fillRef idx="0">
            <a:schemeClr val="dk1"/>
          </a:fillRef>
          <a:effectRef idx="0">
            <a:schemeClr val="dk1"/>
          </a:effectRef>
          <a:fontRef idx="minor">
            <a:schemeClr val="tx1"/>
          </a:fontRef>
        </p:style>
      </p:cxnSp>
      <p:sp>
        <p:nvSpPr>
          <p:cNvPr id="70" name="TextBox 69">
            <a:extLst>
              <a:ext uri="{FF2B5EF4-FFF2-40B4-BE49-F238E27FC236}">
                <a16:creationId xmlns:a16="http://schemas.microsoft.com/office/drawing/2014/main" id="{11F42FD2-6E6F-46C2-8DB2-D388CC8D0DEA}"/>
              </a:ext>
            </a:extLst>
          </p:cNvPr>
          <p:cNvSpPr txBox="1"/>
          <p:nvPr/>
        </p:nvSpPr>
        <p:spPr>
          <a:xfrm>
            <a:off x="10504788" y="3827904"/>
            <a:ext cx="868102" cy="375725"/>
          </a:xfrm>
          <a:prstGeom prst="rect">
            <a:avLst/>
          </a:prstGeom>
          <a:noFill/>
        </p:spPr>
        <p:txBody>
          <a:bodyPr wrap="square" rtlCol="0">
            <a:spAutoFit/>
          </a:bodyPr>
          <a:lstStyle/>
          <a:p>
            <a:r>
              <a:rPr lang="en-ZA" dirty="0">
                <a:solidFill>
                  <a:srgbClr val="348629"/>
                </a:solidFill>
                <a:latin typeface="Segoe UI Semilight" panose="020B0402040204020203" pitchFamily="34" charset="0"/>
                <a:cs typeface="Segoe UI Semilight" panose="020B0402040204020203" pitchFamily="34" charset="0"/>
              </a:rPr>
              <a:t>Metals</a:t>
            </a:r>
          </a:p>
        </p:txBody>
      </p:sp>
      <p:sp>
        <p:nvSpPr>
          <p:cNvPr id="47" name="Footer Placeholder 3">
            <a:extLst>
              <a:ext uri="{FF2B5EF4-FFF2-40B4-BE49-F238E27FC236}">
                <a16:creationId xmlns:a16="http://schemas.microsoft.com/office/drawing/2014/main" id="{62088FCA-FE9F-46BE-91B1-25C0077B7EA1}"/>
              </a:ext>
            </a:extLst>
          </p:cNvPr>
          <p:cNvSpPr>
            <a:spLocks noGrp="1"/>
          </p:cNvSpPr>
          <p:nvPr>
            <p:ph type="ftr" sz="quarter" idx="11"/>
          </p:nvPr>
        </p:nvSpPr>
        <p:spPr>
          <a:xfrm>
            <a:off x="4038600" y="6356350"/>
            <a:ext cx="4114800" cy="365125"/>
          </a:xfrm>
        </p:spPr>
        <p:txBody>
          <a:bodyPr/>
          <a:lstStyle/>
          <a:p>
            <a:r>
              <a:rPr lang="en-ZA" dirty="0"/>
              <a:t>CoP II Workshop </a:t>
            </a:r>
          </a:p>
        </p:txBody>
      </p:sp>
      <p:sp>
        <p:nvSpPr>
          <p:cNvPr id="13" name="Oval 12">
            <a:extLst>
              <a:ext uri="{FF2B5EF4-FFF2-40B4-BE49-F238E27FC236}">
                <a16:creationId xmlns:a16="http://schemas.microsoft.com/office/drawing/2014/main" id="{02F94945-417C-4ADC-90BC-6E80F7F719B1}"/>
              </a:ext>
            </a:extLst>
          </p:cNvPr>
          <p:cNvSpPr/>
          <p:nvPr/>
        </p:nvSpPr>
        <p:spPr>
          <a:xfrm>
            <a:off x="6613816" y="4924541"/>
            <a:ext cx="3325920" cy="1883929"/>
          </a:xfrm>
          <a:prstGeom prst="ellipse">
            <a:avLst/>
          </a:prstGeom>
          <a:no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itle 1">
            <a:extLst>
              <a:ext uri="{FF2B5EF4-FFF2-40B4-BE49-F238E27FC236}">
                <a16:creationId xmlns:a16="http://schemas.microsoft.com/office/drawing/2014/main" id="{CB4230D8-01D9-4CB7-84D8-45DC45E3D7CA}"/>
              </a:ext>
            </a:extLst>
          </p:cNvPr>
          <p:cNvSpPr>
            <a:spLocks noGrp="1"/>
          </p:cNvSpPr>
          <p:nvPr>
            <p:ph type="title"/>
          </p:nvPr>
        </p:nvSpPr>
        <p:spPr>
          <a:xfrm>
            <a:off x="75214" y="119241"/>
            <a:ext cx="9013702" cy="646126"/>
          </a:xfrm>
          <a:solidFill>
            <a:schemeClr val="bg1">
              <a:lumMod val="95000"/>
            </a:schemeClr>
          </a:solidFill>
        </p:spPr>
        <p:txBody>
          <a:bodyPr>
            <a:normAutofit/>
          </a:bodyPr>
          <a:lstStyle/>
          <a:p>
            <a:r>
              <a:rPr lang="en-US" sz="3600" dirty="0">
                <a:latin typeface="Segoe UI Semilight" panose="020B0402040204020203" pitchFamily="34" charset="0"/>
                <a:cs typeface="Segoe UI Semilight" panose="020B0402040204020203" pitchFamily="34" charset="0"/>
              </a:rPr>
              <a:t>Extending benefits – The Biorefinery Concept</a:t>
            </a:r>
          </a:p>
        </p:txBody>
      </p:sp>
    </p:spTree>
    <p:extLst>
      <p:ext uri="{BB962C8B-B14F-4D97-AF65-F5344CB8AC3E}">
        <p14:creationId xmlns:p14="http://schemas.microsoft.com/office/powerpoint/2010/main" val="2307916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14">
            <a:extLst>
              <a:ext uri="{FF2B5EF4-FFF2-40B4-BE49-F238E27FC236}">
                <a16:creationId xmlns:a16="http://schemas.microsoft.com/office/drawing/2014/main" id="{D1C26593-9A51-48FE-9FA2-A9052E57F3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12192000" cy="68584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15">
            <a:extLst>
              <a:ext uri="{FF2B5EF4-FFF2-40B4-BE49-F238E27FC236}">
                <a16:creationId xmlns:a16="http://schemas.microsoft.com/office/drawing/2014/main" id="{B9D473B1-934D-4F2D-AC4B-5BFB4BAC5D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11">
            <a:extLst>
              <a:ext uri="{FF2B5EF4-FFF2-40B4-BE49-F238E27FC236}">
                <a16:creationId xmlns:a16="http://schemas.microsoft.com/office/drawing/2014/main" id="{CDE3C03E-D949-4F50-AAFA-3278B22121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549F3C94-3E93-44DF-A9CB-3D8B317B0AB7}"/>
              </a:ext>
            </a:extLst>
          </p:cNvPr>
          <p:cNvSpPr txBox="1">
            <a:spLocks/>
          </p:cNvSpPr>
          <p:nvPr/>
        </p:nvSpPr>
        <p:spPr>
          <a:xfrm>
            <a:off x="375492" y="221906"/>
            <a:ext cx="51911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dirty="0"/>
              <a:t>A cross-disciplinary research process</a:t>
            </a:r>
          </a:p>
        </p:txBody>
      </p:sp>
      <p:pic>
        <p:nvPicPr>
          <p:cNvPr id="9" name="Picture 8" descr="Logo&#10;&#10;Description automatically generated">
            <a:extLst>
              <a:ext uri="{FF2B5EF4-FFF2-40B4-BE49-F238E27FC236}">
                <a16:creationId xmlns:a16="http://schemas.microsoft.com/office/drawing/2014/main" id="{23F7F076-7B23-452F-8D6D-2ABAB7429C59}"/>
              </a:ext>
            </a:extLst>
          </p:cNvPr>
          <p:cNvPicPr>
            <a:picLocks noChangeAspect="1"/>
          </p:cNvPicPr>
          <p:nvPr/>
        </p:nvPicPr>
        <p:blipFill rotWithShape="1">
          <a:blip r:embed="rId3">
            <a:extLst>
              <a:ext uri="{28A0092B-C50C-407E-A947-70E740481C1C}">
                <a14:useLocalDpi xmlns:a14="http://schemas.microsoft.com/office/drawing/2010/main" val="0"/>
              </a:ext>
            </a:extLst>
          </a:blip>
          <a:srcRect l="8255" r="10558"/>
          <a:stretch/>
        </p:blipFill>
        <p:spPr>
          <a:xfrm>
            <a:off x="7409551" y="560925"/>
            <a:ext cx="2808985" cy="1129763"/>
          </a:xfrm>
          <a:prstGeom prst="rect">
            <a:avLst/>
          </a:prstGeom>
        </p:spPr>
      </p:pic>
      <p:sp>
        <p:nvSpPr>
          <p:cNvPr id="3" name="Content Placeholder 2">
            <a:extLst>
              <a:ext uri="{FF2B5EF4-FFF2-40B4-BE49-F238E27FC236}">
                <a16:creationId xmlns:a16="http://schemas.microsoft.com/office/drawing/2014/main" id="{03AF4CAA-8E94-4087-958F-7BCA139BE91F}"/>
              </a:ext>
            </a:extLst>
          </p:cNvPr>
          <p:cNvSpPr>
            <a:spLocks noGrp="1"/>
          </p:cNvSpPr>
          <p:nvPr>
            <p:ph idx="1"/>
          </p:nvPr>
        </p:nvSpPr>
        <p:spPr>
          <a:xfrm>
            <a:off x="0" y="2021249"/>
            <a:ext cx="7722824" cy="4471626"/>
          </a:xfrm>
        </p:spPr>
        <p:txBody>
          <a:bodyPr vert="horz" lIns="91440" tIns="45720" rIns="91440" bIns="45720" rtlCol="0">
            <a:normAutofit fontScale="92500" lnSpcReduction="10000"/>
          </a:bodyPr>
          <a:lstStyle/>
          <a:p>
            <a:r>
              <a:rPr lang="en-US" sz="2100" dirty="0">
                <a:latin typeface="+mn-lt"/>
                <a:cs typeface="+mn-cs"/>
              </a:rPr>
              <a:t>Stage 1: Identify biorefinery products that can be made from residual biomass (</a:t>
            </a:r>
            <a:r>
              <a:rPr lang="en-US" sz="2100" b="1" dirty="0">
                <a:solidFill>
                  <a:schemeClr val="accent6">
                    <a:lumMod val="60000"/>
                    <a:lumOff val="40000"/>
                  </a:schemeClr>
                </a:solidFill>
                <a:latin typeface="+mn-lt"/>
                <a:cs typeface="+mn-cs"/>
              </a:rPr>
              <a:t>CeBER + M2M</a:t>
            </a:r>
            <a:r>
              <a:rPr lang="en-US" sz="2100" dirty="0">
                <a:latin typeface="+mn-lt"/>
                <a:cs typeface="+mn-cs"/>
              </a:rPr>
              <a:t>)</a:t>
            </a:r>
          </a:p>
          <a:p>
            <a:pPr marL="0"/>
            <a:endParaRPr lang="en-US" sz="2100" dirty="0">
              <a:latin typeface="+mn-lt"/>
              <a:cs typeface="+mn-cs"/>
            </a:endParaRPr>
          </a:p>
          <a:p>
            <a:r>
              <a:rPr lang="en-US" sz="2100" dirty="0">
                <a:latin typeface="+mn-lt"/>
                <a:cs typeface="+mn-cs"/>
              </a:rPr>
              <a:t>Stage 2: Map biorefinery products to trade data (</a:t>
            </a:r>
            <a:r>
              <a:rPr lang="en-US" sz="2100" b="1" dirty="0">
                <a:solidFill>
                  <a:schemeClr val="accent6">
                    <a:lumMod val="60000"/>
                    <a:lumOff val="40000"/>
                  </a:schemeClr>
                </a:solidFill>
                <a:latin typeface="+mn-lt"/>
                <a:cs typeface="+mn-cs"/>
              </a:rPr>
              <a:t>CeBER + DPRU</a:t>
            </a:r>
            <a:r>
              <a:rPr lang="en-US" sz="2100" dirty="0">
                <a:latin typeface="+mn-lt"/>
                <a:cs typeface="+mn-cs"/>
              </a:rPr>
              <a:t>)</a:t>
            </a:r>
          </a:p>
          <a:p>
            <a:pPr marL="0"/>
            <a:endParaRPr lang="en-US" sz="2100" dirty="0">
              <a:latin typeface="+mn-lt"/>
              <a:cs typeface="+mn-cs"/>
            </a:endParaRPr>
          </a:p>
          <a:p>
            <a:r>
              <a:rPr lang="en-US" sz="2100" dirty="0">
                <a:latin typeface="+mn-lt"/>
                <a:cs typeface="+mn-cs"/>
              </a:rPr>
              <a:t>Stage 3: Run frontier product approach to identify biorefinery products that are both feasible (distance/density) and desirable (complexity) (</a:t>
            </a:r>
            <a:r>
              <a:rPr lang="en-US" sz="2100" b="1" dirty="0">
                <a:solidFill>
                  <a:schemeClr val="accent6">
                    <a:lumMod val="60000"/>
                    <a:lumOff val="40000"/>
                  </a:schemeClr>
                </a:solidFill>
                <a:latin typeface="+mn-lt"/>
                <a:cs typeface="+mn-cs"/>
              </a:rPr>
              <a:t>DPRU</a:t>
            </a:r>
            <a:r>
              <a:rPr lang="en-US" sz="2100" dirty="0">
                <a:latin typeface="+mn-lt"/>
                <a:cs typeface="+mn-cs"/>
              </a:rPr>
              <a:t>)</a:t>
            </a:r>
          </a:p>
          <a:p>
            <a:pPr marL="0"/>
            <a:endParaRPr lang="en-US" sz="2100" dirty="0">
              <a:latin typeface="+mn-lt"/>
              <a:cs typeface="+mn-cs"/>
            </a:endParaRPr>
          </a:p>
          <a:p>
            <a:r>
              <a:rPr lang="en-US" sz="2100" dirty="0">
                <a:latin typeface="+mn-lt"/>
                <a:cs typeface="+mn-cs"/>
              </a:rPr>
              <a:t>Stage 4: Select set of frontier product clusters and conduct techno-economic assessment of product clusters (</a:t>
            </a:r>
            <a:r>
              <a:rPr lang="en-US" sz="2100" b="1" dirty="0">
                <a:solidFill>
                  <a:schemeClr val="accent6">
                    <a:lumMod val="60000"/>
                    <a:lumOff val="40000"/>
                  </a:schemeClr>
                </a:solidFill>
                <a:latin typeface="+mn-lt"/>
                <a:cs typeface="+mn-cs"/>
              </a:rPr>
              <a:t>CeBER + DPRU</a:t>
            </a:r>
            <a:r>
              <a:rPr lang="en-US" sz="2100" dirty="0">
                <a:latin typeface="+mn-lt"/>
                <a:cs typeface="+mn-cs"/>
              </a:rPr>
              <a:t>)</a:t>
            </a:r>
          </a:p>
          <a:p>
            <a:pPr marL="0"/>
            <a:endParaRPr lang="en-US" sz="2100" dirty="0">
              <a:latin typeface="+mn-lt"/>
              <a:cs typeface="+mn-cs"/>
            </a:endParaRPr>
          </a:p>
          <a:p>
            <a:r>
              <a:rPr lang="en-US" sz="2100" dirty="0">
                <a:latin typeface="+mn-lt"/>
                <a:cs typeface="+mn-cs"/>
              </a:rPr>
              <a:t>Stage 5: Legal/regulatory case study (</a:t>
            </a:r>
            <a:r>
              <a:rPr lang="en-US" sz="2100" i="1" dirty="0">
                <a:latin typeface="+mn-lt"/>
                <a:cs typeface="+mn-cs"/>
              </a:rPr>
              <a:t>post-workshop</a:t>
            </a:r>
            <a:r>
              <a:rPr lang="en-US" sz="2100" dirty="0">
                <a:latin typeface="+mn-lt"/>
                <a:cs typeface="+mn-cs"/>
              </a:rPr>
              <a:t>) (</a:t>
            </a:r>
            <a:r>
              <a:rPr lang="en-US" sz="2100" b="1" dirty="0">
                <a:solidFill>
                  <a:schemeClr val="accent6">
                    <a:lumMod val="60000"/>
                    <a:lumOff val="40000"/>
                  </a:schemeClr>
                </a:solidFill>
                <a:latin typeface="+mn-lt"/>
                <a:cs typeface="+mn-cs"/>
              </a:rPr>
              <a:t>CeBER + DPRU + </a:t>
            </a:r>
            <a:r>
              <a:rPr lang="en-US" sz="2100" b="1" dirty="0" err="1">
                <a:solidFill>
                  <a:schemeClr val="accent6">
                    <a:lumMod val="60000"/>
                    <a:lumOff val="40000"/>
                  </a:schemeClr>
                </a:solidFill>
                <a:latin typeface="+mn-lt"/>
                <a:cs typeface="+mn-cs"/>
              </a:rPr>
              <a:t>MLiA</a:t>
            </a:r>
            <a:r>
              <a:rPr lang="en-US" sz="2100" dirty="0">
                <a:latin typeface="+mn-lt"/>
                <a:cs typeface="+mn-cs"/>
              </a:rPr>
              <a:t>)</a:t>
            </a:r>
            <a:endParaRPr lang="en-US" sz="1400" dirty="0">
              <a:latin typeface="+mn-lt"/>
              <a:cs typeface="+mn-cs"/>
            </a:endParaRPr>
          </a:p>
        </p:txBody>
      </p:sp>
      <p:pic>
        <p:nvPicPr>
          <p:cNvPr id="10" name="Picture 9" descr="UCT MTM D001_Logo_UCT_LONG_logo-01.png">
            <a:extLst>
              <a:ext uri="{FF2B5EF4-FFF2-40B4-BE49-F238E27FC236}">
                <a16:creationId xmlns:a16="http://schemas.microsoft.com/office/drawing/2014/main" id="{354FAC59-2155-433F-941F-9EDC92A0F4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1411" y="1406202"/>
            <a:ext cx="2525598" cy="1298693"/>
          </a:xfrm>
          <a:prstGeom prst="rect">
            <a:avLst/>
          </a:prstGeom>
        </p:spPr>
      </p:pic>
      <p:pic>
        <p:nvPicPr>
          <p:cNvPr id="7" name="Picture 6">
            <a:extLst>
              <a:ext uri="{FF2B5EF4-FFF2-40B4-BE49-F238E27FC236}">
                <a16:creationId xmlns:a16="http://schemas.microsoft.com/office/drawing/2014/main" id="{CA27E90A-66EB-4700-8511-14DD00255D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6658" y="2624383"/>
            <a:ext cx="1791524" cy="1791524"/>
          </a:xfrm>
          <a:prstGeom prst="rect">
            <a:avLst/>
          </a:prstGeom>
        </p:spPr>
      </p:pic>
      <p:pic>
        <p:nvPicPr>
          <p:cNvPr id="8" name="Picture 7">
            <a:extLst>
              <a:ext uri="{FF2B5EF4-FFF2-40B4-BE49-F238E27FC236}">
                <a16:creationId xmlns:a16="http://schemas.microsoft.com/office/drawing/2014/main" id="{2BC644D1-E5FD-457F-A690-DA3889D60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8182" y="4608178"/>
            <a:ext cx="1611313" cy="1687239"/>
          </a:xfrm>
          <a:prstGeom prst="rect">
            <a:avLst/>
          </a:prstGeom>
        </p:spPr>
      </p:pic>
      <p:sp>
        <p:nvSpPr>
          <p:cNvPr id="11" name="Footer Placeholder 3">
            <a:extLst>
              <a:ext uri="{FF2B5EF4-FFF2-40B4-BE49-F238E27FC236}">
                <a16:creationId xmlns:a16="http://schemas.microsoft.com/office/drawing/2014/main" id="{21B5F6FD-60A3-4243-81DA-9C4AB2123C3F}"/>
              </a:ext>
            </a:extLst>
          </p:cNvPr>
          <p:cNvSpPr>
            <a:spLocks noGrp="1"/>
          </p:cNvSpPr>
          <p:nvPr>
            <p:ph type="ftr" sz="quarter" idx="11"/>
          </p:nvPr>
        </p:nvSpPr>
        <p:spPr>
          <a:xfrm>
            <a:off x="4038600" y="6356350"/>
            <a:ext cx="4114800" cy="365125"/>
          </a:xfrm>
        </p:spPr>
        <p:txBody>
          <a:bodyPr/>
          <a:lstStyle/>
          <a:p>
            <a:r>
              <a:rPr lang="en-ZA" dirty="0"/>
              <a:t>CoP II Workshop </a:t>
            </a:r>
          </a:p>
        </p:txBody>
      </p:sp>
      <p:sp>
        <p:nvSpPr>
          <p:cNvPr id="12" name="Slide Number Placeholder 3">
            <a:extLst>
              <a:ext uri="{FF2B5EF4-FFF2-40B4-BE49-F238E27FC236}">
                <a16:creationId xmlns:a16="http://schemas.microsoft.com/office/drawing/2014/main" id="{E862A4B3-4E2D-4621-A995-D25F2BFB5AEE}"/>
              </a:ext>
            </a:extLst>
          </p:cNvPr>
          <p:cNvSpPr>
            <a:spLocks noGrp="1"/>
          </p:cNvSpPr>
          <p:nvPr>
            <p:ph type="sldNum" sz="quarter" idx="12"/>
          </p:nvPr>
        </p:nvSpPr>
        <p:spPr>
          <a:xfrm>
            <a:off x="9199759" y="6356349"/>
            <a:ext cx="2743200" cy="365125"/>
          </a:xfrm>
        </p:spPr>
        <p:txBody>
          <a:bodyPr/>
          <a:lstStyle/>
          <a:p>
            <a:fld id="{5BA42DEE-2F6F-49F0-8005-E2C5E4B6EFDF}" type="slidenum">
              <a:rPr lang="en-ZA" smtClean="0">
                <a:solidFill>
                  <a:srgbClr val="02070A"/>
                </a:solidFill>
              </a:rPr>
              <a:t>7</a:t>
            </a:fld>
            <a:endParaRPr lang="en-ZA" dirty="0">
              <a:solidFill>
                <a:srgbClr val="02070A"/>
              </a:solidFill>
            </a:endParaRPr>
          </a:p>
        </p:txBody>
      </p:sp>
      <p:sp>
        <p:nvSpPr>
          <p:cNvPr id="13" name="Date Placeholder 1">
            <a:extLst>
              <a:ext uri="{FF2B5EF4-FFF2-40B4-BE49-F238E27FC236}">
                <a16:creationId xmlns:a16="http://schemas.microsoft.com/office/drawing/2014/main" id="{3C48349E-5393-48B6-8F0B-1F85535F8192}"/>
              </a:ext>
            </a:extLst>
          </p:cNvPr>
          <p:cNvSpPr>
            <a:spLocks noGrp="1"/>
          </p:cNvSpPr>
          <p:nvPr>
            <p:ph type="dt" sz="half" idx="10"/>
          </p:nvPr>
        </p:nvSpPr>
        <p:spPr>
          <a:xfrm>
            <a:off x="838200" y="6356350"/>
            <a:ext cx="2743200" cy="365125"/>
          </a:xfrm>
        </p:spPr>
        <p:txBody>
          <a:bodyPr/>
          <a:lstStyle/>
          <a:p>
            <a:fld id="{0A2D1F73-1991-4467-883C-AF165DC35C16}" type="datetime1">
              <a:rPr lang="en-ZA" smtClean="0"/>
              <a:t>2021/11/25</a:t>
            </a:fld>
            <a:endParaRPr lang="en-ZA"/>
          </a:p>
        </p:txBody>
      </p:sp>
    </p:spTree>
    <p:extLst>
      <p:ext uri="{BB962C8B-B14F-4D97-AF65-F5344CB8AC3E}">
        <p14:creationId xmlns:p14="http://schemas.microsoft.com/office/powerpoint/2010/main" val="865919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2CB7329-7181-4745-8154-07851B8A0B66}"/>
              </a:ext>
            </a:extLst>
          </p:cNvPr>
          <p:cNvSpPr>
            <a:spLocks noGrp="1"/>
          </p:cNvSpPr>
          <p:nvPr>
            <p:ph type="dt" sz="half" idx="10"/>
          </p:nvPr>
        </p:nvSpPr>
        <p:spPr/>
        <p:txBody>
          <a:bodyPr/>
          <a:lstStyle/>
          <a:p>
            <a:fld id="{B61420DC-C34B-4215-B35B-7056346141A7}" type="datetime1">
              <a:rPr lang="en-ZA" smtClean="0"/>
              <a:t>2021/11/25</a:t>
            </a:fld>
            <a:endParaRPr lang="en-ZA"/>
          </a:p>
        </p:txBody>
      </p:sp>
      <p:sp>
        <p:nvSpPr>
          <p:cNvPr id="5" name="Footer Placeholder 4">
            <a:extLst>
              <a:ext uri="{FF2B5EF4-FFF2-40B4-BE49-F238E27FC236}">
                <a16:creationId xmlns:a16="http://schemas.microsoft.com/office/drawing/2014/main" id="{F820E32E-F17C-4C12-8A25-1579B78737AF}"/>
              </a:ext>
            </a:extLst>
          </p:cNvPr>
          <p:cNvSpPr>
            <a:spLocks noGrp="1"/>
          </p:cNvSpPr>
          <p:nvPr>
            <p:ph type="ftr" sz="quarter" idx="11"/>
          </p:nvPr>
        </p:nvSpPr>
        <p:spPr/>
        <p:txBody>
          <a:bodyPr/>
          <a:lstStyle/>
          <a:p>
            <a:r>
              <a:rPr lang="en-ZA"/>
              <a:t>CoP Workshop 4</a:t>
            </a:r>
          </a:p>
        </p:txBody>
      </p:sp>
      <p:sp>
        <p:nvSpPr>
          <p:cNvPr id="6" name="Slide Number Placeholder 5">
            <a:extLst>
              <a:ext uri="{FF2B5EF4-FFF2-40B4-BE49-F238E27FC236}">
                <a16:creationId xmlns:a16="http://schemas.microsoft.com/office/drawing/2014/main" id="{E9DB83B8-CD55-4546-A1D2-87D99E03908D}"/>
              </a:ext>
            </a:extLst>
          </p:cNvPr>
          <p:cNvSpPr>
            <a:spLocks noGrp="1"/>
          </p:cNvSpPr>
          <p:nvPr>
            <p:ph type="sldNum" sz="quarter" idx="12"/>
          </p:nvPr>
        </p:nvSpPr>
        <p:spPr/>
        <p:txBody>
          <a:bodyPr/>
          <a:lstStyle/>
          <a:p>
            <a:fld id="{5BA42DEE-2F6F-49F0-8005-E2C5E4B6EFDF}" type="slidenum">
              <a:rPr lang="en-ZA" smtClean="0"/>
              <a:t>8</a:t>
            </a:fld>
            <a:endParaRPr lang="en-ZA"/>
          </a:p>
        </p:txBody>
      </p:sp>
      <p:grpSp>
        <p:nvGrpSpPr>
          <p:cNvPr id="3" name="Group 2">
            <a:extLst>
              <a:ext uri="{FF2B5EF4-FFF2-40B4-BE49-F238E27FC236}">
                <a16:creationId xmlns:a16="http://schemas.microsoft.com/office/drawing/2014/main" id="{621A730E-8F19-4688-94C0-48E7157F2013}"/>
              </a:ext>
            </a:extLst>
          </p:cNvPr>
          <p:cNvGrpSpPr/>
          <p:nvPr/>
        </p:nvGrpSpPr>
        <p:grpSpPr>
          <a:xfrm>
            <a:off x="0" y="5719659"/>
            <a:ext cx="12551883" cy="1019100"/>
            <a:chOff x="0" y="5719659"/>
            <a:chExt cx="12551883" cy="1019100"/>
          </a:xfrm>
        </p:grpSpPr>
        <p:sp>
          <p:nvSpPr>
            <p:cNvPr id="20" name="Rectangle 19">
              <a:extLst>
                <a:ext uri="{FF2B5EF4-FFF2-40B4-BE49-F238E27FC236}">
                  <a16:creationId xmlns:a16="http://schemas.microsoft.com/office/drawing/2014/main" id="{FF03E12B-1A99-47DD-8E40-4F2F721D21DA}"/>
                </a:ext>
              </a:extLst>
            </p:cNvPr>
            <p:cNvSpPr/>
            <p:nvPr/>
          </p:nvSpPr>
          <p:spPr>
            <a:xfrm>
              <a:off x="0" y="5719659"/>
              <a:ext cx="12192000" cy="1019100"/>
            </a:xfrm>
            <a:prstGeom prst="rect">
              <a:avLst/>
            </a:prstGeom>
            <a:solidFill>
              <a:srgbClr val="99B4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21" name="TextBox 20">
              <a:extLst>
                <a:ext uri="{FF2B5EF4-FFF2-40B4-BE49-F238E27FC236}">
                  <a16:creationId xmlns:a16="http://schemas.microsoft.com/office/drawing/2014/main" id="{D4804AD5-0268-4F9A-B262-C2D53041B814}"/>
                </a:ext>
              </a:extLst>
            </p:cNvPr>
            <p:cNvSpPr txBox="1"/>
            <p:nvPr/>
          </p:nvSpPr>
          <p:spPr>
            <a:xfrm>
              <a:off x="359884" y="5888514"/>
              <a:ext cx="12191999" cy="707886"/>
            </a:xfrm>
            <a:prstGeom prst="rect">
              <a:avLst/>
            </a:prstGeom>
            <a:noFill/>
          </p:spPr>
          <p:txBody>
            <a:bodyPr wrap="square" rtlCol="0">
              <a:spAutoFit/>
            </a:bodyPr>
            <a:lstStyle/>
            <a:p>
              <a:r>
                <a:rPr lang="en-US" sz="2000" dirty="0">
                  <a:solidFill>
                    <a:schemeClr val="accent2">
                      <a:lumMod val="25000"/>
                    </a:schemeClr>
                  </a:solidFill>
                  <a:latin typeface="Segoe UI Semilight" panose="020B0402040204020203" pitchFamily="34" charset="0"/>
                  <a:cs typeface="Segoe UI Semilight" panose="020B0402040204020203" pitchFamily="34" charset="0"/>
                </a:rPr>
                <a:t>A biorefinery is a facility that integrates biomass conversion processes and equipment to produce fuels, power, and chemicals from biomass</a:t>
              </a:r>
            </a:p>
          </p:txBody>
        </p:sp>
      </p:grpSp>
      <p:pic>
        <p:nvPicPr>
          <p:cNvPr id="38" name="Content Placeholder 3" descr="Diagram&#10;&#10;Description automatically generated">
            <a:extLst>
              <a:ext uri="{FF2B5EF4-FFF2-40B4-BE49-F238E27FC236}">
                <a16:creationId xmlns:a16="http://schemas.microsoft.com/office/drawing/2014/main" id="{3E89E414-93C4-440D-8E8A-BF7A844AB9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568" y="765367"/>
            <a:ext cx="7508476" cy="4778121"/>
          </a:xfrm>
          <a:prstGeom prst="rect">
            <a:avLst/>
          </a:prstGeom>
          <a:ln w="28575">
            <a:noFill/>
          </a:ln>
        </p:spPr>
      </p:pic>
      <p:sp>
        <p:nvSpPr>
          <p:cNvPr id="39" name="Title 1">
            <a:extLst>
              <a:ext uri="{FF2B5EF4-FFF2-40B4-BE49-F238E27FC236}">
                <a16:creationId xmlns:a16="http://schemas.microsoft.com/office/drawing/2014/main" id="{6170D342-8450-40B7-B9AE-1AC425CA99B9}"/>
              </a:ext>
            </a:extLst>
          </p:cNvPr>
          <p:cNvSpPr>
            <a:spLocks noGrp="1"/>
          </p:cNvSpPr>
          <p:nvPr>
            <p:ph type="title"/>
          </p:nvPr>
        </p:nvSpPr>
        <p:spPr>
          <a:xfrm>
            <a:off x="75214" y="119241"/>
            <a:ext cx="9013702" cy="646126"/>
          </a:xfrm>
          <a:solidFill>
            <a:schemeClr val="bg1">
              <a:lumMod val="95000"/>
            </a:schemeClr>
          </a:solidFill>
        </p:spPr>
        <p:txBody>
          <a:bodyPr>
            <a:normAutofit/>
          </a:bodyPr>
          <a:lstStyle/>
          <a:p>
            <a:r>
              <a:rPr lang="en-US" sz="3600" dirty="0">
                <a:latin typeface="Segoe UI Semilight" panose="020B0402040204020203" pitchFamily="34" charset="0"/>
                <a:cs typeface="Segoe UI Semilight" panose="020B0402040204020203" pitchFamily="34" charset="0"/>
              </a:rPr>
              <a:t>Stage 1: Biorefinery products identification</a:t>
            </a:r>
          </a:p>
        </p:txBody>
      </p:sp>
      <p:sp>
        <p:nvSpPr>
          <p:cNvPr id="2" name="Oval 1">
            <a:extLst>
              <a:ext uri="{FF2B5EF4-FFF2-40B4-BE49-F238E27FC236}">
                <a16:creationId xmlns:a16="http://schemas.microsoft.com/office/drawing/2014/main" id="{B840584D-B321-4B5B-BB96-1AE119D42301}"/>
              </a:ext>
            </a:extLst>
          </p:cNvPr>
          <p:cNvSpPr/>
          <p:nvPr/>
        </p:nvSpPr>
        <p:spPr>
          <a:xfrm>
            <a:off x="808099" y="2134006"/>
            <a:ext cx="1783080" cy="2651760"/>
          </a:xfrm>
          <a:prstGeom prst="ellipse">
            <a:avLst/>
          </a:prstGeom>
          <a:no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57FF239-9188-4FBD-A645-F034DF442CE1}"/>
              </a:ext>
            </a:extLst>
          </p:cNvPr>
          <p:cNvSpPr txBox="1"/>
          <p:nvPr/>
        </p:nvSpPr>
        <p:spPr>
          <a:xfrm>
            <a:off x="7866042" y="1543901"/>
            <a:ext cx="3933021" cy="1477328"/>
          </a:xfrm>
          <a:prstGeom prst="rect">
            <a:avLst/>
          </a:prstGeom>
          <a:noFill/>
        </p:spPr>
        <p:txBody>
          <a:bodyPr wrap="square" rtlCol="0">
            <a:spAutoFit/>
          </a:bodyPr>
          <a:lstStyle/>
          <a:p>
            <a:r>
              <a:rPr lang="en-US" dirty="0"/>
              <a:t>Resource-efficiency, technical and economical feasibility are key indicators for the success of a biorefinery, underpinned by environmental and societal benefits.</a:t>
            </a:r>
            <a:endParaRPr lang="en-US" b="1" dirty="0"/>
          </a:p>
        </p:txBody>
      </p:sp>
      <p:sp>
        <p:nvSpPr>
          <p:cNvPr id="44" name="TextBox 43">
            <a:extLst>
              <a:ext uri="{FF2B5EF4-FFF2-40B4-BE49-F238E27FC236}">
                <a16:creationId xmlns:a16="http://schemas.microsoft.com/office/drawing/2014/main" id="{6C6E2B96-4295-4750-9C64-81509FB03882}"/>
              </a:ext>
            </a:extLst>
          </p:cNvPr>
          <p:cNvSpPr txBox="1"/>
          <p:nvPr/>
        </p:nvSpPr>
        <p:spPr>
          <a:xfrm>
            <a:off x="7866043" y="3268110"/>
            <a:ext cx="3933021" cy="1477328"/>
          </a:xfrm>
          <a:prstGeom prst="rect">
            <a:avLst/>
          </a:prstGeom>
          <a:noFill/>
        </p:spPr>
        <p:txBody>
          <a:bodyPr wrap="square" rtlCol="0">
            <a:spAutoFit/>
          </a:bodyPr>
          <a:lstStyle/>
          <a:p>
            <a:r>
              <a:rPr lang="en-US" dirty="0"/>
              <a:t>Depending on the biomass characteristics and ease of processing, a mix of high-value products, energy products and low-value biomass products is possible.</a:t>
            </a:r>
            <a:endParaRPr lang="en-US" b="1" dirty="0"/>
          </a:p>
        </p:txBody>
      </p:sp>
      <p:sp>
        <p:nvSpPr>
          <p:cNvPr id="12" name="Slide Number Placeholder 3">
            <a:extLst>
              <a:ext uri="{FF2B5EF4-FFF2-40B4-BE49-F238E27FC236}">
                <a16:creationId xmlns:a16="http://schemas.microsoft.com/office/drawing/2014/main" id="{F4388C8F-F310-4E5B-9984-B8D18332C45C}"/>
              </a:ext>
            </a:extLst>
          </p:cNvPr>
          <p:cNvSpPr txBox="1">
            <a:spLocks/>
          </p:cNvSpPr>
          <p:nvPr/>
        </p:nvSpPr>
        <p:spPr>
          <a:xfrm>
            <a:off x="9088916" y="638227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ZA" dirty="0">
              <a:solidFill>
                <a:srgbClr val="02070A"/>
              </a:solidFill>
            </a:endParaRPr>
          </a:p>
        </p:txBody>
      </p:sp>
      <p:sp>
        <p:nvSpPr>
          <p:cNvPr id="13" name="TextBox 12">
            <a:extLst>
              <a:ext uri="{FF2B5EF4-FFF2-40B4-BE49-F238E27FC236}">
                <a16:creationId xmlns:a16="http://schemas.microsoft.com/office/drawing/2014/main" id="{EA29711F-3D75-4AA4-AD17-AB4744FB7EBA}"/>
              </a:ext>
            </a:extLst>
          </p:cNvPr>
          <p:cNvSpPr txBox="1"/>
          <p:nvPr/>
        </p:nvSpPr>
        <p:spPr>
          <a:xfrm>
            <a:off x="7866042" y="5213274"/>
            <a:ext cx="2918617" cy="307777"/>
          </a:xfrm>
          <a:prstGeom prst="rect">
            <a:avLst/>
          </a:prstGeom>
          <a:noFill/>
        </p:spPr>
        <p:txBody>
          <a:bodyPr wrap="square" rtlCol="0">
            <a:spAutoFit/>
          </a:bodyPr>
          <a:lstStyle/>
          <a:p>
            <a:r>
              <a:rPr lang="en-US" sz="1400" dirty="0"/>
              <a:t>(</a:t>
            </a:r>
            <a:r>
              <a:rPr lang="en-US" sz="1400" dirty="0" err="1"/>
              <a:t>Abdilla</a:t>
            </a:r>
            <a:r>
              <a:rPr lang="en-US" sz="1400" dirty="0"/>
              <a:t> – </a:t>
            </a:r>
            <a:r>
              <a:rPr lang="en-US" sz="1400" dirty="0" err="1"/>
              <a:t>Santes</a:t>
            </a:r>
            <a:r>
              <a:rPr lang="en-US" sz="1400" dirty="0"/>
              <a:t>, 2020)</a:t>
            </a:r>
          </a:p>
        </p:txBody>
      </p:sp>
    </p:spTree>
    <p:extLst>
      <p:ext uri="{BB962C8B-B14F-4D97-AF65-F5344CB8AC3E}">
        <p14:creationId xmlns:p14="http://schemas.microsoft.com/office/powerpoint/2010/main" val="406802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1000"/>
                                        <p:tgtEl>
                                          <p:spTgt spid="44"/>
                                        </p:tgtEl>
                                      </p:cBhvr>
                                    </p:animEffect>
                                    <p:anim calcmode="lin" valueType="num">
                                      <p:cBhvr>
                                        <p:cTn id="19" dur="1000" fill="hold"/>
                                        <p:tgtEl>
                                          <p:spTgt spid="44"/>
                                        </p:tgtEl>
                                        <p:attrNameLst>
                                          <p:attrName>ppt_x</p:attrName>
                                        </p:attrNameLst>
                                      </p:cBhvr>
                                      <p:tavLst>
                                        <p:tav tm="0">
                                          <p:val>
                                            <p:strVal val="#ppt_x"/>
                                          </p:val>
                                        </p:tav>
                                        <p:tav tm="100000">
                                          <p:val>
                                            <p:strVal val="#ppt_x"/>
                                          </p:val>
                                        </p:tav>
                                      </p:tavLst>
                                    </p:anim>
                                    <p:anim calcmode="lin" valueType="num">
                                      <p:cBhvr>
                                        <p:cTn id="2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500" fill="hold"/>
                                        <p:tgtEl>
                                          <p:spTgt spid="38"/>
                                        </p:tgtEl>
                                        <p:attrNameLst>
                                          <p:attrName>ppt_w</p:attrName>
                                        </p:attrNameLst>
                                      </p:cBhvr>
                                      <p:tavLst>
                                        <p:tav tm="0">
                                          <p:val>
                                            <p:fltVal val="0"/>
                                          </p:val>
                                        </p:tav>
                                        <p:tav tm="100000">
                                          <p:val>
                                            <p:strVal val="#ppt_w"/>
                                          </p:val>
                                        </p:tav>
                                      </p:tavLst>
                                    </p:anim>
                                    <p:anim calcmode="lin" valueType="num">
                                      <p:cBhvr>
                                        <p:cTn id="26" dur="500" fill="hold"/>
                                        <p:tgtEl>
                                          <p:spTgt spid="38"/>
                                        </p:tgtEl>
                                        <p:attrNameLst>
                                          <p:attrName>ppt_h</p:attrName>
                                        </p:attrNameLst>
                                      </p:cBhvr>
                                      <p:tavLst>
                                        <p:tav tm="0">
                                          <p:val>
                                            <p:fltVal val="0"/>
                                          </p:val>
                                        </p:tav>
                                        <p:tav tm="100000">
                                          <p:val>
                                            <p:strVal val="#ppt_h"/>
                                          </p:val>
                                        </p:tav>
                                      </p:tavLst>
                                    </p:anim>
                                    <p:animEffect transition="in" filter="fade">
                                      <p:cBhvr>
                                        <p:cTn id="27" dur="500"/>
                                        <p:tgtEl>
                                          <p:spTgt spid="3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44"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DF784A4-913B-44FA-9BBD-8B64E9777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62" y="1273175"/>
            <a:ext cx="11344275" cy="5448300"/>
          </a:xfrm>
          <a:prstGeom prst="rect">
            <a:avLst/>
          </a:prstGeom>
        </p:spPr>
      </p:pic>
      <p:sp>
        <p:nvSpPr>
          <p:cNvPr id="5" name="Title 1">
            <a:extLst>
              <a:ext uri="{FF2B5EF4-FFF2-40B4-BE49-F238E27FC236}">
                <a16:creationId xmlns:a16="http://schemas.microsoft.com/office/drawing/2014/main" id="{C2A1FA55-A105-4630-8CB3-05A2BCD1EC97}"/>
              </a:ext>
            </a:extLst>
          </p:cNvPr>
          <p:cNvSpPr txBox="1">
            <a:spLocks/>
          </p:cNvSpPr>
          <p:nvPr/>
        </p:nvSpPr>
        <p:spPr>
          <a:xfrm>
            <a:off x="75214" y="119241"/>
            <a:ext cx="10291658" cy="646126"/>
          </a:xfrm>
          <a:prstGeom prst="rect">
            <a:avLst/>
          </a:prstGeom>
          <a:solidFill>
            <a:schemeClr val="bg1">
              <a:lumMod val="95000"/>
            </a:schemeClr>
          </a:solidFill>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Segoe UI Semilight" panose="020B0402040204020203" pitchFamily="34" charset="0"/>
                <a:cs typeface="Segoe UI Semilight" panose="020B0402040204020203" pitchFamily="34" charset="0"/>
              </a:rPr>
              <a:t>Stage 1: Analysis of thermochemical (syngas) platform</a:t>
            </a:r>
          </a:p>
        </p:txBody>
      </p:sp>
      <p:sp>
        <p:nvSpPr>
          <p:cNvPr id="6" name="TextBox 5">
            <a:extLst>
              <a:ext uri="{FF2B5EF4-FFF2-40B4-BE49-F238E27FC236}">
                <a16:creationId xmlns:a16="http://schemas.microsoft.com/office/drawing/2014/main" id="{550AE3C3-E215-475B-B41D-1F054FBD1087}"/>
              </a:ext>
            </a:extLst>
          </p:cNvPr>
          <p:cNvSpPr txBox="1"/>
          <p:nvPr/>
        </p:nvSpPr>
        <p:spPr>
          <a:xfrm>
            <a:off x="75214" y="5158890"/>
            <a:ext cx="3525398" cy="1077218"/>
          </a:xfrm>
          <a:prstGeom prst="rect">
            <a:avLst/>
          </a:prstGeom>
          <a:noFill/>
        </p:spPr>
        <p:txBody>
          <a:bodyPr wrap="square" rtlCol="0">
            <a:spAutoFit/>
          </a:bodyPr>
          <a:lstStyle/>
          <a:p>
            <a:r>
              <a:rPr lang="en-US" sz="1600" dirty="0"/>
              <a:t>*A platform chemical is defined as a chemical that can serve as a raw material for the production of various other higher value-added products</a:t>
            </a:r>
          </a:p>
        </p:txBody>
      </p:sp>
      <p:sp>
        <p:nvSpPr>
          <p:cNvPr id="7" name="Footer Placeholder 3">
            <a:extLst>
              <a:ext uri="{FF2B5EF4-FFF2-40B4-BE49-F238E27FC236}">
                <a16:creationId xmlns:a16="http://schemas.microsoft.com/office/drawing/2014/main" id="{988ECE5F-0736-49FD-8455-5EFFDAAFE8C2}"/>
              </a:ext>
            </a:extLst>
          </p:cNvPr>
          <p:cNvSpPr>
            <a:spLocks noGrp="1"/>
          </p:cNvSpPr>
          <p:nvPr>
            <p:ph type="ftr" sz="quarter" idx="11"/>
          </p:nvPr>
        </p:nvSpPr>
        <p:spPr>
          <a:xfrm>
            <a:off x="4038600" y="6356350"/>
            <a:ext cx="4114800" cy="365125"/>
          </a:xfrm>
        </p:spPr>
        <p:txBody>
          <a:bodyPr/>
          <a:lstStyle/>
          <a:p>
            <a:r>
              <a:rPr lang="en-ZA" dirty="0"/>
              <a:t>CoP II Workshop </a:t>
            </a:r>
          </a:p>
        </p:txBody>
      </p:sp>
      <p:sp>
        <p:nvSpPr>
          <p:cNvPr id="8" name="Slide Number Placeholder 3">
            <a:extLst>
              <a:ext uri="{FF2B5EF4-FFF2-40B4-BE49-F238E27FC236}">
                <a16:creationId xmlns:a16="http://schemas.microsoft.com/office/drawing/2014/main" id="{1CB2559A-BF86-4EBD-8604-99939096DF02}"/>
              </a:ext>
            </a:extLst>
          </p:cNvPr>
          <p:cNvSpPr>
            <a:spLocks noGrp="1"/>
          </p:cNvSpPr>
          <p:nvPr>
            <p:ph type="sldNum" sz="quarter" idx="12"/>
          </p:nvPr>
        </p:nvSpPr>
        <p:spPr>
          <a:xfrm>
            <a:off x="8610600" y="6356350"/>
            <a:ext cx="2743200" cy="365125"/>
          </a:xfrm>
        </p:spPr>
        <p:txBody>
          <a:bodyPr/>
          <a:lstStyle/>
          <a:p>
            <a:fld id="{5BA42DEE-2F6F-49F0-8005-E2C5E4B6EFDF}" type="slidenum">
              <a:rPr lang="en-ZA" smtClean="0"/>
              <a:t>9</a:t>
            </a:fld>
            <a:endParaRPr lang="en-ZA" dirty="0"/>
          </a:p>
        </p:txBody>
      </p:sp>
      <p:sp>
        <p:nvSpPr>
          <p:cNvPr id="9" name="Date Placeholder 1">
            <a:extLst>
              <a:ext uri="{FF2B5EF4-FFF2-40B4-BE49-F238E27FC236}">
                <a16:creationId xmlns:a16="http://schemas.microsoft.com/office/drawing/2014/main" id="{D5CA5762-414A-416F-A718-6D63BACAD941}"/>
              </a:ext>
            </a:extLst>
          </p:cNvPr>
          <p:cNvSpPr>
            <a:spLocks noGrp="1"/>
          </p:cNvSpPr>
          <p:nvPr>
            <p:ph type="dt" sz="half" idx="10"/>
          </p:nvPr>
        </p:nvSpPr>
        <p:spPr>
          <a:xfrm>
            <a:off x="838200" y="6356350"/>
            <a:ext cx="2743200" cy="365125"/>
          </a:xfrm>
        </p:spPr>
        <p:txBody>
          <a:bodyPr/>
          <a:lstStyle/>
          <a:p>
            <a:fld id="{0A2D1F73-1991-4467-883C-AF165DC35C16}" type="datetime1">
              <a:rPr lang="en-ZA" smtClean="0"/>
              <a:t>2021/11/25</a:t>
            </a:fld>
            <a:endParaRPr lang="en-ZA"/>
          </a:p>
        </p:txBody>
      </p:sp>
    </p:spTree>
    <p:extLst>
      <p:ext uri="{BB962C8B-B14F-4D97-AF65-F5344CB8AC3E}">
        <p14:creationId xmlns:p14="http://schemas.microsoft.com/office/powerpoint/2010/main" val="2352127233"/>
      </p:ext>
    </p:extLst>
  </p:cSld>
  <p:clrMapOvr>
    <a:masterClrMapping/>
  </p:clrMapOvr>
</p:sld>
</file>

<file path=ppt/theme/theme1.xml><?xml version="1.0" encoding="utf-8"?>
<a:theme xmlns:a="http://schemas.openxmlformats.org/drawingml/2006/main" name="Office Theme">
  <a:themeElements>
    <a:clrScheme name="CeBER Colours 2018">
      <a:dk1>
        <a:srgbClr val="2E78A6"/>
      </a:dk1>
      <a:lt1>
        <a:sysClr val="window" lastClr="FFFFFF"/>
      </a:lt1>
      <a:dk2>
        <a:srgbClr val="44546A"/>
      </a:dk2>
      <a:lt2>
        <a:srgbClr val="B1BAB5"/>
      </a:lt2>
      <a:accent1>
        <a:srgbClr val="2E8123"/>
      </a:accent1>
      <a:accent2>
        <a:srgbClr val="DEF0FA"/>
      </a:accent2>
      <a:accent3>
        <a:srgbClr val="A5A5A5"/>
      </a:accent3>
      <a:accent4>
        <a:srgbClr val="99B4A3"/>
      </a:accent4>
      <a:accent5>
        <a:srgbClr val="15481D"/>
      </a:accent5>
      <a:accent6>
        <a:srgbClr val="70AD47"/>
      </a:accent6>
      <a:hlink>
        <a:srgbClr val="0563C1"/>
      </a:hlink>
      <a:folHlink>
        <a:srgbClr val="954F72"/>
      </a:folHlink>
    </a:clrScheme>
    <a:fontScheme name="CeBER PPT Fonts">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8 CeBER Presentation Template" id="{B5FCF33A-B001-4F49-8598-D9E936B80BE5}" vid="{647680C2-7D08-4FC0-A56F-091A5460D11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DFC645F818DA844863770E051F6ACAB" ma:contentTypeVersion="11" ma:contentTypeDescription="Create a new document." ma:contentTypeScope="" ma:versionID="e8ecb0419ad09e5a5a851ad22b714eea">
  <xsd:schema xmlns:xsd="http://www.w3.org/2001/XMLSchema" xmlns:xs="http://www.w3.org/2001/XMLSchema" xmlns:p="http://schemas.microsoft.com/office/2006/metadata/properties" xmlns:ns2="6e44992b-a46e-4fb1-96d7-f357468c1608" xmlns:ns3="68232709-ad09-4c6f-88a5-fa18c1f557a5" targetNamespace="http://schemas.microsoft.com/office/2006/metadata/properties" ma:root="true" ma:fieldsID="566697d9e3f7ddf2cfba396a4c334a26" ns2:_="" ns3:_="">
    <xsd:import namespace="6e44992b-a46e-4fb1-96d7-f357468c1608"/>
    <xsd:import namespace="68232709-ad09-4c6f-88a5-fa18c1f557a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44992b-a46e-4fb1-96d7-f357468c16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8232709-ad09-4c6f-88a5-fa18c1f557a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3FBC25-5339-45DC-8B55-B74561B9FD57}">
  <ds:schemaRefs>
    <ds:schemaRef ds:uri="http://schemas.microsoft.com/sharepoint/v3/contenttype/forms"/>
  </ds:schemaRefs>
</ds:datastoreItem>
</file>

<file path=customXml/itemProps2.xml><?xml version="1.0" encoding="utf-8"?>
<ds:datastoreItem xmlns:ds="http://schemas.openxmlformats.org/officeDocument/2006/customXml" ds:itemID="{77F8BD60-F9E9-49AF-ACB0-BBB9F13CFE8F}">
  <ds:schemaRefs>
    <ds:schemaRef ds:uri="68232709-ad09-4c6f-88a5-fa18c1f557a5"/>
    <ds:schemaRef ds:uri="6e44992b-a46e-4fb1-96d7-f357468c16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D66E694-1247-4002-84D3-8AA45D21F150}">
  <ds:schemaRefs>
    <ds:schemaRef ds:uri="68232709-ad09-4c6f-88a5-fa18c1f557a5"/>
    <ds:schemaRef ds:uri="6e44992b-a46e-4fb1-96d7-f357468c16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4997</TotalTime>
  <Words>4255</Words>
  <Application>Microsoft Office PowerPoint</Application>
  <PresentationFormat>Widescreen</PresentationFormat>
  <Paragraphs>494</Paragraphs>
  <Slides>28</Slides>
  <Notes>27</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8" baseType="lpstr">
      <vt:lpstr>Arial</vt:lpstr>
      <vt:lpstr>Calibri</vt:lpstr>
      <vt:lpstr>Calibri Light</vt:lpstr>
      <vt:lpstr>Gill Sans MT</vt:lpstr>
      <vt:lpstr>Segoe UI Light</vt:lpstr>
      <vt:lpstr>Segoe UI Semilight</vt:lpstr>
      <vt:lpstr>Trebuchet MS</vt:lpstr>
      <vt:lpstr>Office Theme</vt:lpstr>
      <vt:lpstr>Custom Design</vt:lpstr>
      <vt:lpstr>Worksheet</vt:lpstr>
      <vt:lpstr>PowerPoint Presentation</vt:lpstr>
      <vt:lpstr>PowerPoint Presentation</vt:lpstr>
      <vt:lpstr>The case of fibrous plants</vt:lpstr>
      <vt:lpstr>PowerPoint Presentation</vt:lpstr>
      <vt:lpstr>PowerPoint Presentation</vt:lpstr>
      <vt:lpstr>Extending benefits – The Biorefinery Concept</vt:lpstr>
      <vt:lpstr>PowerPoint Presentation</vt:lpstr>
      <vt:lpstr>Stage 1: Biorefinery products identification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Stage 4: Product clusters for a flexible multi-product biorefinery</vt:lpstr>
      <vt:lpstr>PowerPoint Presentation</vt:lpstr>
      <vt:lpstr>Concluding Remarks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Shilpa Rumjeet</dc:creator>
  <cp:lastModifiedBy>Shilpa Rumjeet</cp:lastModifiedBy>
  <cp:revision>276</cp:revision>
  <dcterms:created xsi:type="dcterms:W3CDTF">2019-05-16T12:17:53Z</dcterms:created>
  <dcterms:modified xsi:type="dcterms:W3CDTF">2021-11-25T10:14:39Z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0x0101003DFC645F818DA844863770E051F6ACAB</vt:lpwstr>
  </property>
</Properties>
</file>