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314" r:id="rId2"/>
    <p:sldId id="261" r:id="rId3"/>
    <p:sldId id="336" r:id="rId4"/>
    <p:sldId id="324" r:id="rId5"/>
    <p:sldId id="374" r:id="rId6"/>
    <p:sldId id="316" r:id="rId7"/>
    <p:sldId id="445" r:id="rId8"/>
    <p:sldId id="449" r:id="rId9"/>
    <p:sldId id="451" r:id="rId10"/>
    <p:sldId id="452" r:id="rId11"/>
    <p:sldId id="345" r:id="rId12"/>
    <p:sldId id="337" r:id="rId13"/>
    <p:sldId id="339" r:id="rId14"/>
    <p:sldId id="356" r:id="rId15"/>
    <p:sldId id="349" r:id="rId16"/>
    <p:sldId id="453" r:id="rId17"/>
    <p:sldId id="352" r:id="rId18"/>
    <p:sldId id="325" r:id="rId19"/>
    <p:sldId id="358" r:id="rId20"/>
    <p:sldId id="31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fia Khan" initials="SK" lastIdx="1" clrIdx="0">
    <p:extLst/>
  </p:cmAuthor>
  <p:cmAuthor id="2" name="Safia Khan" initials="SK [2]" lastIdx="1" clrIdx="1">
    <p:extLst/>
  </p:cmAuthor>
  <p:cmAuthor id="3" name="Esther Kimani" initials="EK" lastIdx="1" clrIdx="2">
    <p:extLst/>
  </p:cmAuthor>
  <p:cmAuthor id="4" name="Francois Steenkamp" initials="FS" lastIdx="11" clrIdx="3">
    <p:extLst>
      <p:ext uri="{19B8F6BF-5375-455C-9EA6-DF929625EA0E}">
        <p15:presenceInfo xmlns:p15="http://schemas.microsoft.com/office/powerpoint/2012/main" userId="Francois Steenkam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6"/>
    <p:restoredTop sz="82707" autoAdjust="0"/>
  </p:normalViewPr>
  <p:slideViewPr>
    <p:cSldViewPr snapToGrid="0" snapToObjects="1">
      <p:cViewPr varScale="1">
        <p:scale>
          <a:sx n="133" d="100"/>
          <a:sy n="133" d="100"/>
        </p:scale>
        <p:origin x="35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501515-F4B2-024D-A5A0-3563E2FFB7BD}" type="datetimeFigureOut">
              <a:rPr lang="en-US" smtClean="0"/>
              <a:t>5/28/18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AB1F63-15DF-5F4F-9ED1-0148571F1591}" type="slidenum">
              <a:rPr lang="en-US" smtClean="0"/>
              <a:t>‹#›</a:t>
            </a:fld>
            <a:endParaRPr lang="en-US"/>
          </a:p>
        </p:txBody>
      </p:sp>
    </p:spTree>
    <p:extLst>
      <p:ext uri="{BB962C8B-B14F-4D97-AF65-F5344CB8AC3E}">
        <p14:creationId xmlns:p14="http://schemas.microsoft.com/office/powerpoint/2010/main" val="90623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7720EB-FA2A-DA41-9E37-352079938F09}" type="datetimeFigureOut">
              <a:rPr lang="en-US" smtClean="0"/>
              <a:t>5/28/18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95B761-6AFE-C844-83F8-C71A4F861C84}" type="slidenum">
              <a:rPr lang="en-US" smtClean="0"/>
              <a:t>‹#›</a:t>
            </a:fld>
            <a:endParaRPr lang="en-US"/>
          </a:p>
        </p:txBody>
      </p:sp>
    </p:spTree>
    <p:extLst>
      <p:ext uri="{BB962C8B-B14F-4D97-AF65-F5344CB8AC3E}">
        <p14:creationId xmlns:p14="http://schemas.microsoft.com/office/powerpoint/2010/main" val="13957852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5B761-6AFE-C844-83F8-C71A4F861C84}" type="slidenum">
              <a:rPr lang="en-US" smtClean="0"/>
              <a:t>2</a:t>
            </a:fld>
            <a:endParaRPr lang="en-US"/>
          </a:p>
        </p:txBody>
      </p:sp>
    </p:spTree>
    <p:extLst>
      <p:ext uri="{BB962C8B-B14F-4D97-AF65-F5344CB8AC3E}">
        <p14:creationId xmlns:p14="http://schemas.microsoft.com/office/powerpoint/2010/main" val="334436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BE371A4-9EAF-45AC-9079-7A520BDC8CFC}" type="slidenum">
              <a:rPr lang="en-ZA" smtClean="0"/>
              <a:t>14</a:t>
            </a:fld>
            <a:endParaRPr lang="en-ZA"/>
          </a:p>
        </p:txBody>
      </p:sp>
    </p:spTree>
    <p:extLst>
      <p:ext uri="{BB962C8B-B14F-4D97-AF65-F5344CB8AC3E}">
        <p14:creationId xmlns:p14="http://schemas.microsoft.com/office/powerpoint/2010/main" val="166488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 resource intensive</a:t>
            </a:r>
            <a:r>
              <a:rPr lang="en-GB" baseline="0" dirty="0"/>
              <a:t> but with the emergence of clothing and textiles</a:t>
            </a:r>
            <a:endParaRPr lang="en-GB" dirty="0"/>
          </a:p>
        </p:txBody>
      </p:sp>
      <p:sp>
        <p:nvSpPr>
          <p:cNvPr id="4" name="Slide Number Placeholder 3"/>
          <p:cNvSpPr>
            <a:spLocks noGrp="1"/>
          </p:cNvSpPr>
          <p:nvPr>
            <p:ph type="sldNum" sz="quarter" idx="10"/>
          </p:nvPr>
        </p:nvSpPr>
        <p:spPr/>
        <p:txBody>
          <a:bodyPr/>
          <a:lstStyle/>
          <a:p>
            <a:fld id="{4BE371A4-9EAF-45AC-9079-7A520BDC8CFC}" type="slidenum">
              <a:rPr lang="en-ZA" smtClean="0"/>
              <a:t>15</a:t>
            </a:fld>
            <a:endParaRPr lang="en-ZA"/>
          </a:p>
        </p:txBody>
      </p:sp>
    </p:spTree>
    <p:extLst>
      <p:ext uri="{BB962C8B-B14F-4D97-AF65-F5344CB8AC3E}">
        <p14:creationId xmlns:p14="http://schemas.microsoft.com/office/powerpoint/2010/main" val="133481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Significant shift toward relatively</a:t>
            </a:r>
            <a:r>
              <a:rPr lang="en-GB" baseline="0" dirty="0"/>
              <a:t> more complex industries </a:t>
            </a:r>
            <a:r>
              <a:rPr lang="mr-IN" baseline="0" dirty="0"/>
              <a:t>–</a:t>
            </a:r>
            <a:r>
              <a:rPr lang="en-GB" baseline="0" dirty="0"/>
              <a:t> food processing, clothing and textiles, construction and furniture</a:t>
            </a:r>
          </a:p>
          <a:p>
            <a:r>
              <a:rPr lang="en-GB" baseline="0" dirty="0"/>
              <a:t>Emergence of electronics and machinery and to a lesser extent chemicals</a:t>
            </a:r>
            <a:endParaRPr lang="en-GB" dirty="0"/>
          </a:p>
        </p:txBody>
      </p:sp>
      <p:sp>
        <p:nvSpPr>
          <p:cNvPr id="4" name="Slide Number Placeholder 3"/>
          <p:cNvSpPr>
            <a:spLocks noGrp="1"/>
          </p:cNvSpPr>
          <p:nvPr>
            <p:ph type="sldNum" sz="quarter" idx="10"/>
          </p:nvPr>
        </p:nvSpPr>
        <p:spPr/>
        <p:txBody>
          <a:bodyPr/>
          <a:lstStyle/>
          <a:p>
            <a:fld id="{4BE371A4-9EAF-45AC-9079-7A520BDC8CFC}" type="slidenum">
              <a:rPr lang="en-ZA" smtClean="0"/>
              <a:t>16</a:t>
            </a:fld>
            <a:endParaRPr lang="en-ZA"/>
          </a:p>
        </p:txBody>
      </p:sp>
    </p:spTree>
    <p:extLst>
      <p:ext uri="{BB962C8B-B14F-4D97-AF65-F5344CB8AC3E}">
        <p14:creationId xmlns:p14="http://schemas.microsoft.com/office/powerpoint/2010/main" val="71505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 shift to high complexity electronics, machinery and chemicals</a:t>
            </a:r>
          </a:p>
          <a:p>
            <a:r>
              <a:rPr lang="en-GB" dirty="0"/>
              <a:t>Note: old resource-based</a:t>
            </a:r>
            <a:r>
              <a:rPr lang="en-GB" baseline="0" dirty="0"/>
              <a:t> industries remain but declining importance</a:t>
            </a:r>
            <a:endParaRPr lang="en-GB" dirty="0"/>
          </a:p>
        </p:txBody>
      </p:sp>
      <p:sp>
        <p:nvSpPr>
          <p:cNvPr id="4" name="Slide Number Placeholder 3"/>
          <p:cNvSpPr>
            <a:spLocks noGrp="1"/>
          </p:cNvSpPr>
          <p:nvPr>
            <p:ph type="sldNum" sz="quarter" idx="10"/>
          </p:nvPr>
        </p:nvSpPr>
        <p:spPr/>
        <p:txBody>
          <a:bodyPr/>
          <a:lstStyle/>
          <a:p>
            <a:fld id="{4BE371A4-9EAF-45AC-9079-7A520BDC8CFC}" type="slidenum">
              <a:rPr lang="en-ZA" smtClean="0"/>
              <a:t>17</a:t>
            </a:fld>
            <a:endParaRPr lang="en-ZA"/>
          </a:p>
        </p:txBody>
      </p:sp>
    </p:spTree>
    <p:extLst>
      <p:ext uri="{BB962C8B-B14F-4D97-AF65-F5344CB8AC3E}">
        <p14:creationId xmlns:p14="http://schemas.microsoft.com/office/powerpoint/2010/main" val="322657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5B761-6AFE-C844-83F8-C71A4F861C84}" type="slidenum">
              <a:rPr lang="en-US" smtClean="0"/>
              <a:t>18</a:t>
            </a:fld>
            <a:endParaRPr lang="en-US"/>
          </a:p>
        </p:txBody>
      </p:sp>
    </p:spTree>
    <p:extLst>
      <p:ext uri="{BB962C8B-B14F-4D97-AF65-F5344CB8AC3E}">
        <p14:creationId xmlns:p14="http://schemas.microsoft.com/office/powerpoint/2010/main" val="106844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capabilities are needed for each of the respective products pertaining to each of the fibrous plants?</a:t>
            </a:r>
          </a:p>
          <a:p>
            <a:r>
              <a:rPr lang="en-US" dirty="0"/>
              <a:t>What capabilities are currently available? For example, can current textile production adapt to produce textiles using fibrous plant inputs?</a:t>
            </a:r>
          </a:p>
          <a:p>
            <a:endParaRPr lang="en-US" dirty="0"/>
          </a:p>
        </p:txBody>
      </p:sp>
      <p:sp>
        <p:nvSpPr>
          <p:cNvPr id="4" name="Slide Number Placeholder 3"/>
          <p:cNvSpPr>
            <a:spLocks noGrp="1"/>
          </p:cNvSpPr>
          <p:nvPr>
            <p:ph type="sldNum" sz="quarter" idx="10"/>
          </p:nvPr>
        </p:nvSpPr>
        <p:spPr/>
        <p:txBody>
          <a:bodyPr/>
          <a:lstStyle/>
          <a:p>
            <a:fld id="{1E95B761-6AFE-C844-83F8-C71A4F861C84}" type="slidenum">
              <a:rPr lang="en-US" smtClean="0"/>
              <a:t>19</a:t>
            </a:fld>
            <a:endParaRPr lang="en-US"/>
          </a:p>
        </p:txBody>
      </p:sp>
    </p:spTree>
    <p:extLst>
      <p:ext uri="{BB962C8B-B14F-4D97-AF65-F5344CB8AC3E}">
        <p14:creationId xmlns:p14="http://schemas.microsoft.com/office/powerpoint/2010/main" val="201178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901663A-76D2-40BD-AD08-BCA83ACC3E40}" type="slidenum">
              <a:rPr lang="en-ZA" smtClean="0"/>
              <a:t>20</a:t>
            </a:fld>
            <a:endParaRPr lang="en-ZA"/>
          </a:p>
        </p:txBody>
      </p:sp>
    </p:spTree>
    <p:extLst>
      <p:ext uri="{BB962C8B-B14F-4D97-AF65-F5344CB8AC3E}">
        <p14:creationId xmlns:p14="http://schemas.microsoft.com/office/powerpoint/2010/main" val="10716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5B761-6AFE-C844-83F8-C71A4F861C84}" type="slidenum">
              <a:rPr lang="en-US" smtClean="0"/>
              <a:t>4</a:t>
            </a:fld>
            <a:endParaRPr lang="en-US"/>
          </a:p>
        </p:txBody>
      </p:sp>
    </p:spTree>
    <p:extLst>
      <p:ext uri="{BB962C8B-B14F-4D97-AF65-F5344CB8AC3E}">
        <p14:creationId xmlns:p14="http://schemas.microsoft.com/office/powerpoint/2010/main" val="9323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is embedded across many individuals and is brought together</a:t>
            </a:r>
            <a:r>
              <a:rPr lang="en-GB" baseline="0" dirty="0"/>
              <a:t> by markets</a:t>
            </a:r>
            <a:endParaRPr lang="en-GB" dirty="0"/>
          </a:p>
        </p:txBody>
      </p:sp>
      <p:sp>
        <p:nvSpPr>
          <p:cNvPr id="4" name="Slide Number Placeholder 3"/>
          <p:cNvSpPr>
            <a:spLocks noGrp="1"/>
          </p:cNvSpPr>
          <p:nvPr>
            <p:ph type="sldNum" sz="quarter" idx="10"/>
          </p:nvPr>
        </p:nvSpPr>
        <p:spPr/>
        <p:txBody>
          <a:bodyPr/>
          <a:lstStyle/>
          <a:p>
            <a:fld id="{4BE371A4-9EAF-45AC-9079-7A520BDC8CFC}" type="slidenum">
              <a:rPr lang="en-ZA" smtClean="0"/>
              <a:t>5</a:t>
            </a:fld>
            <a:endParaRPr lang="en-ZA"/>
          </a:p>
        </p:txBody>
      </p:sp>
    </p:spTree>
    <p:extLst>
      <p:ext uri="{BB962C8B-B14F-4D97-AF65-F5344CB8AC3E}">
        <p14:creationId xmlns:p14="http://schemas.microsoft.com/office/powerpoint/2010/main" val="340683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Calculating higher reflections of the method (or iterations)</a:t>
            </a:r>
          </a:p>
          <a:p>
            <a:r>
              <a:rPr lang="en-GB" dirty="0"/>
              <a:t>Diversity – more capabilities – more complex</a:t>
            </a:r>
          </a:p>
          <a:p>
            <a:r>
              <a:rPr lang="en-GB" dirty="0"/>
              <a:t>Ubiquity – less capabilities – less complex</a:t>
            </a:r>
          </a:p>
          <a:p>
            <a:r>
              <a:rPr lang="en-GB" dirty="0" err="1"/>
              <a:t>Itterations</a:t>
            </a:r>
            <a:r>
              <a:rPr lang="en-GB" dirty="0"/>
              <a:t> correct information – e.g. next slide – diversity to avg. ubiquity of products that country c exports</a:t>
            </a:r>
          </a:p>
          <a:p>
            <a:endParaRPr lang="en-GB" dirty="0"/>
          </a:p>
        </p:txBody>
      </p:sp>
      <p:sp>
        <p:nvSpPr>
          <p:cNvPr id="4" name="Slide Number Placeholder 3"/>
          <p:cNvSpPr>
            <a:spLocks noGrp="1"/>
          </p:cNvSpPr>
          <p:nvPr>
            <p:ph type="sldNum" sz="quarter" idx="10"/>
          </p:nvPr>
        </p:nvSpPr>
        <p:spPr/>
        <p:txBody>
          <a:bodyPr/>
          <a:lstStyle/>
          <a:p>
            <a:fld id="{4BE371A4-9EAF-45AC-9079-7A520BDC8CFC}" type="slidenum">
              <a:rPr lang="en-ZA" smtClean="0"/>
              <a:t>6</a:t>
            </a:fld>
            <a:endParaRPr lang="en-ZA"/>
          </a:p>
        </p:txBody>
      </p:sp>
    </p:spTree>
    <p:extLst>
      <p:ext uri="{BB962C8B-B14F-4D97-AF65-F5344CB8AC3E}">
        <p14:creationId xmlns:p14="http://schemas.microsoft.com/office/powerpoint/2010/main" val="1078272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Same diversity but different avg. ubiquity of products exported</a:t>
            </a:r>
          </a:p>
        </p:txBody>
      </p:sp>
      <p:sp>
        <p:nvSpPr>
          <p:cNvPr id="4" name="Slide Number Placeholder 3"/>
          <p:cNvSpPr>
            <a:spLocks noGrp="1"/>
          </p:cNvSpPr>
          <p:nvPr>
            <p:ph type="sldNum" sz="quarter" idx="10"/>
          </p:nvPr>
        </p:nvSpPr>
        <p:spPr/>
        <p:txBody>
          <a:bodyPr/>
          <a:lstStyle/>
          <a:p>
            <a:fld id="{1E95B761-6AFE-C844-83F8-C71A4F861C84}" type="slidenum">
              <a:rPr lang="en-US" smtClean="0"/>
              <a:t>7</a:t>
            </a:fld>
            <a:endParaRPr lang="en-US"/>
          </a:p>
        </p:txBody>
      </p:sp>
    </p:spTree>
    <p:extLst>
      <p:ext uri="{BB962C8B-B14F-4D97-AF65-F5344CB8AC3E}">
        <p14:creationId xmlns:p14="http://schemas.microsoft.com/office/powerpoint/2010/main" val="7592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 Japan and Germany versus Angola, Nigeria, Malawi</a:t>
            </a:r>
          </a:p>
          <a:p>
            <a:r>
              <a:rPr lang="en-GB" dirty="0"/>
              <a:t>ECI correlated with GDP per capita</a:t>
            </a:r>
          </a:p>
          <a:p>
            <a:r>
              <a:rPr lang="en-GB" dirty="0"/>
              <a:t>ECI able to predict future growth</a:t>
            </a:r>
          </a:p>
        </p:txBody>
      </p:sp>
      <p:sp>
        <p:nvSpPr>
          <p:cNvPr id="4" name="Slide Number Placeholder 3"/>
          <p:cNvSpPr>
            <a:spLocks noGrp="1"/>
          </p:cNvSpPr>
          <p:nvPr>
            <p:ph type="sldNum" sz="quarter" idx="10"/>
          </p:nvPr>
        </p:nvSpPr>
        <p:spPr/>
        <p:txBody>
          <a:bodyPr/>
          <a:lstStyle/>
          <a:p>
            <a:fld id="{4BE371A4-9EAF-45AC-9079-7A520BDC8CFC}" type="slidenum">
              <a:rPr lang="en-ZA" smtClean="0"/>
              <a:t>8</a:t>
            </a:fld>
            <a:endParaRPr lang="en-ZA"/>
          </a:p>
        </p:txBody>
      </p:sp>
    </p:spTree>
    <p:extLst>
      <p:ext uri="{BB962C8B-B14F-4D97-AF65-F5344CB8AC3E}">
        <p14:creationId xmlns:p14="http://schemas.microsoft.com/office/powerpoint/2010/main" val="8889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2910" indent="-285750"/>
            <a:r>
              <a:rPr lang="en-US" sz="1200" dirty="0">
                <a:latin typeface="Gill Sans MT" panose="020B0502020104020203" pitchFamily="34" charset="77"/>
                <a:ea typeface="Times New Roman" charset="0"/>
                <a:cs typeface="Times New Roman" charset="0"/>
              </a:rPr>
              <a:t>You can’t produce products that require capabilities that you do not have.</a:t>
            </a:r>
          </a:p>
          <a:p>
            <a:pPr marL="422910" indent="-285750"/>
            <a:r>
              <a:rPr lang="en-US" sz="1200" dirty="0">
                <a:latin typeface="Gill Sans MT" panose="020B0502020104020203" pitchFamily="34" charset="77"/>
                <a:ea typeface="Times New Roman" charset="0"/>
                <a:cs typeface="Times New Roman" charset="0"/>
              </a:rPr>
              <a:t>BUT, there is no incentive to accumulate capabilities if the industries that demand them, do not exist.</a:t>
            </a:r>
          </a:p>
        </p:txBody>
      </p:sp>
      <p:sp>
        <p:nvSpPr>
          <p:cNvPr id="4" name="Slide Number Placeholder 3"/>
          <p:cNvSpPr>
            <a:spLocks noGrp="1"/>
          </p:cNvSpPr>
          <p:nvPr>
            <p:ph type="sldNum" sz="quarter" idx="10"/>
          </p:nvPr>
        </p:nvSpPr>
        <p:spPr/>
        <p:txBody>
          <a:bodyPr/>
          <a:lstStyle/>
          <a:p>
            <a:fld id="{4BE371A4-9EAF-45AC-9079-7A520BDC8CFC}" type="slidenum">
              <a:rPr lang="en-ZA" smtClean="0"/>
              <a:t>9</a:t>
            </a:fld>
            <a:endParaRPr lang="en-ZA"/>
          </a:p>
        </p:txBody>
      </p:sp>
    </p:spTree>
    <p:extLst>
      <p:ext uri="{BB962C8B-B14F-4D97-AF65-F5344CB8AC3E}">
        <p14:creationId xmlns:p14="http://schemas.microsoft.com/office/powerpoint/2010/main" val="46754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2910" indent="-285750"/>
            <a:r>
              <a:rPr lang="en-US" sz="1200" dirty="0">
                <a:latin typeface="Gill Sans MT" panose="020B0502020104020203" pitchFamily="34" charset="77"/>
                <a:ea typeface="Times New Roman" charset="0"/>
                <a:cs typeface="Times New Roman" charset="0"/>
              </a:rPr>
              <a:t>You can’t produce products that require capabilities that you do not have.</a:t>
            </a:r>
          </a:p>
          <a:p>
            <a:pPr marL="422910" indent="-285750"/>
            <a:r>
              <a:rPr lang="en-US" sz="1200" dirty="0">
                <a:latin typeface="Gill Sans MT" panose="020B0502020104020203" pitchFamily="34" charset="77"/>
                <a:ea typeface="Times New Roman" charset="0"/>
                <a:cs typeface="Times New Roman" charset="0"/>
              </a:rPr>
              <a:t>BUT, there is no incentive to accumulate capabilities if the industries that demand them, do not exist.</a:t>
            </a:r>
          </a:p>
        </p:txBody>
      </p:sp>
      <p:sp>
        <p:nvSpPr>
          <p:cNvPr id="4" name="Slide Number Placeholder 3"/>
          <p:cNvSpPr>
            <a:spLocks noGrp="1"/>
          </p:cNvSpPr>
          <p:nvPr>
            <p:ph type="sldNum" sz="quarter" idx="10"/>
          </p:nvPr>
        </p:nvSpPr>
        <p:spPr/>
        <p:txBody>
          <a:bodyPr/>
          <a:lstStyle/>
          <a:p>
            <a:fld id="{4BE371A4-9EAF-45AC-9079-7A520BDC8CFC}" type="slidenum">
              <a:rPr lang="en-ZA" smtClean="0"/>
              <a:t>10</a:t>
            </a:fld>
            <a:endParaRPr lang="en-ZA"/>
          </a:p>
        </p:txBody>
      </p:sp>
    </p:spTree>
    <p:extLst>
      <p:ext uri="{BB962C8B-B14F-4D97-AF65-F5344CB8AC3E}">
        <p14:creationId xmlns:p14="http://schemas.microsoft.com/office/powerpoint/2010/main" val="374478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GB" b="1" dirty="0"/>
              <a:t>Node</a:t>
            </a:r>
            <a:r>
              <a:rPr lang="en-GB" b="0" dirty="0"/>
              <a:t>:</a:t>
            </a:r>
            <a:r>
              <a:rPr lang="en-GB" b="0" baseline="0" dirty="0"/>
              <a:t> </a:t>
            </a:r>
            <a:r>
              <a:rPr lang="en-GB" dirty="0"/>
              <a:t>each point</a:t>
            </a:r>
            <a:r>
              <a:rPr lang="en-GB" baseline="0" dirty="0"/>
              <a:t> is a node and is scaled by size of product in world trade. Colour of nodes indicative of community (i.e. similar set of capabilities </a:t>
            </a:r>
            <a:r>
              <a:rPr lang="mr-IN" baseline="0" dirty="0"/>
              <a:t>–</a:t>
            </a:r>
            <a:r>
              <a:rPr lang="en-GB" baseline="0" dirty="0"/>
              <a:t> similar PCI)</a:t>
            </a:r>
          </a:p>
          <a:p>
            <a:pPr marL="0" indent="0">
              <a:buFont typeface="Arial" charset="0"/>
              <a:buNone/>
            </a:pPr>
            <a:r>
              <a:rPr lang="en-GB" b="1" baseline="0" dirty="0"/>
              <a:t>Links/Edge: </a:t>
            </a:r>
            <a:r>
              <a:rPr lang="en-GB" b="0" baseline="0" dirty="0"/>
              <a:t>Connect products with a high probability of being co-exported (thicker and darker link </a:t>
            </a:r>
            <a:r>
              <a:rPr lang="mr-IN" b="0" baseline="0" dirty="0"/>
              <a:t>–</a:t>
            </a:r>
            <a:r>
              <a:rPr lang="en-GB" b="0" baseline="0" dirty="0"/>
              <a:t> higher probability of being co-exported)</a:t>
            </a:r>
          </a:p>
          <a:p>
            <a:pPr marL="228600" lvl="0" indent="-228600">
              <a:buFont typeface="Arial" charset="0"/>
              <a:buAutoNum type="arabicParenR"/>
            </a:pPr>
            <a:r>
              <a:rPr lang="en-GB" baseline="0" dirty="0"/>
              <a:t>Generate a ‘</a:t>
            </a:r>
            <a:r>
              <a:rPr lang="en-GB" b="1" baseline="0" dirty="0"/>
              <a:t>maximum spanning tree</a:t>
            </a:r>
            <a:r>
              <a:rPr lang="en-GB" baseline="0" dirty="0"/>
              <a:t>’ </a:t>
            </a:r>
            <a:r>
              <a:rPr lang="mr-IN" baseline="0" dirty="0"/>
              <a:t>–</a:t>
            </a:r>
            <a:r>
              <a:rPr lang="en-GB" baseline="0" dirty="0"/>
              <a:t> create a connected network with no isolated islands of products. MST is a set of N-1 links that connects all nodes in the network and maximises the sum of proximities in it. </a:t>
            </a:r>
          </a:p>
          <a:p>
            <a:pPr marL="228600" marR="0" lvl="0" indent="-228600" algn="l" defTabSz="914400" rtl="0" eaLnBrk="1" fontAlgn="auto" latinLnBrk="0" hangingPunct="1">
              <a:lnSpc>
                <a:spcPct val="100000"/>
              </a:lnSpc>
              <a:spcBef>
                <a:spcPts val="0"/>
              </a:spcBef>
              <a:spcAft>
                <a:spcPts val="0"/>
              </a:spcAft>
              <a:buClrTx/>
              <a:buSzTx/>
              <a:buFont typeface="Arial" charset="0"/>
              <a:buAutoNum type="arabicParenR"/>
              <a:tabLst/>
              <a:defRPr/>
            </a:pPr>
            <a:r>
              <a:rPr lang="en-GB" baseline="0" dirty="0"/>
              <a:t>Also include </a:t>
            </a:r>
            <a:r>
              <a:rPr lang="en-GB" b="1" baseline="0" dirty="0"/>
              <a:t>strongest links </a:t>
            </a:r>
            <a:r>
              <a:rPr lang="en-GB" baseline="0" dirty="0"/>
              <a:t>which are not in the MST </a:t>
            </a:r>
            <a:r>
              <a:rPr lang="mr-IN" baseline="0" dirty="0"/>
              <a:t>–</a:t>
            </a:r>
            <a:r>
              <a:rPr lang="en-GB" baseline="0" dirty="0"/>
              <a:t> links above a certain proximity threshold. Strongest 1% of links </a:t>
            </a:r>
            <a:r>
              <a:rPr lang="mr-IN" baseline="0" dirty="0"/>
              <a:t>–</a:t>
            </a:r>
            <a:r>
              <a:rPr lang="en-GB" baseline="0" dirty="0"/>
              <a:t> ensure that the visualisation is sparse an not too much visual complexity</a:t>
            </a:r>
          </a:p>
          <a:p>
            <a:pPr marL="228600" marR="0" lvl="0" indent="-228600" algn="l" defTabSz="914400" rtl="0" eaLnBrk="1" fontAlgn="auto" latinLnBrk="0" hangingPunct="1">
              <a:lnSpc>
                <a:spcPct val="100000"/>
              </a:lnSpc>
              <a:spcBef>
                <a:spcPts val="0"/>
              </a:spcBef>
              <a:spcAft>
                <a:spcPts val="0"/>
              </a:spcAft>
              <a:buClrTx/>
              <a:buSzTx/>
              <a:buFont typeface="Arial" charset="0"/>
              <a:buAutoNum type="arabicParenR"/>
              <a:tabLst/>
              <a:defRPr/>
            </a:pPr>
            <a:r>
              <a:rPr lang="en-GB" baseline="0" dirty="0"/>
              <a:t>Use </a:t>
            </a:r>
            <a:r>
              <a:rPr lang="en-GB" b="1" baseline="0" dirty="0"/>
              <a:t>force-directed layout algorithm </a:t>
            </a:r>
            <a:r>
              <a:rPr lang="mr-IN" baseline="0" dirty="0"/>
              <a:t>–</a:t>
            </a:r>
            <a:r>
              <a:rPr lang="en-GB" baseline="0" dirty="0"/>
              <a:t> densely connected nodes are put together and nodes that are not connected are pushed apart.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GB" baseline="0" dirty="0"/>
              <a:t>The product space is </a:t>
            </a:r>
            <a:r>
              <a:rPr lang="en-GB" b="1" baseline="0" dirty="0"/>
              <a:t>heterogeneous</a:t>
            </a:r>
            <a:r>
              <a:rPr lang="en-GB" baseline="0" dirty="0"/>
              <a:t> </a:t>
            </a:r>
            <a:r>
              <a:rPr lang="mr-IN" baseline="0" dirty="0"/>
              <a:t>–</a:t>
            </a:r>
            <a:r>
              <a:rPr lang="en-GB" baseline="0" dirty="0"/>
              <a:t> some sections are dense and connected while other sections are sparse and peripheral</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GB" baseline="0" dirty="0"/>
              <a:t>This has </a:t>
            </a:r>
            <a:r>
              <a:rPr lang="en-GB" b="1" baseline="0" dirty="0"/>
              <a:t>implications</a:t>
            </a:r>
            <a:r>
              <a:rPr lang="en-GB" baseline="0" dirty="0"/>
              <a:t> on 1) ability to </a:t>
            </a:r>
            <a:r>
              <a:rPr lang="en-GB" b="1" baseline="0" dirty="0"/>
              <a:t>grow in complexity </a:t>
            </a:r>
            <a:r>
              <a:rPr lang="en-GB" baseline="0" dirty="0"/>
              <a:t>and 2) undergo </a:t>
            </a:r>
            <a:r>
              <a:rPr lang="en-GB" b="1" baseline="0" dirty="0"/>
              <a:t>structural transformation</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GB" baseline="0" dirty="0"/>
              <a:t>Product space show many products that are grouped into </a:t>
            </a:r>
            <a:r>
              <a:rPr lang="en-GB" b="1" baseline="0" dirty="0"/>
              <a:t>highly connected communities communities </a:t>
            </a:r>
            <a:r>
              <a:rPr lang="en-GB" baseline="0" dirty="0"/>
              <a:t>(e.g. chemicals, machinery, electronics, clothing) </a:t>
            </a:r>
            <a:r>
              <a:rPr lang="mr-IN" baseline="0" dirty="0"/>
              <a:t>–</a:t>
            </a:r>
            <a:r>
              <a:rPr lang="en-GB" baseline="0" dirty="0"/>
              <a:t> communities use </a:t>
            </a:r>
            <a:r>
              <a:rPr lang="en-GB" b="1" baseline="0" dirty="0"/>
              <a:t>similar set of capabilities</a:t>
            </a:r>
          </a:p>
        </p:txBody>
      </p:sp>
      <p:sp>
        <p:nvSpPr>
          <p:cNvPr id="4" name="Slide Number Placeholder 3"/>
          <p:cNvSpPr>
            <a:spLocks noGrp="1"/>
          </p:cNvSpPr>
          <p:nvPr>
            <p:ph type="sldNum" sz="quarter" idx="10"/>
          </p:nvPr>
        </p:nvSpPr>
        <p:spPr/>
        <p:txBody>
          <a:bodyPr/>
          <a:lstStyle/>
          <a:p>
            <a:fld id="{4BE371A4-9EAF-45AC-9079-7A520BDC8CFC}" type="slidenum">
              <a:rPr lang="en-ZA" smtClean="0"/>
              <a:t>11</a:t>
            </a:fld>
            <a:endParaRPr lang="en-ZA"/>
          </a:p>
        </p:txBody>
      </p:sp>
    </p:spTree>
    <p:extLst>
      <p:ext uri="{BB962C8B-B14F-4D97-AF65-F5344CB8AC3E}">
        <p14:creationId xmlns:p14="http://schemas.microsoft.com/office/powerpoint/2010/main" val="578506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ZA"/>
          </a:p>
        </p:txBody>
      </p:sp>
    </p:spTree>
    <p:extLst>
      <p:ext uri="{BB962C8B-B14F-4D97-AF65-F5344CB8AC3E}">
        <p14:creationId xmlns:p14="http://schemas.microsoft.com/office/powerpoint/2010/main" val="395022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43785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302697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81178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692"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357080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284035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386215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292450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311212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46" b="1"/>
            </a:lvl1pPr>
          </a:lstStyle>
          <a:p>
            <a:r>
              <a:rPr lang="en-US"/>
              <a:t>Click to edit Master title style</a:t>
            </a:r>
            <a:endParaRPr lang="en-ZA"/>
          </a:p>
        </p:txBody>
      </p:sp>
      <p:sp>
        <p:nvSpPr>
          <p:cNvPr id="3" name="Content Placeholder 2"/>
          <p:cNvSpPr>
            <a:spLocks noGrp="1"/>
          </p:cNvSpPr>
          <p:nvPr>
            <p:ph idx="1"/>
          </p:nvPr>
        </p:nvSpPr>
        <p:spPr>
          <a:xfrm>
            <a:off x="3575051" y="273058"/>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2061917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6"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n-US"/>
              <a:t>Click icon to add picture</a:t>
            </a:r>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A9825363-5D79-AA4E-A289-99BA12ABDBE9}" type="datetimeFigureOut">
              <a:rPr lang="en-US" smtClean="0"/>
              <a:t>5/28/18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8"/>
            <a:ext cx="2133600" cy="365125"/>
          </a:xfrm>
          <a:prstGeom prst="rect">
            <a:avLst/>
          </a:prstGeom>
        </p:spPr>
        <p:txBody>
          <a:bodyPr/>
          <a:lstStyle/>
          <a:p>
            <a:fld id="{1110C70C-41B6-8F49-9A85-861D26FBFAE9}" type="slidenum">
              <a:rPr lang="en-US" smtClean="0"/>
              <a:t>‹#›</a:t>
            </a:fld>
            <a:endParaRPr lang="en-US"/>
          </a:p>
        </p:txBody>
      </p:sp>
    </p:spTree>
    <p:extLst>
      <p:ext uri="{BB962C8B-B14F-4D97-AF65-F5344CB8AC3E}">
        <p14:creationId xmlns:p14="http://schemas.microsoft.com/office/powerpoint/2010/main" val="287319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417638"/>
          </a:xfrm>
          <a:prstGeom prst="rect">
            <a:avLst/>
          </a:prstGeom>
          <a:solidFill>
            <a:srgbClr val="0E76BD"/>
          </a:solidFill>
        </p:spPr>
        <p:txBody>
          <a:bodyPr vert="horz" lIns="91440" tIns="45720" rIns="91440" bIns="45720" rtlCol="0" anchor="ctr">
            <a:normAutofit/>
          </a:bodyPr>
          <a:lstStyle/>
          <a:p>
            <a:r>
              <a:rPr lang="en-US"/>
              <a:t>Click to edit Master title style</a:t>
            </a:r>
            <a:endParaRPr lang="en-ZA"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l="8751" t="27292" r="7083" b="26042"/>
          <a:stretch/>
        </p:blipFill>
        <p:spPr>
          <a:xfrm>
            <a:off x="6948264" y="6150339"/>
            <a:ext cx="1872208" cy="519029"/>
          </a:xfrm>
          <a:prstGeom prst="rect">
            <a:avLst/>
          </a:prstGeom>
        </p:spPr>
      </p:pic>
    </p:spTree>
    <p:extLst>
      <p:ext uri="{BB962C8B-B14F-4D97-AF65-F5344CB8AC3E}">
        <p14:creationId xmlns:p14="http://schemas.microsoft.com/office/powerpoint/2010/main" val="1192529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44083" rtl="0" eaLnBrk="1" latinLnBrk="0" hangingPunct="1">
        <a:spcBef>
          <a:spcPct val="0"/>
        </a:spcBef>
        <a:buNone/>
        <a:defRPr sz="3323" kern="1200" baseline="0">
          <a:solidFill>
            <a:schemeClr val="bg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585" kern="1200" baseline="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215" kern="1200" baseline="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atlas.cid.harvard.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3" Type="http://schemas.openxmlformats.org/officeDocument/2006/relationships/image" Target="../media/image3.tiff"/><Relationship Id="rId7" Type="http://schemas.openxmlformats.org/officeDocument/2006/relationships/image" Target="../media/image7.tiff"/><Relationship Id="rId12"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14.emf"/><Relationship Id="rId3" Type="http://schemas.openxmlformats.org/officeDocument/2006/relationships/image" Target="../media/image15.png"/><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496"/>
            <a:ext cx="9143999" cy="3029993"/>
          </a:xfrm>
        </p:spPr>
        <p:txBody>
          <a:bodyPr>
            <a:normAutofit fontScale="90000"/>
          </a:bodyPr>
          <a:lstStyle/>
          <a:p>
            <a:br>
              <a:rPr lang="en-US" sz="4000" dirty="0">
                <a:latin typeface="Gill Sans MT" charset="0"/>
                <a:ea typeface="Gill Sans MT" charset="0"/>
                <a:cs typeface="Gill Sans MT" charset="0"/>
              </a:rPr>
            </a:br>
            <a:r>
              <a:rPr lang="en-US" sz="4000" dirty="0">
                <a:latin typeface="Gill Sans MT" charset="0"/>
                <a:ea typeface="Gill Sans MT" charset="0"/>
                <a:cs typeface="Gill Sans MT" charset="0"/>
              </a:rPr>
              <a:t>Community of Practice: </a:t>
            </a:r>
            <a:br>
              <a:rPr lang="en-US" sz="4000" dirty="0">
                <a:latin typeface="Gill Sans MT" charset="0"/>
                <a:ea typeface="Gill Sans MT" charset="0"/>
                <a:cs typeface="Gill Sans MT" charset="0"/>
              </a:rPr>
            </a:br>
            <a:r>
              <a:rPr lang="en-US" sz="4000" dirty="0">
                <a:latin typeface="Gill Sans MT" charset="0"/>
                <a:ea typeface="Gill Sans MT" charset="0"/>
                <a:cs typeface="Gill Sans MT" charset="0"/>
              </a:rPr>
              <a:t> </a:t>
            </a:r>
            <a:r>
              <a:rPr lang="en-US" sz="4000" b="1" dirty="0">
                <a:latin typeface="Gill Sans MT" charset="0"/>
                <a:ea typeface="Gill Sans MT" charset="0"/>
                <a:cs typeface="Gill Sans MT" charset="0"/>
              </a:rPr>
              <a:t>Towards Resilient Futures</a:t>
            </a:r>
            <a:br>
              <a:rPr lang="en-US" sz="3600" dirty="0">
                <a:latin typeface="Gill Sans MT" charset="0"/>
                <a:ea typeface="Gill Sans MT" charset="0"/>
                <a:cs typeface="Gill Sans MT" charset="0"/>
              </a:rPr>
            </a:br>
            <a:br>
              <a:rPr lang="en-US" sz="3600" dirty="0">
                <a:latin typeface="Gill Sans MT" charset="0"/>
                <a:ea typeface="Gill Sans MT" charset="0"/>
                <a:cs typeface="Gill Sans MT" charset="0"/>
              </a:rPr>
            </a:br>
            <a:r>
              <a:rPr lang="en-ZA" sz="4000" dirty="0">
                <a:latin typeface="Gill Sans MT" charset="0"/>
                <a:ea typeface="Gill Sans MT" charset="0"/>
                <a:cs typeface="Gill Sans MT" charset="0"/>
              </a:rPr>
              <a:t>The Economic Opportunities of Plant Biomass</a:t>
            </a:r>
            <a:br>
              <a:rPr lang="en-US" sz="3600" dirty="0">
                <a:latin typeface="Gill Sans MT" charset="0"/>
                <a:ea typeface="Gill Sans MT" charset="0"/>
                <a:cs typeface="Gill Sans MT" charset="0"/>
              </a:rPr>
            </a:br>
            <a:br>
              <a:rPr lang="en-US" sz="2800" dirty="0">
                <a:latin typeface="Gill Sans MT" charset="0"/>
                <a:ea typeface="Gill Sans MT" charset="0"/>
                <a:cs typeface="Gill Sans MT" charset="0"/>
              </a:rPr>
            </a:br>
            <a:endParaRPr lang="en-US" sz="2800" dirty="0">
              <a:latin typeface="Gill Sans MT" charset="0"/>
              <a:ea typeface="Gill Sans MT" charset="0"/>
              <a:cs typeface="Gill Sans MT" charset="0"/>
            </a:endParaRPr>
          </a:p>
        </p:txBody>
      </p:sp>
      <p:sp>
        <p:nvSpPr>
          <p:cNvPr id="6" name="Subtitle 2"/>
          <p:cNvSpPr txBox="1">
            <a:spLocks/>
          </p:cNvSpPr>
          <p:nvPr/>
        </p:nvSpPr>
        <p:spPr>
          <a:xfrm>
            <a:off x="-92768" y="3184634"/>
            <a:ext cx="9143999" cy="2280457"/>
          </a:xfrm>
          <a:prstGeom prst="rect">
            <a:avLst/>
          </a:prstGeom>
        </p:spPr>
        <p:txBody>
          <a:bodyPr vert="horz" lIns="91440" tIns="45720" rIns="91440" bIns="45720" rtlCol="0">
            <a:noAutofit/>
          </a:bodyPr>
          <a:lstStyle>
            <a:lvl1pPr marL="0" indent="0" algn="ctr" defTabSz="844083" rtl="0" eaLnBrk="1" latinLnBrk="0" hangingPunct="1">
              <a:spcBef>
                <a:spcPct val="20000"/>
              </a:spcBef>
              <a:buFont typeface="Arial" pitchFamily="34" charset="0"/>
              <a:buNone/>
              <a:defRPr sz="2585" kern="1200" baseline="0">
                <a:solidFill>
                  <a:schemeClr val="tx1">
                    <a:tint val="75000"/>
                  </a:schemeClr>
                </a:solidFill>
                <a:latin typeface="+mn-lt"/>
                <a:ea typeface="+mn-ea"/>
                <a:cs typeface="+mn-cs"/>
              </a:defRPr>
            </a:lvl1pPr>
            <a:lvl2pPr marL="422041" indent="0" algn="ctr" defTabSz="844083" rtl="0" eaLnBrk="1" latinLnBrk="0" hangingPunct="1">
              <a:spcBef>
                <a:spcPct val="20000"/>
              </a:spcBef>
              <a:buFont typeface="Arial" pitchFamily="34" charset="0"/>
              <a:buNone/>
              <a:defRPr sz="2215" kern="1200" baseline="0">
                <a:solidFill>
                  <a:schemeClr val="tx1">
                    <a:tint val="75000"/>
                  </a:schemeClr>
                </a:solidFill>
                <a:latin typeface="+mn-lt"/>
                <a:ea typeface="+mn-ea"/>
                <a:cs typeface="+mn-cs"/>
              </a:defRPr>
            </a:lvl2pPr>
            <a:lvl3pPr marL="844083" indent="0" algn="ctr" defTabSz="844083" rtl="0" eaLnBrk="1" latinLnBrk="0" hangingPunct="1">
              <a:spcBef>
                <a:spcPct val="20000"/>
              </a:spcBef>
              <a:buFont typeface="Arial" pitchFamily="34" charset="0"/>
              <a:buNone/>
              <a:defRPr sz="2215" kern="1200">
                <a:solidFill>
                  <a:schemeClr val="tx1">
                    <a:tint val="75000"/>
                  </a:schemeClr>
                </a:solidFill>
                <a:latin typeface="+mn-lt"/>
                <a:ea typeface="+mn-ea"/>
                <a:cs typeface="+mn-cs"/>
              </a:defRPr>
            </a:lvl3pPr>
            <a:lvl4pPr marL="1266124" indent="0" algn="ctr" defTabSz="844083" rtl="0" eaLnBrk="1" latinLnBrk="0" hangingPunct="1">
              <a:spcBef>
                <a:spcPct val="20000"/>
              </a:spcBef>
              <a:buFont typeface="Arial" pitchFamily="34" charset="0"/>
              <a:buNone/>
              <a:defRPr sz="1846" kern="1200">
                <a:solidFill>
                  <a:schemeClr val="tx1">
                    <a:tint val="75000"/>
                  </a:schemeClr>
                </a:solidFill>
                <a:latin typeface="+mn-lt"/>
                <a:ea typeface="+mn-ea"/>
                <a:cs typeface="+mn-cs"/>
              </a:defRPr>
            </a:lvl4pPr>
            <a:lvl5pPr marL="1688165" indent="0" algn="ctr" defTabSz="844083" rtl="0" eaLnBrk="1" latinLnBrk="0" hangingPunct="1">
              <a:spcBef>
                <a:spcPct val="20000"/>
              </a:spcBef>
              <a:buFont typeface="Arial" pitchFamily="34" charset="0"/>
              <a:buNone/>
              <a:defRPr sz="1846" kern="1200">
                <a:solidFill>
                  <a:schemeClr val="tx1">
                    <a:tint val="75000"/>
                  </a:schemeClr>
                </a:solidFill>
                <a:latin typeface="+mn-lt"/>
                <a:ea typeface="+mn-ea"/>
                <a:cs typeface="+mn-cs"/>
              </a:defRPr>
            </a:lvl5pPr>
            <a:lvl6pPr marL="2110207" indent="0" algn="ctr" defTabSz="844083" rtl="0" eaLnBrk="1" latinLnBrk="0" hangingPunct="1">
              <a:spcBef>
                <a:spcPct val="20000"/>
              </a:spcBef>
              <a:buFont typeface="Arial" pitchFamily="34" charset="0"/>
              <a:buNone/>
              <a:defRPr sz="1846" kern="1200">
                <a:solidFill>
                  <a:schemeClr val="tx1">
                    <a:tint val="75000"/>
                  </a:schemeClr>
                </a:solidFill>
                <a:latin typeface="+mn-lt"/>
                <a:ea typeface="+mn-ea"/>
                <a:cs typeface="+mn-cs"/>
              </a:defRPr>
            </a:lvl6pPr>
            <a:lvl7pPr marL="2532248" indent="0" algn="ctr" defTabSz="844083" rtl="0" eaLnBrk="1" latinLnBrk="0" hangingPunct="1">
              <a:spcBef>
                <a:spcPct val="20000"/>
              </a:spcBef>
              <a:buFont typeface="Arial" pitchFamily="34" charset="0"/>
              <a:buNone/>
              <a:defRPr sz="1846" kern="1200">
                <a:solidFill>
                  <a:schemeClr val="tx1">
                    <a:tint val="75000"/>
                  </a:schemeClr>
                </a:solidFill>
                <a:latin typeface="+mn-lt"/>
                <a:ea typeface="+mn-ea"/>
                <a:cs typeface="+mn-cs"/>
              </a:defRPr>
            </a:lvl7pPr>
            <a:lvl8pPr marL="2954289" indent="0" algn="ctr" defTabSz="844083" rtl="0" eaLnBrk="1" latinLnBrk="0" hangingPunct="1">
              <a:spcBef>
                <a:spcPct val="20000"/>
              </a:spcBef>
              <a:buFont typeface="Arial" pitchFamily="34" charset="0"/>
              <a:buNone/>
              <a:defRPr sz="1846" kern="1200">
                <a:solidFill>
                  <a:schemeClr val="tx1">
                    <a:tint val="75000"/>
                  </a:schemeClr>
                </a:solidFill>
                <a:latin typeface="+mn-lt"/>
                <a:ea typeface="+mn-ea"/>
                <a:cs typeface="+mn-cs"/>
              </a:defRPr>
            </a:lvl8pPr>
            <a:lvl9pPr marL="3376331" indent="0" algn="ctr" defTabSz="844083" rtl="0" eaLnBrk="1" latinLnBrk="0" hangingPunct="1">
              <a:spcBef>
                <a:spcPct val="20000"/>
              </a:spcBef>
              <a:buFont typeface="Arial" pitchFamily="34" charset="0"/>
              <a:buNone/>
              <a:defRPr sz="1846" kern="1200">
                <a:solidFill>
                  <a:schemeClr val="tx1">
                    <a:tint val="75000"/>
                  </a:schemeClr>
                </a:solidFill>
                <a:latin typeface="+mn-lt"/>
                <a:ea typeface="+mn-ea"/>
                <a:cs typeface="+mn-cs"/>
              </a:defRPr>
            </a:lvl9pPr>
          </a:lstStyle>
          <a:p>
            <a:pPr>
              <a:spcBef>
                <a:spcPts val="0"/>
              </a:spcBef>
            </a:pPr>
            <a:r>
              <a:rPr lang="en-US" sz="2000" dirty="0">
                <a:latin typeface="Gill Sans MT" panose="020B0502020104020203" pitchFamily="34" charset="0"/>
              </a:rPr>
              <a:t>Presented by: Fran</a:t>
            </a:r>
            <a:r>
              <a:rPr lang="en-US" sz="2000" dirty="0">
                <a:latin typeface="Calibri" panose="020F0502020204030204" pitchFamily="34" charset="0"/>
              </a:rPr>
              <a:t>ç</a:t>
            </a:r>
            <a:r>
              <a:rPr lang="en-US" sz="2000" dirty="0">
                <a:latin typeface="Gill Sans MT" panose="020B0502020104020203" pitchFamily="34" charset="0"/>
              </a:rPr>
              <a:t>ois Steenkamp</a:t>
            </a:r>
          </a:p>
          <a:p>
            <a:pPr>
              <a:spcBef>
                <a:spcPts val="0"/>
              </a:spcBef>
            </a:pPr>
            <a:endParaRPr lang="en-US" sz="2000" dirty="0">
              <a:latin typeface="Gill Sans MT" panose="020B0502020104020203" pitchFamily="34" charset="0"/>
            </a:endParaRPr>
          </a:p>
          <a:p>
            <a:pPr>
              <a:spcBef>
                <a:spcPts val="0"/>
              </a:spcBef>
            </a:pPr>
            <a:r>
              <a:rPr lang="en-US" sz="2000" dirty="0">
                <a:latin typeface="Gill Sans MT" panose="020B0502020104020203" pitchFamily="34" charset="0"/>
              </a:rPr>
              <a:t>With: Haroon Bhorat, Mumbi Kimani, Safia Khan, </a:t>
            </a:r>
          </a:p>
          <a:p>
            <a:pPr>
              <a:spcBef>
                <a:spcPts val="0"/>
              </a:spcBef>
            </a:pPr>
            <a:r>
              <a:rPr lang="en-US" sz="2000" dirty="0">
                <a:latin typeface="Gill Sans MT" panose="020B0502020104020203" pitchFamily="34" charset="0"/>
              </a:rPr>
              <a:t>Christopher Rooney &amp; Toughedah Jacobs</a:t>
            </a:r>
          </a:p>
          <a:p>
            <a:pPr>
              <a:spcBef>
                <a:spcPts val="0"/>
              </a:spcBef>
            </a:pPr>
            <a:endParaRPr lang="en-US" sz="2000" dirty="0">
              <a:latin typeface="Gill Sans MT" panose="020B0502020104020203" pitchFamily="34" charset="0"/>
            </a:endParaRPr>
          </a:p>
          <a:p>
            <a:pPr>
              <a:spcBef>
                <a:spcPts val="0"/>
              </a:spcBef>
            </a:pPr>
            <a:r>
              <a:rPr lang="en-US" sz="2000" dirty="0">
                <a:latin typeface="Gill Sans MT" panose="020B0502020104020203" pitchFamily="34" charset="0"/>
              </a:rPr>
              <a:t>Development Policy Research Unit, University of Cape Town</a:t>
            </a:r>
          </a:p>
          <a:p>
            <a:pPr>
              <a:spcBef>
                <a:spcPts val="0"/>
              </a:spcBef>
            </a:pPr>
            <a:endParaRPr lang="en-US" sz="2000" b="1" dirty="0"/>
          </a:p>
          <a:p>
            <a:pPr>
              <a:spcBef>
                <a:spcPts val="0"/>
              </a:spcBef>
            </a:pPr>
            <a:r>
              <a:rPr lang="en-ZA" sz="2000" b="1" dirty="0"/>
              <a:t>28 May 2018</a:t>
            </a:r>
          </a:p>
          <a:p>
            <a:pPr>
              <a:spcBef>
                <a:spcPts val="0"/>
              </a:spcBef>
            </a:pPr>
            <a:endParaRPr lang="en-US" sz="1800" dirty="0">
              <a:latin typeface="Gill Sans MT" panose="020B0502020104020203" pitchFamily="34" charset="0"/>
            </a:endParaRPr>
          </a:p>
          <a:p>
            <a:pPr>
              <a:spcBef>
                <a:spcPts val="0"/>
              </a:spcBef>
            </a:pPr>
            <a:endParaRPr lang="en-US" sz="1800" dirty="0">
              <a:latin typeface="Gill Sans MT" panose="020B0502020104020203" pitchFamily="34" charset="0"/>
            </a:endParaRPr>
          </a:p>
          <a:p>
            <a:pPr>
              <a:spcBef>
                <a:spcPts val="0"/>
              </a:spcBef>
            </a:pPr>
            <a:endParaRPr lang="en-US" sz="1800" dirty="0">
              <a:latin typeface="Gill Sans MT" panose="020B0502020104020203" pitchFamily="34" charset="0"/>
            </a:endParaRPr>
          </a:p>
          <a:p>
            <a:pPr>
              <a:spcBef>
                <a:spcPts val="0"/>
              </a:spcBef>
            </a:pPr>
            <a:endParaRPr lang="en-ZA" sz="1800" dirty="0">
              <a:solidFill>
                <a:schemeClr val="tx1"/>
              </a:solidFill>
              <a:latin typeface="Gill Sans MT" panose="020B0502020104020203" pitchFamily="34" charset="0"/>
            </a:endParaRPr>
          </a:p>
          <a:p>
            <a:pPr>
              <a:spcBef>
                <a:spcPts val="0"/>
              </a:spcBef>
            </a:pPr>
            <a:endParaRPr lang="en-ZA" sz="1800" dirty="0">
              <a:latin typeface="Gill Sans MT" panose="020B05020201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5505"/>
            <a:ext cx="9144000" cy="795574"/>
          </a:xfrm>
          <a:prstGeom prst="rect">
            <a:avLst/>
          </a:prstGeom>
        </p:spPr>
      </p:pic>
    </p:spTree>
    <p:extLst>
      <p:ext uri="{BB962C8B-B14F-4D97-AF65-F5344CB8AC3E}">
        <p14:creationId xmlns:p14="http://schemas.microsoft.com/office/powerpoint/2010/main" val="110614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3CB3-14E6-794C-9DBE-98F476A52958}"/>
              </a:ext>
            </a:extLst>
          </p:cNvPr>
          <p:cNvSpPr>
            <a:spLocks noGrp="1"/>
          </p:cNvSpPr>
          <p:nvPr>
            <p:ph type="title"/>
          </p:nvPr>
        </p:nvSpPr>
        <p:spPr>
          <a:xfrm>
            <a:off x="0" y="0"/>
            <a:ext cx="9144000" cy="692696"/>
          </a:xfrm>
        </p:spPr>
        <p:txBody>
          <a:bodyPr/>
          <a:lstStyle/>
          <a:p>
            <a:r>
              <a:rPr lang="en-GB" dirty="0">
                <a:latin typeface="Gill Sans MT" panose="020B0502020104020203" pitchFamily="34" charset="0"/>
                <a:ea typeface="Times New Roman" charset="0"/>
                <a:cs typeface="Times New Roman" charset="0"/>
              </a:rPr>
              <a:t>The Product Space – Growing 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988F4F0-96E4-8744-84D3-3C47AF4D78CF}"/>
                  </a:ext>
                </a:extLst>
              </p:cNvPr>
              <p:cNvSpPr>
                <a:spLocks noGrp="1"/>
              </p:cNvSpPr>
              <p:nvPr>
                <p:ph idx="1"/>
              </p:nvPr>
            </p:nvSpPr>
            <p:spPr>
              <a:xfrm>
                <a:off x="179512" y="692696"/>
                <a:ext cx="8712968" cy="5976664"/>
              </a:xfrm>
            </p:spPr>
            <p:txBody>
              <a:bodyPr>
                <a:normAutofit/>
              </a:bodyPr>
              <a:lstStyle/>
              <a:p>
                <a:pPr marL="80010" indent="0">
                  <a:buNone/>
                </a:pPr>
                <a:r>
                  <a:rPr lang="en-ZA" sz="2000" b="1" dirty="0">
                    <a:latin typeface="Gill Sans MT" panose="020B0502020104020203" pitchFamily="34" charset="77"/>
                    <a:ea typeface="Times New Roman" charset="0"/>
                    <a:cs typeface="Times New Roman" charset="0"/>
                  </a:rPr>
                  <a:t>Problem</a:t>
                </a:r>
                <a:r>
                  <a:rPr lang="en-ZA" sz="2000" dirty="0">
                    <a:latin typeface="Gill Sans MT" panose="020B0502020104020203" pitchFamily="34" charset="77"/>
                    <a:ea typeface="Times New Roman" charset="0"/>
                    <a:cs typeface="Times New Roman" charset="0"/>
                  </a:rPr>
                  <a:t>: </a:t>
                </a:r>
              </a:p>
              <a:p>
                <a:pPr marL="365760" indent="-285750"/>
                <a:r>
                  <a:rPr lang="en-ZA" sz="2000" dirty="0">
                    <a:latin typeface="Gill Sans MT" panose="020B0502020104020203" pitchFamily="34" charset="77"/>
                    <a:ea typeface="Times New Roman" charset="0"/>
                    <a:cs typeface="Times New Roman" charset="0"/>
                  </a:rPr>
                  <a:t>Since we do not observe capabilities directly, measuring the similarity in capability requirements of different products is not simple.</a:t>
                </a:r>
              </a:p>
              <a:p>
                <a:pPr marL="80010" indent="0">
                  <a:buNone/>
                </a:pPr>
                <a:r>
                  <a:rPr lang="en-ZA" sz="2000" b="1" dirty="0">
                    <a:latin typeface="Gill Sans MT" panose="020B0502020104020203" pitchFamily="34" charset="77"/>
                    <a:ea typeface="Times New Roman" charset="0"/>
                    <a:cs typeface="Times New Roman" charset="0"/>
                  </a:rPr>
                  <a:t>Solution</a:t>
                </a:r>
                <a:r>
                  <a:rPr lang="en-ZA" sz="2000" dirty="0">
                    <a:latin typeface="Gill Sans MT" panose="020B0502020104020203" pitchFamily="34" charset="77"/>
                    <a:ea typeface="Times New Roman" charset="0"/>
                    <a:cs typeface="Times New Roman" charset="0"/>
                  </a:rPr>
                  <a:t>: </a:t>
                </a:r>
              </a:p>
              <a:p>
                <a:pPr marL="365760" indent="-285750"/>
                <a:r>
                  <a:rPr lang="en-ZA" sz="2000" dirty="0">
                    <a:latin typeface="Gill Sans MT" panose="020B0502020104020203" pitchFamily="34" charset="77"/>
                    <a:ea typeface="Times New Roman" charset="0"/>
                    <a:cs typeface="Times New Roman" charset="0"/>
                  </a:rPr>
                  <a:t>Create a measure that infers the similarity between capabilities required by a pair of products by looking at the probability that they are co-exported</a:t>
                </a:r>
              </a:p>
              <a:p>
                <a:pPr marL="765810" lvl="1"/>
                <a:r>
                  <a:rPr lang="en-ZA" sz="1600" dirty="0">
                    <a:latin typeface="Gill Sans MT" panose="020B0502020104020203" pitchFamily="34" charset="77"/>
                    <a:ea typeface="Times New Roman" charset="0"/>
                    <a:cs typeface="Times New Roman" charset="0"/>
                  </a:rPr>
                  <a:t>The probability that a pair of products is co-exported, carries information about how similar these products are</a:t>
                </a:r>
              </a:p>
              <a:p>
                <a:pPr marL="765810" lvl="1"/>
                <a14:m>
                  <m:oMath xmlns:m="http://schemas.openxmlformats.org/officeDocument/2006/math">
                    <m:r>
                      <a:rPr lang="en-US" sz="1600" i="1">
                        <a:latin typeface="Cambria Math" charset="0"/>
                        <a:ea typeface="Times New Roman" charset="0"/>
                        <a:cs typeface="Times New Roman" charset="0"/>
                      </a:rPr>
                      <m:t>𝑃𝑟</m:t>
                    </m:r>
                    <m:d>
                      <m:dPr>
                        <m:ctrlPr>
                          <a:rPr lang="mr-IN" sz="1600" i="1">
                            <a:latin typeface="Cambria Math" panose="02040503050406030204" pitchFamily="18" charset="0"/>
                            <a:ea typeface="Times New Roman" charset="0"/>
                            <a:cs typeface="Times New Roman" charset="0"/>
                          </a:rPr>
                        </m:ctrlPr>
                      </m:dPr>
                      <m:e>
                        <m:sSub>
                          <m:sSubPr>
                            <m:ctrlPr>
                              <a:rPr lang="en-US" sz="1600" i="1">
                                <a:latin typeface="Cambria Math" panose="02040503050406030204" pitchFamily="18" charset="0"/>
                                <a:ea typeface="Times New Roman" charset="0"/>
                                <a:cs typeface="Times New Roman" charset="0"/>
                              </a:rPr>
                            </m:ctrlPr>
                          </m:sSubPr>
                          <m:e>
                            <m:r>
                              <a:rPr lang="en-US" sz="1600" i="1">
                                <a:latin typeface="Cambria Math" charset="0"/>
                                <a:ea typeface="Times New Roman" charset="0"/>
                                <a:cs typeface="Times New Roman" charset="0"/>
                              </a:rPr>
                              <m:t>𝑋</m:t>
                            </m:r>
                          </m:e>
                          <m:sub>
                            <m:r>
                              <a:rPr lang="en-US" sz="1600" i="1">
                                <a:latin typeface="Cambria Math" charset="0"/>
                                <a:ea typeface="Times New Roman" charset="0"/>
                                <a:cs typeface="Times New Roman" charset="0"/>
                              </a:rPr>
                              <m:t>𝑏𝑙𝑜𝑢𝑠𝑒𝑠</m:t>
                            </m:r>
                          </m:sub>
                        </m:sSub>
                        <m:r>
                          <a:rPr lang="en-US" sz="1600" i="1">
                            <a:latin typeface="Cambria Math" charset="0"/>
                            <a:ea typeface="Times New Roman" charset="0"/>
                            <a:cs typeface="Times New Roman" charset="0"/>
                          </a:rPr>
                          <m:t>|</m:t>
                        </m:r>
                        <m:sSub>
                          <m:sSubPr>
                            <m:ctrlPr>
                              <a:rPr lang="en-US" sz="1600" i="1">
                                <a:latin typeface="Cambria Math" panose="02040503050406030204" pitchFamily="18" charset="0"/>
                                <a:ea typeface="Times New Roman" charset="0"/>
                                <a:cs typeface="Times New Roman" charset="0"/>
                              </a:rPr>
                            </m:ctrlPr>
                          </m:sSubPr>
                          <m:e>
                            <m:r>
                              <a:rPr lang="en-US" sz="1600" i="1">
                                <a:latin typeface="Cambria Math" charset="0"/>
                                <a:ea typeface="Times New Roman" charset="0"/>
                                <a:cs typeface="Times New Roman" charset="0"/>
                              </a:rPr>
                              <m:t>𝑋</m:t>
                            </m:r>
                          </m:e>
                          <m:sub>
                            <m:r>
                              <a:rPr lang="en-US" sz="1600" i="1">
                                <a:latin typeface="Cambria Math" charset="0"/>
                                <a:ea typeface="Times New Roman" charset="0"/>
                                <a:cs typeface="Times New Roman" charset="0"/>
                              </a:rPr>
                              <m:t>𝑠h𝑖𝑟𝑡𝑠</m:t>
                            </m:r>
                          </m:sub>
                        </m:sSub>
                      </m:e>
                    </m:d>
                    <m:r>
                      <a:rPr lang="mr-IN" sz="1600" i="1">
                        <a:latin typeface="Cambria Math" charset="0"/>
                        <a:ea typeface="Cambria Math" charset="0"/>
                        <a:cs typeface="Cambria Math" charset="0"/>
                      </a:rPr>
                      <m:t>&gt;</m:t>
                    </m:r>
                    <m:r>
                      <a:rPr lang="en-US" sz="1600" i="1">
                        <a:latin typeface="Cambria Math" charset="0"/>
                        <a:ea typeface="Cambria Math" charset="0"/>
                        <a:cs typeface="Cambria Math" charset="0"/>
                      </a:rPr>
                      <m:t>𝑃𝑟</m:t>
                    </m:r>
                    <m:d>
                      <m:dPr>
                        <m:ctrlPr>
                          <a:rPr lang="mr-IN" sz="1600" i="1">
                            <a:latin typeface="Cambria Math" panose="02040503050406030204" pitchFamily="18" charset="0"/>
                            <a:ea typeface="Cambria Math" charset="0"/>
                            <a:cs typeface="Cambria Math" charset="0"/>
                          </a:rPr>
                        </m:ctrlPr>
                      </m:dPr>
                      <m:e>
                        <m:sSub>
                          <m:sSubPr>
                            <m:ctrlPr>
                              <a:rPr lang="en-US" sz="1600" i="1">
                                <a:latin typeface="Cambria Math" panose="02040503050406030204" pitchFamily="18" charset="0"/>
                                <a:ea typeface="Times New Roman" charset="0"/>
                                <a:cs typeface="Times New Roman" charset="0"/>
                              </a:rPr>
                            </m:ctrlPr>
                          </m:sSubPr>
                          <m:e>
                            <m:r>
                              <a:rPr lang="en-US" sz="1600" i="1">
                                <a:latin typeface="Cambria Math" charset="0"/>
                                <a:ea typeface="Times New Roman" charset="0"/>
                                <a:cs typeface="Times New Roman" charset="0"/>
                              </a:rPr>
                              <m:t>𝑋</m:t>
                            </m:r>
                          </m:e>
                          <m:sub>
                            <m:r>
                              <a:rPr lang="en-US" sz="1600" i="1">
                                <a:latin typeface="Cambria Math" charset="0"/>
                                <a:ea typeface="Times New Roman" charset="0"/>
                                <a:cs typeface="Times New Roman" charset="0"/>
                              </a:rPr>
                              <m:t>𝑗𝑒𝑡</m:t>
                            </m:r>
                            <m:r>
                              <a:rPr lang="en-US" sz="1600" i="1">
                                <a:latin typeface="Cambria Math" charset="0"/>
                                <a:ea typeface="Times New Roman" charset="0"/>
                                <a:cs typeface="Times New Roman" charset="0"/>
                              </a:rPr>
                              <m:t> </m:t>
                            </m:r>
                            <m:r>
                              <a:rPr lang="en-US" sz="1600" i="1">
                                <a:latin typeface="Cambria Math" charset="0"/>
                                <a:ea typeface="Times New Roman" charset="0"/>
                                <a:cs typeface="Times New Roman" charset="0"/>
                              </a:rPr>
                              <m:t>𝑒𝑛𝑔𝑖𝑛𝑒𝑠</m:t>
                            </m:r>
                          </m:sub>
                        </m:sSub>
                        <m:r>
                          <a:rPr lang="en-US" sz="1600" i="1">
                            <a:latin typeface="Cambria Math" charset="0"/>
                            <a:ea typeface="Times New Roman" charset="0"/>
                            <a:cs typeface="Times New Roman" charset="0"/>
                          </a:rPr>
                          <m:t>|</m:t>
                        </m:r>
                        <m:sSub>
                          <m:sSubPr>
                            <m:ctrlPr>
                              <a:rPr lang="en-US" sz="1600" i="1">
                                <a:latin typeface="Cambria Math" panose="02040503050406030204" pitchFamily="18" charset="0"/>
                                <a:ea typeface="Times New Roman" charset="0"/>
                                <a:cs typeface="Times New Roman" charset="0"/>
                              </a:rPr>
                            </m:ctrlPr>
                          </m:sSubPr>
                          <m:e>
                            <m:r>
                              <a:rPr lang="en-US" sz="1600" i="1">
                                <a:latin typeface="Cambria Math" charset="0"/>
                                <a:ea typeface="Times New Roman" charset="0"/>
                                <a:cs typeface="Times New Roman" charset="0"/>
                              </a:rPr>
                              <m:t>𝑋</m:t>
                            </m:r>
                          </m:e>
                          <m:sub>
                            <m:r>
                              <a:rPr lang="en-US" sz="1600" i="1">
                                <a:latin typeface="Cambria Math" charset="0"/>
                                <a:ea typeface="Times New Roman" charset="0"/>
                                <a:cs typeface="Times New Roman" charset="0"/>
                              </a:rPr>
                              <m:t>𝑠h𝑖𝑟𝑡𝑠</m:t>
                            </m:r>
                          </m:sub>
                        </m:sSub>
                      </m:e>
                    </m:d>
                  </m:oMath>
                </a14:m>
                <a:endParaRPr lang="en-ZA" sz="1600" dirty="0">
                  <a:latin typeface="Gill Sans MT" panose="020B0502020104020203" pitchFamily="34" charset="77"/>
                  <a:ea typeface="Times New Roman" charset="0"/>
                  <a:cs typeface="Times New Roman" charset="0"/>
                </a:endParaRPr>
              </a:p>
              <a:p>
                <a:pPr marL="365760" indent="-285750"/>
                <a:r>
                  <a:rPr lang="en-ZA" sz="2000" dirty="0">
                    <a:latin typeface="Gill Sans MT" panose="020B0502020104020203" pitchFamily="34" charset="77"/>
                    <a:ea typeface="Times New Roman" charset="0"/>
                    <a:cs typeface="Times New Roman" charset="0"/>
                  </a:rPr>
                  <a:t>Key assumption: if two products share most of the requisite capabilities, the countries that export the one will also export the other. Relatedly, if the two products do not share many capabilities, then they are less likely to be co-exported</a:t>
                </a:r>
              </a:p>
              <a:p>
                <a:pPr marL="365760" indent="-285750"/>
                <a:r>
                  <a:rPr lang="en-US" sz="2000" dirty="0">
                    <a:latin typeface="Gill Sans MT" panose="020B0502020104020203" pitchFamily="34" charset="77"/>
                    <a:ea typeface="Times New Roman" charset="0"/>
                    <a:cs typeface="Times New Roman" charset="0"/>
                  </a:rPr>
                  <a:t>Therefore, one is able to measure the proximity between all pairs of products</a:t>
                </a:r>
              </a:p>
              <a:p>
                <a:pPr marL="365760" indent="-285750"/>
                <a:r>
                  <a:rPr lang="en-US" sz="2000" dirty="0">
                    <a:latin typeface="Gill Sans MT" panose="020B0502020104020203" pitchFamily="34" charset="77"/>
                    <a:ea typeface="Times New Roman" charset="0"/>
                    <a:cs typeface="Times New Roman" charset="0"/>
                  </a:rPr>
                  <a:t>The collection of all proximities is a network connecting pairs of products that are significantly likely to be co-exported by many countries</a:t>
                </a:r>
              </a:p>
              <a:p>
                <a:pPr marL="365760" indent="-285750"/>
                <a:r>
                  <a:rPr lang="en-US" sz="2000" dirty="0">
                    <a:latin typeface="Gill Sans MT" panose="020B0502020104020203" pitchFamily="34" charset="77"/>
                    <a:ea typeface="Times New Roman" charset="0"/>
                    <a:cs typeface="Times New Roman" charset="0"/>
                  </a:rPr>
                  <a:t>This network is called the Product Space</a:t>
                </a:r>
              </a:p>
            </p:txBody>
          </p:sp>
        </mc:Choice>
        <mc:Fallback>
          <p:sp>
            <p:nvSpPr>
              <p:cNvPr id="3" name="Content Placeholder 2">
                <a:extLst>
                  <a:ext uri="{FF2B5EF4-FFF2-40B4-BE49-F238E27FC236}">
                    <a16:creationId xmlns:a16="http://schemas.microsoft.com/office/drawing/2014/main" id="{9988F4F0-96E4-8744-84D3-3C47AF4D78CF}"/>
                  </a:ext>
                </a:extLst>
              </p:cNvPr>
              <p:cNvSpPr>
                <a:spLocks noGrp="1" noRot="1" noChangeAspect="1" noMove="1" noResize="1" noEditPoints="1" noAdjustHandles="1" noChangeArrowheads="1" noChangeShapeType="1" noTextEdit="1"/>
              </p:cNvSpPr>
              <p:nvPr>
                <p:ph idx="1"/>
              </p:nvPr>
            </p:nvSpPr>
            <p:spPr>
              <a:xfrm>
                <a:off x="179512" y="692696"/>
                <a:ext cx="8712968" cy="5976664"/>
              </a:xfrm>
              <a:blipFill>
                <a:blip r:embed="rId3"/>
                <a:stretch>
                  <a:fillRect t="-637" r="-437"/>
                </a:stretch>
              </a:blipFill>
            </p:spPr>
            <p:txBody>
              <a:bodyPr/>
              <a:lstStyle/>
              <a:p>
                <a:r>
                  <a:rPr lang="en-GB">
                    <a:noFill/>
                  </a:rPr>
                  <a:t> </a:t>
                </a:r>
              </a:p>
            </p:txBody>
          </p:sp>
        </mc:Fallback>
      </mc:AlternateContent>
    </p:spTree>
    <p:extLst>
      <p:ext uri="{BB962C8B-B14F-4D97-AF65-F5344CB8AC3E}">
        <p14:creationId xmlns:p14="http://schemas.microsoft.com/office/powerpoint/2010/main" val="508960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04664"/>
          </a:xfrm>
        </p:spPr>
        <p:txBody>
          <a:bodyPr>
            <a:normAutofit fontScale="90000"/>
          </a:bodyPr>
          <a:lstStyle/>
          <a:p>
            <a:r>
              <a:rPr lang="en-ZA" sz="2400" dirty="0">
                <a:latin typeface="Times New Roman" charset="0"/>
                <a:ea typeface="Times New Roman" charset="0"/>
                <a:cs typeface="Times New Roman" charset="0"/>
              </a:rPr>
              <a:t>Visualising the Product Space</a:t>
            </a:r>
          </a:p>
        </p:txBody>
      </p:sp>
      <p:pic>
        <p:nvPicPr>
          <p:cNvPr id="4" name="Picture 3"/>
          <p:cNvPicPr>
            <a:picLocks noChangeAspect="1"/>
          </p:cNvPicPr>
          <p:nvPr/>
        </p:nvPicPr>
        <p:blipFill>
          <a:blip r:embed="rId3"/>
          <a:stretch>
            <a:fillRect/>
          </a:stretch>
        </p:blipFill>
        <p:spPr>
          <a:xfrm>
            <a:off x="971600" y="425578"/>
            <a:ext cx="7094091" cy="6432422"/>
          </a:xfrm>
          <a:prstGeom prst="rect">
            <a:avLst/>
          </a:prstGeom>
        </p:spPr>
      </p:pic>
    </p:spTree>
    <p:extLst>
      <p:ext uri="{BB962C8B-B14F-4D97-AF65-F5344CB8AC3E}">
        <p14:creationId xmlns:p14="http://schemas.microsoft.com/office/powerpoint/2010/main" val="112273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3019"/>
          </a:xfrm>
        </p:spPr>
        <p:txBody>
          <a:bodyPr/>
          <a:lstStyle/>
          <a:p>
            <a:r>
              <a:rPr lang="en-GB" sz="3600" dirty="0">
                <a:latin typeface="Gill Sans MT" panose="020B0502020104020203" pitchFamily="34" charset="0"/>
                <a:ea typeface="Times New Roman" charset="0"/>
                <a:cs typeface="Times New Roman" charset="0"/>
              </a:rPr>
              <a:t>The Product Space – Growing Complexity</a:t>
            </a:r>
            <a:endParaRPr lang="en-ZA" dirty="0">
              <a:latin typeface="Gill Sans MT" panose="020B0502020104020203" pitchFamily="34" charset="0"/>
            </a:endParaRPr>
          </a:p>
        </p:txBody>
      </p:sp>
      <p:sp>
        <p:nvSpPr>
          <p:cNvPr id="3" name="Content Placeholder 2"/>
          <p:cNvSpPr>
            <a:spLocks noGrp="1"/>
          </p:cNvSpPr>
          <p:nvPr>
            <p:ph idx="1"/>
          </p:nvPr>
        </p:nvSpPr>
        <p:spPr>
          <a:xfrm>
            <a:off x="220717" y="808522"/>
            <a:ext cx="8671035" cy="5090396"/>
          </a:xfrm>
        </p:spPr>
        <p:txBody>
          <a:bodyPr>
            <a:noAutofit/>
          </a:bodyPr>
          <a:lstStyle/>
          <a:p>
            <a:pPr marL="0" indent="0">
              <a:spcBef>
                <a:spcPts val="0"/>
              </a:spcBef>
              <a:spcAft>
                <a:spcPts val="400"/>
              </a:spcAft>
              <a:buNone/>
            </a:pPr>
            <a:r>
              <a:rPr lang="en-ZA" sz="2000" dirty="0">
                <a:latin typeface="Gill Sans MT" charset="0"/>
                <a:ea typeface="Gill Sans MT" charset="0"/>
                <a:cs typeface="Gill Sans MT" charset="0"/>
              </a:rPr>
              <a:t>Two implications of interest:</a:t>
            </a:r>
          </a:p>
          <a:p>
            <a:pPr marL="0" indent="0">
              <a:spcBef>
                <a:spcPts val="0"/>
              </a:spcBef>
              <a:spcAft>
                <a:spcPts val="400"/>
              </a:spcAft>
              <a:buNone/>
            </a:pPr>
            <a:endParaRPr lang="en-GB" sz="2000" dirty="0">
              <a:latin typeface="Gill Sans MT" panose="020B0502020104020203" pitchFamily="34" charset="0"/>
              <a:ea typeface="Times New Roman" charset="0"/>
              <a:cs typeface="Times New Roman" charset="0"/>
            </a:endParaRPr>
          </a:p>
          <a:p>
            <a:pPr marL="0" indent="0">
              <a:spcBef>
                <a:spcPts val="0"/>
              </a:spcBef>
              <a:spcAft>
                <a:spcPts val="400"/>
              </a:spcAft>
              <a:buNone/>
            </a:pPr>
            <a:r>
              <a:rPr lang="en-GB" sz="2000" dirty="0">
                <a:latin typeface="Gill Sans MT" panose="020B0502020104020203" pitchFamily="34" charset="0"/>
                <a:ea typeface="Times New Roman" charset="0"/>
                <a:cs typeface="Times New Roman" charset="0"/>
              </a:rPr>
              <a:t>Implication 1: Manufacturing (and </a:t>
            </a:r>
            <a:r>
              <a:rPr lang="en-GB" sz="2000" dirty="0" err="1">
                <a:latin typeface="Gill Sans MT" panose="020B0502020104020203" pitchFamily="34" charset="0"/>
                <a:ea typeface="Times New Roman" charset="0"/>
                <a:cs typeface="Times New Roman" charset="0"/>
              </a:rPr>
              <a:t>agro</a:t>
            </a:r>
            <a:r>
              <a:rPr lang="en-GB" sz="2000" dirty="0">
                <a:latin typeface="Gill Sans MT" panose="020B0502020104020203" pitchFamily="34" charset="0"/>
                <a:ea typeface="Times New Roman" charset="0"/>
                <a:cs typeface="Times New Roman" charset="0"/>
              </a:rPr>
              <a:t>-processing) has the potential to lead to more manufacturing</a:t>
            </a:r>
          </a:p>
          <a:p>
            <a:pPr>
              <a:spcBef>
                <a:spcPts val="0"/>
              </a:spcBef>
              <a:spcAft>
                <a:spcPts val="400"/>
              </a:spcAft>
            </a:pPr>
            <a:r>
              <a:rPr lang="en-GB" sz="2000" i="1" dirty="0">
                <a:latin typeface="Gill Sans MT" panose="020B0502020104020203" pitchFamily="34" charset="0"/>
                <a:ea typeface="Times New Roman" charset="0"/>
                <a:cs typeface="Times New Roman" charset="0"/>
              </a:rPr>
              <a:t>If you’re in the core its easier to move into other parts of the core</a:t>
            </a:r>
          </a:p>
          <a:p>
            <a:pPr marL="0" indent="0">
              <a:spcBef>
                <a:spcPts val="0"/>
              </a:spcBef>
              <a:spcAft>
                <a:spcPts val="400"/>
              </a:spcAft>
              <a:buNone/>
            </a:pPr>
            <a:endParaRPr lang="en-GB" sz="2000" dirty="0">
              <a:latin typeface="Gill Sans MT" panose="020B0502020104020203" pitchFamily="34" charset="0"/>
              <a:ea typeface="Gill Sans MT" charset="0"/>
              <a:cs typeface="Times New Roman" charset="0"/>
            </a:endParaRPr>
          </a:p>
          <a:p>
            <a:pPr marL="0" indent="0">
              <a:spcBef>
                <a:spcPts val="0"/>
              </a:spcBef>
              <a:spcAft>
                <a:spcPts val="400"/>
              </a:spcAft>
              <a:buNone/>
            </a:pPr>
            <a:r>
              <a:rPr lang="en-GB" sz="2000" dirty="0">
                <a:latin typeface="Gill Sans MT" panose="020B0502020104020203" pitchFamily="34" charset="0"/>
                <a:ea typeface="Gill Sans MT" charset="0"/>
                <a:cs typeface="Times New Roman" charset="0"/>
              </a:rPr>
              <a:t>Implications 2: </a:t>
            </a:r>
            <a:r>
              <a:rPr lang="en-ZA" sz="2000" dirty="0">
                <a:latin typeface="Gill Sans MT" charset="0"/>
                <a:ea typeface="Gill Sans MT" charset="0"/>
                <a:cs typeface="Gill Sans MT" charset="0"/>
              </a:rPr>
              <a:t>Structural transformation is </a:t>
            </a:r>
            <a:r>
              <a:rPr lang="en-ZA" sz="2000" b="1" dirty="0">
                <a:latin typeface="Gill Sans MT" charset="0"/>
                <a:ea typeface="Gill Sans MT" charset="0"/>
                <a:cs typeface="Gill Sans MT" charset="0"/>
              </a:rPr>
              <a:t>path dependent </a:t>
            </a:r>
            <a:r>
              <a:rPr lang="en-ZA" sz="2000" dirty="0">
                <a:latin typeface="Gill Sans MT" charset="0"/>
                <a:ea typeface="Gill Sans MT" charset="0"/>
                <a:cs typeface="Gill Sans MT" charset="0"/>
              </a:rPr>
              <a:t>– future production structure is influenced by current production structure.</a:t>
            </a:r>
          </a:p>
          <a:p>
            <a:pPr>
              <a:spcBef>
                <a:spcPts val="0"/>
              </a:spcBef>
              <a:spcAft>
                <a:spcPts val="400"/>
              </a:spcAft>
            </a:pPr>
            <a:r>
              <a:rPr lang="en-ZA" sz="2000" dirty="0">
                <a:latin typeface="Gill Sans MT" charset="0"/>
                <a:ea typeface="Gill Sans MT" charset="0"/>
                <a:cs typeface="Gill Sans MT" charset="0"/>
              </a:rPr>
              <a:t>Your current capabilities influence your future diversification options</a:t>
            </a:r>
          </a:p>
          <a:p>
            <a:pPr marL="0" indent="0">
              <a:spcBef>
                <a:spcPts val="0"/>
              </a:spcBef>
              <a:spcAft>
                <a:spcPts val="400"/>
              </a:spcAft>
              <a:buNone/>
            </a:pPr>
            <a:endParaRPr lang="en-ZA" sz="2000" dirty="0">
              <a:latin typeface="Gill Sans MT" charset="0"/>
              <a:ea typeface="Gill Sans MT" charset="0"/>
              <a:cs typeface="Gill Sans MT" charset="0"/>
            </a:endParaRPr>
          </a:p>
        </p:txBody>
      </p:sp>
    </p:spTree>
    <p:extLst>
      <p:ext uri="{BB962C8B-B14F-4D97-AF65-F5344CB8AC3E}">
        <p14:creationId xmlns:p14="http://schemas.microsoft.com/office/powerpoint/2010/main" val="1780066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905580" y="3271244"/>
            <a:ext cx="2531104" cy="1238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3" name="TextBox 12"/>
          <p:cNvSpPr txBox="1"/>
          <p:nvPr/>
        </p:nvSpPr>
        <p:spPr>
          <a:xfrm>
            <a:off x="5249286" y="1471059"/>
            <a:ext cx="3886103" cy="4708981"/>
          </a:xfrm>
          <a:prstGeom prst="rect">
            <a:avLst/>
          </a:prstGeom>
          <a:noFill/>
        </p:spPr>
        <p:txBody>
          <a:bodyPr wrap="square" rtlCol="0">
            <a:spAutoFit/>
          </a:bodyPr>
          <a:lstStyle/>
          <a:p>
            <a:pPr marL="257175" indent="-257175">
              <a:spcAft>
                <a:spcPts val="800"/>
              </a:spcAft>
              <a:buFont typeface="Arial" panose="020B0604020202020204" pitchFamily="34" charset="0"/>
              <a:buChar char="•"/>
            </a:pPr>
            <a:r>
              <a:rPr lang="en-ZA" sz="2000" dirty="0">
                <a:latin typeface="Gill Sans MT" charset="0"/>
                <a:ea typeface="Gill Sans MT" charset="0"/>
                <a:cs typeface="Gill Sans MT" charset="0"/>
              </a:rPr>
              <a:t>Graphical depiction of ‘distance’ between products.</a:t>
            </a:r>
          </a:p>
          <a:p>
            <a:pPr marL="257175" indent="-257175">
              <a:spcAft>
                <a:spcPts val="800"/>
              </a:spcAft>
              <a:buFont typeface="Arial" panose="020B0604020202020204" pitchFamily="34" charset="0"/>
              <a:buChar char="•"/>
            </a:pPr>
            <a:r>
              <a:rPr lang="en-ZA" sz="2000" dirty="0">
                <a:latin typeface="Gill Sans MT" charset="0"/>
                <a:ea typeface="Gill Sans MT" charset="0"/>
                <a:cs typeface="Gill Sans MT" charset="0"/>
              </a:rPr>
              <a:t>Distance between A and B = measure of difference in productive capabilities needed to produce A and B.</a:t>
            </a:r>
          </a:p>
          <a:p>
            <a:pPr marL="257175" indent="-257175">
              <a:spcAft>
                <a:spcPts val="800"/>
              </a:spcAft>
              <a:buFont typeface="Arial" panose="020B0604020202020204" pitchFamily="34" charset="0"/>
              <a:buChar char="•"/>
            </a:pPr>
            <a:r>
              <a:rPr lang="en-ZA" sz="2000" dirty="0">
                <a:latin typeface="Gill Sans MT" charset="0"/>
                <a:ea typeface="Gill Sans MT" charset="0"/>
                <a:cs typeface="Gill Sans MT" charset="0"/>
              </a:rPr>
              <a:t>Products in core (periphery) of product space manufactured (resource-based) products.</a:t>
            </a:r>
          </a:p>
          <a:p>
            <a:pPr marL="257175" indent="-257175">
              <a:spcAft>
                <a:spcPts val="800"/>
              </a:spcAft>
              <a:buFont typeface="Arial" panose="020B0604020202020204" pitchFamily="34" charset="0"/>
              <a:buChar char="•"/>
            </a:pPr>
            <a:r>
              <a:rPr lang="en-ZA" sz="2000" dirty="0">
                <a:latin typeface="Gill Sans MT" charset="0"/>
                <a:ea typeface="Gill Sans MT" charset="0"/>
                <a:cs typeface="Gill Sans MT" charset="0"/>
              </a:rPr>
              <a:t>Distance between  products </a:t>
            </a:r>
            <a:r>
              <a:rPr lang="en-ZA" sz="2000" i="1" dirty="0">
                <a:latin typeface="Gill Sans MT" charset="0"/>
                <a:ea typeface="Gill Sans MT" charset="0"/>
                <a:cs typeface="Gill Sans MT" charset="0"/>
              </a:rPr>
              <a:t>within core </a:t>
            </a:r>
            <a:r>
              <a:rPr lang="en-ZA" sz="2000" dirty="0">
                <a:latin typeface="Gill Sans MT" charset="0"/>
                <a:ea typeface="Gill Sans MT" charset="0"/>
                <a:cs typeface="Gill Sans MT" charset="0"/>
              </a:rPr>
              <a:t>(products ‘A’ and ‘B’) of product space &lt; distance between core (Product A) &amp; peripheral products (Product C).</a:t>
            </a:r>
          </a:p>
        </p:txBody>
      </p:sp>
      <p:sp>
        <p:nvSpPr>
          <p:cNvPr id="3" name="Rectangle 2"/>
          <p:cNvSpPr/>
          <p:nvPr/>
        </p:nvSpPr>
        <p:spPr>
          <a:xfrm>
            <a:off x="1369057" y="3850368"/>
            <a:ext cx="288862" cy="307777"/>
          </a:xfrm>
          <a:prstGeom prst="rect">
            <a:avLst/>
          </a:prstGeom>
          <a:noFill/>
        </p:spPr>
        <p:txBody>
          <a:bodyPr wrap="none" lIns="91440" tIns="45720" rIns="91440" bIns="45720">
            <a:spAutoFit/>
          </a:bodyPr>
          <a:lstStyle/>
          <a:p>
            <a:pPr algn="ctr"/>
            <a:r>
              <a:rPr lang="en-US" sz="1400" b="0" cap="none" spc="0" dirty="0">
                <a:ln w="0"/>
                <a:solidFill>
                  <a:srgbClr val="FFFF00"/>
                </a:solidFill>
                <a:effectLst>
                  <a:outerShdw blurRad="38100" dist="19050" dir="2700000" algn="tl" rotWithShape="0">
                    <a:schemeClr val="dk1">
                      <a:alpha val="40000"/>
                    </a:schemeClr>
                  </a:outerShdw>
                </a:effectLst>
              </a:rPr>
              <a:t>A</a:t>
            </a:r>
          </a:p>
        </p:txBody>
      </p:sp>
      <p:sp>
        <p:nvSpPr>
          <p:cNvPr id="12" name="Rectangle 11"/>
          <p:cNvSpPr/>
          <p:nvPr/>
        </p:nvSpPr>
        <p:spPr>
          <a:xfrm>
            <a:off x="2171132" y="4247133"/>
            <a:ext cx="282450" cy="307777"/>
          </a:xfrm>
          <a:prstGeom prst="rect">
            <a:avLst/>
          </a:prstGeom>
          <a:noFill/>
        </p:spPr>
        <p:txBody>
          <a:bodyPr wrap="none" lIns="91440" tIns="45720" rIns="91440" bIns="45720">
            <a:spAutoFit/>
          </a:bodyPr>
          <a:lstStyle/>
          <a:p>
            <a:pPr algn="ctr"/>
            <a:r>
              <a:rPr lang="en-US" sz="1400" dirty="0">
                <a:ln w="0"/>
                <a:solidFill>
                  <a:srgbClr val="FFFF00"/>
                </a:solidFill>
                <a:effectLst>
                  <a:outerShdw blurRad="38100" dist="19050" dir="2700000" algn="tl" rotWithShape="0">
                    <a:schemeClr val="dk1">
                      <a:alpha val="40000"/>
                    </a:schemeClr>
                  </a:outerShdw>
                </a:effectLst>
              </a:rPr>
              <a:t>B</a:t>
            </a:r>
            <a:endParaRPr lang="en-US" sz="1400" cap="none" spc="0" dirty="0">
              <a:ln w="0"/>
              <a:solidFill>
                <a:srgbClr val="FFFF00"/>
              </a:solidFill>
              <a:effectLst>
                <a:outerShdw blurRad="38100" dist="19050" dir="2700000" algn="tl" rotWithShape="0">
                  <a:schemeClr val="dk1">
                    <a:alpha val="40000"/>
                  </a:schemeClr>
                </a:outerShdw>
              </a:effectLst>
            </a:endParaRPr>
          </a:p>
        </p:txBody>
      </p:sp>
      <p:cxnSp>
        <p:nvCxnSpPr>
          <p:cNvPr id="5" name="Straight Arrow Connector 4"/>
          <p:cNvCxnSpPr/>
          <p:nvPr/>
        </p:nvCxnSpPr>
        <p:spPr>
          <a:xfrm>
            <a:off x="1513488" y="4158145"/>
            <a:ext cx="740981" cy="39676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65888" y="4310545"/>
            <a:ext cx="740981" cy="39676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rotWithShape="1">
          <a:blip r:embed="rId2" cstate="print">
            <a:extLst>
              <a:ext uri="{28A0092B-C50C-407E-A947-70E740481C1C}">
                <a14:useLocalDpi xmlns:a14="http://schemas.microsoft.com/office/drawing/2010/main" val="0"/>
              </a:ext>
            </a:extLst>
          </a:blip>
          <a:srcRect t="44234" b="17649"/>
          <a:stretch/>
        </p:blipFill>
        <p:spPr bwMode="auto">
          <a:xfrm>
            <a:off x="71946" y="1713182"/>
            <a:ext cx="5267309" cy="5148156"/>
          </a:xfrm>
          <a:prstGeom prst="rect">
            <a:avLst/>
          </a:prstGeom>
          <a:noFill/>
        </p:spPr>
      </p:pic>
      <p:sp>
        <p:nvSpPr>
          <p:cNvPr id="14" name="Rectangle 13"/>
          <p:cNvSpPr/>
          <p:nvPr/>
        </p:nvSpPr>
        <p:spPr>
          <a:xfrm>
            <a:off x="2569173" y="3916988"/>
            <a:ext cx="288862" cy="307777"/>
          </a:xfrm>
          <a:prstGeom prst="rect">
            <a:avLst/>
          </a:prstGeom>
          <a:noFill/>
        </p:spPr>
        <p:txBody>
          <a:bodyPr wrap="none" lIns="91440" tIns="45720" rIns="91440" bIns="45720">
            <a:spAutoFit/>
          </a:bodyPr>
          <a:lstStyle/>
          <a:p>
            <a:pPr algn="ctr">
              <a:spcAft>
                <a:spcPts val="0"/>
              </a:spcAft>
            </a:pPr>
            <a:r>
              <a:rPr lang="en-US" sz="1400" kern="12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a:t>
            </a:r>
            <a:endParaRPr lang="en-GB" sz="1200" dirty="0">
              <a:solidFill>
                <a:schemeClr val="accent2">
                  <a:lumMod val="75000"/>
                </a:schemeClr>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2857587" y="4224685"/>
            <a:ext cx="282450" cy="307777"/>
          </a:xfrm>
          <a:prstGeom prst="rect">
            <a:avLst/>
          </a:prstGeom>
          <a:noFill/>
        </p:spPr>
        <p:txBody>
          <a:bodyPr wrap="none" lIns="91440" tIns="45720" rIns="91440" bIns="45720">
            <a:spAutoFit/>
          </a:bodyPr>
          <a:lstStyle/>
          <a:p>
            <a:pPr algn="ctr">
              <a:spcAft>
                <a:spcPts val="0"/>
              </a:spcAft>
            </a:pPr>
            <a:r>
              <a:rPr lang="en-US" sz="14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B</a:t>
            </a:r>
            <a:endParaRPr lang="en-GB" sz="1200" dirty="0">
              <a:solidFill>
                <a:schemeClr val="accent2">
                  <a:lumMod val="75000"/>
                </a:schemeClr>
              </a:solidFill>
              <a:effectLst/>
              <a:latin typeface="Times New Roman" panose="02020603050405020304" pitchFamily="18" charset="0"/>
              <a:ea typeface="Times New Roman" panose="02020603050405020304" pitchFamily="18" charset="0"/>
            </a:endParaRPr>
          </a:p>
        </p:txBody>
      </p:sp>
      <p:cxnSp>
        <p:nvCxnSpPr>
          <p:cNvPr id="16" name="Straight Arrow Connector 15"/>
          <p:cNvCxnSpPr/>
          <p:nvPr/>
        </p:nvCxnSpPr>
        <p:spPr>
          <a:xfrm>
            <a:off x="2840357" y="4117842"/>
            <a:ext cx="133268" cy="12929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95955" y="5863459"/>
            <a:ext cx="280846" cy="307777"/>
          </a:xfrm>
          <a:prstGeom prst="rect">
            <a:avLst/>
          </a:prstGeom>
          <a:noFill/>
        </p:spPr>
        <p:txBody>
          <a:bodyPr wrap="none" lIns="91440" tIns="45720" rIns="91440" bIns="45720">
            <a:spAutoFit/>
          </a:bodyPr>
          <a:lstStyle/>
          <a:p>
            <a:pPr algn="ctr">
              <a:spcAft>
                <a:spcPts val="0"/>
              </a:spcAft>
            </a:pPr>
            <a:r>
              <a:rPr lang="en-US" sz="1400" kern="12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C</a:t>
            </a:r>
            <a:endParaRPr lang="en-GB" sz="1200" dirty="0">
              <a:solidFill>
                <a:schemeClr val="accent2">
                  <a:lumMod val="75000"/>
                </a:schemeClr>
              </a:solidFill>
              <a:effectLst/>
              <a:latin typeface="Times New Roman" panose="02020603050405020304" pitchFamily="18" charset="0"/>
              <a:ea typeface="Times New Roman" panose="02020603050405020304" pitchFamily="18" charset="0"/>
            </a:endParaRPr>
          </a:p>
        </p:txBody>
      </p:sp>
      <p:cxnSp>
        <p:nvCxnSpPr>
          <p:cNvPr id="20" name="Straight Arrow Connector 19"/>
          <p:cNvCxnSpPr/>
          <p:nvPr/>
        </p:nvCxnSpPr>
        <p:spPr>
          <a:xfrm flipH="1">
            <a:off x="2014618" y="4068539"/>
            <a:ext cx="799478" cy="179492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265827" y="3691420"/>
            <a:ext cx="1238250" cy="1238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2" name="Oval 21"/>
          <p:cNvSpPr/>
          <p:nvPr/>
        </p:nvSpPr>
        <p:spPr>
          <a:xfrm>
            <a:off x="202015" y="1856730"/>
            <a:ext cx="5137239" cy="4792762"/>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4" name="Rectangle 3"/>
          <p:cNvSpPr/>
          <p:nvPr/>
        </p:nvSpPr>
        <p:spPr>
          <a:xfrm>
            <a:off x="132293" y="1417590"/>
            <a:ext cx="4315605" cy="369332"/>
          </a:xfrm>
          <a:prstGeom prst="rect">
            <a:avLst/>
          </a:prstGeom>
        </p:spPr>
        <p:txBody>
          <a:bodyPr wrap="none">
            <a:spAutoFit/>
          </a:bodyPr>
          <a:lstStyle/>
          <a:p>
            <a:r>
              <a:rPr lang="en-ZA" b="1" dirty="0">
                <a:latin typeface="Gill Sans MT" charset="0"/>
                <a:ea typeface="Gill Sans MT" charset="0"/>
                <a:cs typeface="Gill Sans MT" charset="0"/>
              </a:rPr>
              <a:t>The Product Space and Manufacturing</a:t>
            </a:r>
            <a:endParaRPr lang="en-ZA" dirty="0"/>
          </a:p>
        </p:txBody>
      </p:sp>
      <p:sp>
        <p:nvSpPr>
          <p:cNvPr id="6" name="Rectangle 5"/>
          <p:cNvSpPr/>
          <p:nvPr/>
        </p:nvSpPr>
        <p:spPr>
          <a:xfrm>
            <a:off x="4281088" y="1856730"/>
            <a:ext cx="646331" cy="369332"/>
          </a:xfrm>
          <a:prstGeom prst="rect">
            <a:avLst/>
          </a:prstGeom>
        </p:spPr>
        <p:txBody>
          <a:bodyPr wrap="none">
            <a:spAutoFit/>
          </a:bodyPr>
          <a:lstStyle/>
          <a:p>
            <a:r>
              <a:rPr lang="en-ZA" dirty="0">
                <a:latin typeface="Gill Sans MT" charset="0"/>
                <a:ea typeface="Gill Sans MT" charset="0"/>
                <a:cs typeface="Gill Sans MT" charset="0"/>
              </a:rPr>
              <a:t>2013</a:t>
            </a:r>
            <a:endParaRPr lang="en-ZA" dirty="0"/>
          </a:p>
        </p:txBody>
      </p:sp>
      <p:sp>
        <p:nvSpPr>
          <p:cNvPr id="23" name="Title 1"/>
          <p:cNvSpPr>
            <a:spLocks noGrp="1"/>
          </p:cNvSpPr>
          <p:nvPr>
            <p:ph type="title"/>
          </p:nvPr>
        </p:nvSpPr>
        <p:spPr>
          <a:xfrm>
            <a:off x="-8611" y="-32305"/>
            <a:ext cx="9144000" cy="1417638"/>
          </a:xfrm>
        </p:spPr>
        <p:txBody>
          <a:bodyPr/>
          <a:lstStyle/>
          <a:p>
            <a:r>
              <a:rPr lang="en-GB" sz="3600" dirty="0">
                <a:latin typeface="Gill Sans MT" panose="020B0502020104020203" pitchFamily="34" charset="0"/>
                <a:ea typeface="Times New Roman" charset="0"/>
                <a:cs typeface="Times New Roman" charset="0"/>
              </a:rPr>
              <a:t>The Product Space – Growing Complexity</a:t>
            </a:r>
            <a:br>
              <a:rPr lang="en-GB" sz="3600" dirty="0">
                <a:latin typeface="Gill Sans MT" panose="020B0502020104020203" pitchFamily="34" charset="0"/>
                <a:ea typeface="Times New Roman" charset="0"/>
                <a:cs typeface="Times New Roman" charset="0"/>
              </a:rPr>
            </a:br>
            <a:r>
              <a:rPr lang="en-GB" sz="2400" dirty="0">
                <a:latin typeface="Gill Sans MT" panose="020B0502020104020203" pitchFamily="34" charset="0"/>
                <a:ea typeface="Times New Roman" charset="0"/>
                <a:cs typeface="Times New Roman" charset="0"/>
              </a:rPr>
              <a:t>Implication 1: Manufacturing has the potential to lead to more manufacturing</a:t>
            </a:r>
            <a:endParaRPr lang="en-ZA" sz="2400" dirty="0">
              <a:latin typeface="Gill Sans MT" panose="020B0502020104020203" pitchFamily="34" charset="0"/>
            </a:endParaRPr>
          </a:p>
        </p:txBody>
      </p:sp>
    </p:spTree>
    <p:extLst>
      <p:ext uri="{BB962C8B-B14F-4D97-AF65-F5344CB8AC3E}">
        <p14:creationId xmlns:p14="http://schemas.microsoft.com/office/powerpoint/2010/main" val="73717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34164"/>
          </a:xfrm>
        </p:spPr>
        <p:txBody>
          <a:bodyPr>
            <a:noAutofit/>
          </a:bodyPr>
          <a:lstStyle/>
          <a:p>
            <a:r>
              <a:rPr lang="en-GB" sz="3200" dirty="0">
                <a:latin typeface="Gill Sans MT" panose="020B0502020104020203" pitchFamily="34" charset="0"/>
                <a:ea typeface="Times New Roman" charset="0"/>
                <a:cs typeface="Times New Roman" charset="0"/>
              </a:rPr>
              <a:t>The Product Space – Growing Complexity</a:t>
            </a:r>
            <a:br>
              <a:rPr lang="en-ZA" sz="2400" dirty="0">
                <a:latin typeface="Gill Sans MT" panose="020B0502020104020203" pitchFamily="34" charset="0"/>
              </a:rPr>
            </a:br>
            <a:r>
              <a:rPr lang="en-ZA" sz="2400" dirty="0">
                <a:latin typeface="Gill Sans MT" panose="020B0502020104020203" pitchFamily="34" charset="0"/>
              </a:rPr>
              <a:t>Product Space Analysis Nigeria, 1995 &amp; 2013</a:t>
            </a:r>
            <a:br>
              <a:rPr lang="en-ZA" sz="2400" dirty="0">
                <a:latin typeface="Gill Sans MT" panose="020B0502020104020203" pitchFamily="34" charset="0"/>
              </a:rPr>
            </a:br>
            <a:r>
              <a:rPr lang="en-GB" sz="2400" dirty="0">
                <a:latin typeface="Gill Sans MT" panose="020B0502020104020203" pitchFamily="34" charset="0"/>
                <a:ea typeface="Times New Roman" charset="0"/>
                <a:cs typeface="Times New Roman" charset="0"/>
              </a:rPr>
              <a:t>Implication 1: </a:t>
            </a:r>
            <a:r>
              <a:rPr lang="en-ZA" sz="2400" dirty="0">
                <a:latin typeface="Gill Sans MT" charset="0"/>
                <a:ea typeface="Gill Sans MT" charset="0"/>
                <a:cs typeface="Gill Sans MT" charset="0"/>
              </a:rPr>
              <a:t>Structural transformation is path dependent </a:t>
            </a:r>
            <a:endParaRPr lang="en-ZA" sz="2400" dirty="0">
              <a:latin typeface="Gill Sans MT" panose="020B0502020104020203" pitchFamily="34" charset="0"/>
            </a:endParaRPr>
          </a:p>
        </p:txBody>
      </p:sp>
      <p:sp>
        <p:nvSpPr>
          <p:cNvPr id="4" name="TextBox 3"/>
          <p:cNvSpPr txBox="1"/>
          <p:nvPr/>
        </p:nvSpPr>
        <p:spPr>
          <a:xfrm>
            <a:off x="172142" y="6438528"/>
            <a:ext cx="6848130" cy="430887"/>
          </a:xfrm>
          <a:prstGeom prst="rect">
            <a:avLst/>
          </a:prstGeom>
          <a:noFill/>
        </p:spPr>
        <p:txBody>
          <a:bodyPr wrap="square" rtlCol="0">
            <a:spAutoFit/>
          </a:bodyPr>
          <a:lstStyle/>
          <a:p>
            <a:r>
              <a:rPr lang="en-ZA" sz="1050" dirty="0">
                <a:latin typeface="Gill Sans MT" panose="020B0502020104020203" pitchFamily="34" charset="0"/>
              </a:rPr>
              <a:t>Source: The Atlas of Economic Complexity," Centre for International Development at Harvard University, </a:t>
            </a:r>
            <a:r>
              <a:rPr lang="en-ZA" sz="1050" dirty="0">
                <a:latin typeface="Gill Sans MT" panose="020B0502020104020203" pitchFamily="34" charset="0"/>
                <a:hlinkClick r:id="rId3"/>
              </a:rPr>
              <a:t>http://www.atlas.cid.harvard.edu</a:t>
            </a:r>
            <a:r>
              <a:rPr lang="en-ZA" sz="1050" dirty="0">
                <a:latin typeface="Gill Sans MT" panose="020B0502020104020203" pitchFamily="34" charset="0"/>
              </a:rPr>
              <a:t> </a:t>
            </a:r>
          </a:p>
        </p:txBody>
      </p:sp>
      <p:pic>
        <p:nvPicPr>
          <p:cNvPr id="9" name="Picture 8"/>
          <p:cNvPicPr/>
          <p:nvPr/>
        </p:nvPicPr>
        <p:blipFill rotWithShape="1">
          <a:blip r:embed="rId4">
            <a:extLst>
              <a:ext uri="{28A0092B-C50C-407E-A947-70E740481C1C}">
                <a14:useLocalDpi xmlns:a14="http://schemas.microsoft.com/office/drawing/2010/main" val="0"/>
              </a:ext>
            </a:extLst>
          </a:blip>
          <a:srcRect t="83338"/>
          <a:stretch/>
        </p:blipFill>
        <p:spPr bwMode="auto">
          <a:xfrm>
            <a:off x="2234794" y="5121770"/>
            <a:ext cx="4514215" cy="1259558"/>
          </a:xfrm>
          <a:prstGeom prst="rect">
            <a:avLst/>
          </a:prstGeom>
          <a:noFill/>
        </p:spPr>
      </p:pic>
      <p:pic>
        <p:nvPicPr>
          <p:cNvPr id="10" name="Picture 9"/>
          <p:cNvPicPr/>
          <p:nvPr/>
        </p:nvPicPr>
        <p:blipFill rotWithShape="1">
          <a:blip r:embed="rId5">
            <a:extLst>
              <a:ext uri="{28A0092B-C50C-407E-A947-70E740481C1C}">
                <a14:useLocalDpi xmlns:a14="http://schemas.microsoft.com/office/drawing/2010/main" val="0"/>
              </a:ext>
            </a:extLst>
          </a:blip>
          <a:srcRect b="59994"/>
          <a:stretch/>
        </p:blipFill>
        <p:spPr bwMode="auto">
          <a:xfrm>
            <a:off x="172142" y="1916833"/>
            <a:ext cx="4514215" cy="3024336"/>
          </a:xfrm>
          <a:prstGeom prst="rect">
            <a:avLst/>
          </a:prstGeom>
          <a:noFill/>
        </p:spPr>
      </p:pic>
      <p:pic>
        <p:nvPicPr>
          <p:cNvPr id="11" name="Picture 10"/>
          <p:cNvPicPr/>
          <p:nvPr/>
        </p:nvPicPr>
        <p:blipFill rotWithShape="1">
          <a:blip r:embed="rId5">
            <a:extLst>
              <a:ext uri="{28A0092B-C50C-407E-A947-70E740481C1C}">
                <a14:useLocalDpi xmlns:a14="http://schemas.microsoft.com/office/drawing/2010/main" val="0"/>
              </a:ext>
            </a:extLst>
          </a:blip>
          <a:srcRect t="39914" b="18175"/>
          <a:stretch/>
        </p:blipFill>
        <p:spPr bwMode="auto">
          <a:xfrm>
            <a:off x="4629785" y="1844825"/>
            <a:ext cx="4514215" cy="3168352"/>
          </a:xfrm>
          <a:prstGeom prst="rect">
            <a:avLst/>
          </a:prstGeom>
          <a:noFill/>
        </p:spPr>
      </p:pic>
    </p:spTree>
    <p:extLst>
      <p:ext uri="{BB962C8B-B14F-4D97-AF65-F5344CB8AC3E}">
        <p14:creationId xmlns:p14="http://schemas.microsoft.com/office/powerpoint/2010/main" val="1299578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36799"/>
            <a:ext cx="9144000" cy="332656"/>
          </a:xfrm>
          <a:noFill/>
        </p:spPr>
        <p:txBody>
          <a:bodyPr>
            <a:noAutofit/>
          </a:bodyPr>
          <a:lstStyle/>
          <a:p>
            <a:r>
              <a:rPr lang="en-ZA" sz="2400" dirty="0">
                <a:solidFill>
                  <a:schemeClr val="tx1"/>
                </a:solidFill>
                <a:latin typeface="Times New Roman" charset="0"/>
                <a:ea typeface="Times New Roman" charset="0"/>
                <a:cs typeface="Times New Roman" charset="0"/>
              </a:rPr>
              <a:t>Product Space </a:t>
            </a:r>
            <a:r>
              <a:rPr lang="mr-IN" sz="2400" dirty="0">
                <a:solidFill>
                  <a:schemeClr val="tx1"/>
                </a:solidFill>
                <a:latin typeface="Times New Roman" charset="0"/>
                <a:ea typeface="Times New Roman" charset="0"/>
                <a:cs typeface="Times New Roman" charset="0"/>
              </a:rPr>
              <a:t>–</a:t>
            </a:r>
            <a:r>
              <a:rPr lang="en-ZA" sz="2400" dirty="0">
                <a:solidFill>
                  <a:schemeClr val="tx1"/>
                </a:solidFill>
                <a:latin typeface="Times New Roman" charset="0"/>
                <a:ea typeface="Times New Roman" charset="0"/>
                <a:cs typeface="Times New Roman" charset="0"/>
              </a:rPr>
              <a:t> Thailand (1975)</a:t>
            </a:r>
          </a:p>
        </p:txBody>
      </p:sp>
      <p:grpSp>
        <p:nvGrpSpPr>
          <p:cNvPr id="22" name="Group 21"/>
          <p:cNvGrpSpPr/>
          <p:nvPr/>
        </p:nvGrpSpPr>
        <p:grpSpPr>
          <a:xfrm>
            <a:off x="0" y="44624"/>
            <a:ext cx="9144000" cy="6768752"/>
            <a:chOff x="0" y="44624"/>
            <a:chExt cx="9144000" cy="6768752"/>
          </a:xfrm>
        </p:grpSpPr>
        <p:pic>
          <p:nvPicPr>
            <p:cNvPr id="8" name="Picture 7"/>
            <p:cNvPicPr>
              <a:picLocks noChangeAspect="1"/>
            </p:cNvPicPr>
            <p:nvPr/>
          </p:nvPicPr>
          <p:blipFill rotWithShape="1">
            <a:blip r:embed="rId3"/>
            <a:srcRect l="3539" t="712" r="1962"/>
            <a:stretch/>
          </p:blipFill>
          <p:spPr>
            <a:xfrm>
              <a:off x="0" y="648762"/>
              <a:ext cx="9144000" cy="5372526"/>
            </a:xfrm>
            <a:prstGeom prst="rect">
              <a:avLst/>
            </a:prstGeom>
          </p:spPr>
        </p:pic>
        <p:sp>
          <p:nvSpPr>
            <p:cNvPr id="13" name="Line Callout 1 12"/>
            <p:cNvSpPr/>
            <p:nvPr/>
          </p:nvSpPr>
          <p:spPr>
            <a:xfrm>
              <a:off x="107503" y="44624"/>
              <a:ext cx="1080121" cy="324831"/>
            </a:xfrm>
            <a:prstGeom prst="borderCallout1">
              <a:avLst>
                <a:gd name="adj1" fmla="val 102395"/>
                <a:gd name="adj2" fmla="val 48566"/>
                <a:gd name="adj3" fmla="val 457824"/>
                <a:gd name="adj4" fmla="val 72587"/>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imes New Roman" charset="0"/>
                  <a:ea typeface="Times New Roman" charset="0"/>
                  <a:cs typeface="Times New Roman" charset="0"/>
                </a:rPr>
                <a:t>Natural rubber</a:t>
              </a:r>
              <a:endParaRPr lang="en-GB" sz="1200" dirty="0">
                <a:solidFill>
                  <a:schemeClr val="tx1"/>
                </a:solidFill>
                <a:latin typeface="Times New Roman" charset="0"/>
                <a:ea typeface="Times New Roman" charset="0"/>
                <a:cs typeface="Times New Roman" charset="0"/>
              </a:endParaRPr>
            </a:p>
          </p:txBody>
        </p:sp>
        <p:sp>
          <p:nvSpPr>
            <p:cNvPr id="14" name="Line Callout 1 13"/>
            <p:cNvSpPr/>
            <p:nvPr/>
          </p:nvSpPr>
          <p:spPr>
            <a:xfrm>
              <a:off x="4788024" y="346693"/>
              <a:ext cx="1152128" cy="324831"/>
            </a:xfrm>
            <a:prstGeom prst="borderCallout1">
              <a:avLst>
                <a:gd name="adj1" fmla="val 102395"/>
                <a:gd name="adj2" fmla="val 48566"/>
                <a:gd name="adj3" fmla="val 433866"/>
                <a:gd name="adj4" fmla="val 158708"/>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imes New Roman" charset="0"/>
                  <a:ea typeface="Times New Roman" charset="0"/>
                  <a:cs typeface="Times New Roman" charset="0"/>
                </a:rPr>
                <a:t>Refined sugars</a:t>
              </a:r>
              <a:endParaRPr lang="en-GB" sz="1200" dirty="0">
                <a:solidFill>
                  <a:schemeClr val="tx1"/>
                </a:solidFill>
                <a:latin typeface="Times New Roman" charset="0"/>
                <a:ea typeface="Times New Roman" charset="0"/>
                <a:cs typeface="Times New Roman" charset="0"/>
              </a:endParaRPr>
            </a:p>
          </p:txBody>
        </p:sp>
        <p:sp>
          <p:nvSpPr>
            <p:cNvPr id="15" name="Line Callout 1 14"/>
            <p:cNvSpPr/>
            <p:nvPr/>
          </p:nvSpPr>
          <p:spPr>
            <a:xfrm>
              <a:off x="6389948" y="314007"/>
              <a:ext cx="1152128" cy="324831"/>
            </a:xfrm>
            <a:prstGeom prst="borderCallout1">
              <a:avLst>
                <a:gd name="adj1" fmla="val 102395"/>
                <a:gd name="adj2" fmla="val 48566"/>
                <a:gd name="adj3" fmla="val 373972"/>
                <a:gd name="adj4" fmla="val 139288"/>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Sugar cane</a:t>
              </a:r>
            </a:p>
          </p:txBody>
        </p:sp>
        <p:sp>
          <p:nvSpPr>
            <p:cNvPr id="16" name="Line Callout 1 15"/>
            <p:cNvSpPr/>
            <p:nvPr/>
          </p:nvSpPr>
          <p:spPr>
            <a:xfrm>
              <a:off x="7766974" y="44624"/>
              <a:ext cx="1152128" cy="580705"/>
            </a:xfrm>
            <a:prstGeom prst="borderCallout1">
              <a:avLst>
                <a:gd name="adj1" fmla="val 102395"/>
                <a:gd name="adj2" fmla="val 48566"/>
                <a:gd name="adj3" fmla="val 466882"/>
                <a:gd name="adj4" fmla="val 65832"/>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Miscellaneous root &amp; </a:t>
              </a:r>
              <a:r>
                <a:rPr lang="en-GB" sz="1200">
                  <a:solidFill>
                    <a:schemeClr val="tx1"/>
                  </a:solidFill>
                  <a:latin typeface="Times New Roman" charset="0"/>
                  <a:ea typeface="Times New Roman" charset="0"/>
                  <a:cs typeface="Times New Roman" charset="0"/>
                </a:rPr>
                <a:t>tuber vegetables</a:t>
              </a:r>
              <a:endParaRPr lang="en-GB" sz="1200" dirty="0">
                <a:solidFill>
                  <a:schemeClr val="tx1"/>
                </a:solidFill>
                <a:latin typeface="Times New Roman" charset="0"/>
                <a:ea typeface="Times New Roman" charset="0"/>
                <a:cs typeface="Times New Roman" charset="0"/>
              </a:endParaRPr>
            </a:p>
          </p:txBody>
        </p:sp>
        <p:sp>
          <p:nvSpPr>
            <p:cNvPr id="17" name="Line Callout 1 16"/>
            <p:cNvSpPr/>
            <p:nvPr/>
          </p:nvSpPr>
          <p:spPr>
            <a:xfrm>
              <a:off x="1811977" y="6173129"/>
              <a:ext cx="743799" cy="280207"/>
            </a:xfrm>
            <a:prstGeom prst="borderCallout1">
              <a:avLst>
                <a:gd name="adj1" fmla="val -2743"/>
                <a:gd name="adj2" fmla="val 50249"/>
                <a:gd name="adj3" fmla="val -506777"/>
                <a:gd name="adj4" fmla="val 509206"/>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Maize</a:t>
              </a:r>
            </a:p>
          </p:txBody>
        </p:sp>
        <p:sp>
          <p:nvSpPr>
            <p:cNvPr id="18" name="Line Callout 1 17"/>
            <p:cNvSpPr/>
            <p:nvPr/>
          </p:nvSpPr>
          <p:spPr>
            <a:xfrm>
              <a:off x="3779912" y="6165304"/>
              <a:ext cx="815807" cy="280207"/>
            </a:xfrm>
            <a:prstGeom prst="borderCallout1">
              <a:avLst>
                <a:gd name="adj1" fmla="val -2743"/>
                <a:gd name="adj2" fmla="val 50249"/>
                <a:gd name="adj3" fmla="val -902540"/>
                <a:gd name="adj4" fmla="val 438854"/>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imes New Roman" charset="0"/>
                  <a:ea typeface="Times New Roman" charset="0"/>
                  <a:cs typeface="Times New Roman" charset="0"/>
                </a:rPr>
                <a:t>Garments</a:t>
              </a:r>
              <a:endParaRPr lang="en-GB" sz="1200" dirty="0">
                <a:solidFill>
                  <a:schemeClr val="tx1"/>
                </a:solidFill>
                <a:latin typeface="Times New Roman" charset="0"/>
                <a:ea typeface="Times New Roman" charset="0"/>
                <a:cs typeface="Times New Roman" charset="0"/>
              </a:endParaRPr>
            </a:p>
          </p:txBody>
        </p:sp>
        <p:sp>
          <p:nvSpPr>
            <p:cNvPr id="19" name="Oval 18"/>
            <p:cNvSpPr/>
            <p:nvPr/>
          </p:nvSpPr>
          <p:spPr>
            <a:xfrm>
              <a:off x="7164288" y="2420888"/>
              <a:ext cx="1224136" cy="1296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Line Callout 1 19"/>
            <p:cNvSpPr/>
            <p:nvPr/>
          </p:nvSpPr>
          <p:spPr>
            <a:xfrm>
              <a:off x="4692297" y="6165304"/>
              <a:ext cx="1697651" cy="648072"/>
            </a:xfrm>
            <a:prstGeom prst="borderCallout1">
              <a:avLst>
                <a:gd name="adj1" fmla="val -2743"/>
                <a:gd name="adj2" fmla="val 50249"/>
                <a:gd name="adj3" fmla="val -111048"/>
                <a:gd name="adj4" fmla="val 131780"/>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Cotton, rice, soy beans &amp; others (e.g. milled rice)</a:t>
              </a:r>
            </a:p>
          </p:txBody>
        </p:sp>
        <p:sp>
          <p:nvSpPr>
            <p:cNvPr id="21" name="Oval 20"/>
            <p:cNvSpPr/>
            <p:nvPr/>
          </p:nvSpPr>
          <p:spPr>
            <a:xfrm>
              <a:off x="6876256" y="4653136"/>
              <a:ext cx="1152128" cy="892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7794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799"/>
            <a:ext cx="9144000" cy="332656"/>
          </a:xfrm>
          <a:noFill/>
        </p:spPr>
        <p:txBody>
          <a:bodyPr>
            <a:noAutofit/>
          </a:bodyPr>
          <a:lstStyle/>
          <a:p>
            <a:r>
              <a:rPr lang="en-ZA" sz="2400" dirty="0">
                <a:solidFill>
                  <a:schemeClr val="tx1"/>
                </a:solidFill>
                <a:latin typeface="Times New Roman" charset="0"/>
                <a:ea typeface="Times New Roman" charset="0"/>
                <a:cs typeface="Times New Roman" charset="0"/>
              </a:rPr>
              <a:t>Product Space </a:t>
            </a:r>
            <a:r>
              <a:rPr lang="mr-IN" sz="2400" dirty="0">
                <a:solidFill>
                  <a:schemeClr val="tx1"/>
                </a:solidFill>
                <a:latin typeface="Times New Roman" charset="0"/>
                <a:ea typeface="Times New Roman" charset="0"/>
                <a:cs typeface="Times New Roman" charset="0"/>
              </a:rPr>
              <a:t>–</a:t>
            </a:r>
            <a:r>
              <a:rPr lang="en-ZA" sz="2400" dirty="0">
                <a:solidFill>
                  <a:schemeClr val="tx1"/>
                </a:solidFill>
                <a:latin typeface="Times New Roman" charset="0"/>
                <a:ea typeface="Times New Roman" charset="0"/>
                <a:cs typeface="Times New Roman" charset="0"/>
              </a:rPr>
              <a:t> Thailand (1990)</a:t>
            </a:r>
          </a:p>
        </p:txBody>
      </p:sp>
      <p:grpSp>
        <p:nvGrpSpPr>
          <p:cNvPr id="7" name="Group 6"/>
          <p:cNvGrpSpPr/>
          <p:nvPr/>
        </p:nvGrpSpPr>
        <p:grpSpPr>
          <a:xfrm>
            <a:off x="0" y="44624"/>
            <a:ext cx="9270329" cy="6768752"/>
            <a:chOff x="0" y="36799"/>
            <a:chExt cx="9270329" cy="6768752"/>
          </a:xfrm>
        </p:grpSpPr>
        <p:pic>
          <p:nvPicPr>
            <p:cNvPr id="3" name="Picture 2"/>
            <p:cNvPicPr>
              <a:picLocks noChangeAspect="1"/>
            </p:cNvPicPr>
            <p:nvPr/>
          </p:nvPicPr>
          <p:blipFill>
            <a:blip r:embed="rId3"/>
            <a:stretch>
              <a:fillRect/>
            </a:stretch>
          </p:blipFill>
          <p:spPr>
            <a:xfrm>
              <a:off x="0" y="764704"/>
              <a:ext cx="9144000" cy="5181144"/>
            </a:xfrm>
            <a:prstGeom prst="rect">
              <a:avLst/>
            </a:prstGeom>
          </p:spPr>
        </p:pic>
        <p:sp>
          <p:nvSpPr>
            <p:cNvPr id="4" name="Line Callout 1 3"/>
            <p:cNvSpPr/>
            <p:nvPr/>
          </p:nvSpPr>
          <p:spPr>
            <a:xfrm>
              <a:off x="107503" y="36799"/>
              <a:ext cx="1800201" cy="655897"/>
            </a:xfrm>
            <a:prstGeom prst="borderCallout1">
              <a:avLst>
                <a:gd name="adj1" fmla="val 102395"/>
                <a:gd name="adj2" fmla="val 48566"/>
                <a:gd name="adj3" fmla="val 197286"/>
                <a:gd name="adj4" fmla="val 74388"/>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Electronics (e.g. Computer peripherals; electronic microcircuits)</a:t>
              </a:r>
            </a:p>
          </p:txBody>
        </p:sp>
        <p:sp>
          <p:nvSpPr>
            <p:cNvPr id="5" name="Oval 4"/>
            <p:cNvSpPr/>
            <p:nvPr/>
          </p:nvSpPr>
          <p:spPr>
            <a:xfrm>
              <a:off x="611560" y="1340768"/>
              <a:ext cx="2088232"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19309510">
              <a:off x="6448111" y="2301218"/>
              <a:ext cx="1236755" cy="673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19309510">
              <a:off x="7726488" y="1486239"/>
              <a:ext cx="1543841" cy="673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092280" y="2564904"/>
              <a:ext cx="1656184" cy="2376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ine Callout 1 12"/>
            <p:cNvSpPr/>
            <p:nvPr/>
          </p:nvSpPr>
          <p:spPr>
            <a:xfrm>
              <a:off x="2339752" y="404664"/>
              <a:ext cx="2448272" cy="296416"/>
            </a:xfrm>
            <a:prstGeom prst="borderCallout1">
              <a:avLst>
                <a:gd name="adj1" fmla="val 102395"/>
                <a:gd name="adj2" fmla="val 48566"/>
                <a:gd name="adj3" fmla="val 670920"/>
                <a:gd name="adj4" fmla="val 181153"/>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Food processing (e.g. prepared fruit)</a:t>
              </a:r>
            </a:p>
          </p:txBody>
        </p:sp>
        <p:sp>
          <p:nvSpPr>
            <p:cNvPr id="14" name="Line Callout 1 13"/>
            <p:cNvSpPr/>
            <p:nvPr/>
          </p:nvSpPr>
          <p:spPr>
            <a:xfrm>
              <a:off x="6948264" y="44624"/>
              <a:ext cx="2088232" cy="641302"/>
            </a:xfrm>
            <a:prstGeom prst="borderCallout1">
              <a:avLst>
                <a:gd name="adj1" fmla="val 102395"/>
                <a:gd name="adj2" fmla="val 48566"/>
                <a:gd name="adj3" fmla="val 228464"/>
                <a:gd name="adj4" fmla="val 65600"/>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Fish &amp; Seafood (e.g. crustaceans &amp; </a:t>
              </a:r>
              <a:r>
                <a:rPr lang="en-GB" sz="1200" dirty="0" err="1">
                  <a:solidFill>
                    <a:schemeClr val="tx1"/>
                  </a:solidFill>
                  <a:latin typeface="Times New Roman" charset="0"/>
                  <a:ea typeface="Times New Roman" charset="0"/>
                  <a:cs typeface="Times New Roman" charset="0"/>
                </a:rPr>
                <a:t>moluscs</a:t>
              </a:r>
              <a:r>
                <a:rPr lang="en-GB" sz="1200" dirty="0">
                  <a:solidFill>
                    <a:schemeClr val="tx1"/>
                  </a:solidFill>
                  <a:latin typeface="Times New Roman" charset="0"/>
                  <a:ea typeface="Times New Roman" charset="0"/>
                  <a:cs typeface="Times New Roman" charset="0"/>
                </a:rPr>
                <a:t>)</a:t>
              </a:r>
            </a:p>
          </p:txBody>
        </p:sp>
        <p:sp>
          <p:nvSpPr>
            <p:cNvPr id="15" name="Line Callout 1 14"/>
            <p:cNvSpPr/>
            <p:nvPr/>
          </p:nvSpPr>
          <p:spPr>
            <a:xfrm>
              <a:off x="5364088" y="6165304"/>
              <a:ext cx="1584176" cy="464714"/>
            </a:xfrm>
            <a:prstGeom prst="borderCallout1">
              <a:avLst>
                <a:gd name="adj1" fmla="val -2743"/>
                <a:gd name="adj2" fmla="val 50249"/>
                <a:gd name="adj3" fmla="val -341673"/>
                <a:gd name="adj4" fmla="val 114978"/>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Garments and Textiles </a:t>
              </a:r>
              <a:r>
                <a:rPr lang="en-GB" sz="1200">
                  <a:solidFill>
                    <a:schemeClr val="tx1"/>
                  </a:solidFill>
                  <a:latin typeface="Times New Roman" charset="0"/>
                  <a:ea typeface="Times New Roman" charset="0"/>
                  <a:cs typeface="Times New Roman" charset="0"/>
                </a:rPr>
                <a:t>&amp; Fabrics</a:t>
              </a:r>
              <a:endParaRPr lang="en-GB" sz="1200" dirty="0">
                <a:solidFill>
                  <a:schemeClr val="tx1"/>
                </a:solidFill>
                <a:latin typeface="Times New Roman" charset="0"/>
                <a:ea typeface="Times New Roman" charset="0"/>
                <a:cs typeface="Times New Roman" charset="0"/>
              </a:endParaRPr>
            </a:p>
          </p:txBody>
        </p:sp>
        <p:sp>
          <p:nvSpPr>
            <p:cNvPr id="16" name="Oval 15"/>
            <p:cNvSpPr/>
            <p:nvPr/>
          </p:nvSpPr>
          <p:spPr>
            <a:xfrm rot="20144048">
              <a:off x="5611336" y="3253408"/>
              <a:ext cx="1406020" cy="73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ine Callout 1 16"/>
            <p:cNvSpPr/>
            <p:nvPr/>
          </p:nvSpPr>
          <p:spPr>
            <a:xfrm>
              <a:off x="3131840" y="6165304"/>
              <a:ext cx="2016224" cy="640247"/>
            </a:xfrm>
            <a:prstGeom prst="borderCallout1">
              <a:avLst>
                <a:gd name="adj1" fmla="val -2743"/>
                <a:gd name="adj2" fmla="val 50249"/>
                <a:gd name="adj3" fmla="val -325423"/>
                <a:gd name="adj4" fmla="val 132049"/>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Construction materials &amp; equipment (e.g. electric wire, furniture)</a:t>
              </a:r>
            </a:p>
          </p:txBody>
        </p:sp>
        <p:sp>
          <p:nvSpPr>
            <p:cNvPr id="18" name="Oval 17"/>
            <p:cNvSpPr/>
            <p:nvPr/>
          </p:nvSpPr>
          <p:spPr>
            <a:xfrm rot="1074242">
              <a:off x="3336419" y="3167714"/>
              <a:ext cx="2163595" cy="73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Line Callout 1 18"/>
            <p:cNvSpPr/>
            <p:nvPr/>
          </p:nvSpPr>
          <p:spPr>
            <a:xfrm>
              <a:off x="587841" y="6165304"/>
              <a:ext cx="2016224" cy="640247"/>
            </a:xfrm>
            <a:prstGeom prst="borderCallout1">
              <a:avLst>
                <a:gd name="adj1" fmla="val -2743"/>
                <a:gd name="adj2" fmla="val 50249"/>
                <a:gd name="adj3" fmla="val -378600"/>
                <a:gd name="adj4" fmla="val 160033"/>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Machinery (e.g. Roller bearings, Miscellaneous rubber)</a:t>
              </a:r>
            </a:p>
          </p:txBody>
        </p:sp>
      </p:grpSp>
    </p:spTree>
    <p:extLst>
      <p:ext uri="{BB962C8B-B14F-4D97-AF65-F5344CB8AC3E}">
        <p14:creationId xmlns:p14="http://schemas.microsoft.com/office/powerpoint/2010/main" val="1259174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799"/>
            <a:ext cx="9144000" cy="332656"/>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3600" kern="1200" baseline="0">
                <a:solidFill>
                  <a:schemeClr val="bg1"/>
                </a:solidFill>
                <a:latin typeface="+mj-lt"/>
                <a:ea typeface="+mj-ea"/>
                <a:cs typeface="+mj-cs"/>
              </a:defRPr>
            </a:lvl1pPr>
          </a:lstStyle>
          <a:p>
            <a:r>
              <a:rPr lang="en-ZA" sz="2400" dirty="0">
                <a:solidFill>
                  <a:schemeClr val="tx1"/>
                </a:solidFill>
                <a:latin typeface="Times New Roman" charset="0"/>
                <a:ea typeface="Times New Roman" charset="0"/>
                <a:cs typeface="Times New Roman" charset="0"/>
              </a:rPr>
              <a:t>Product Space </a:t>
            </a:r>
            <a:r>
              <a:rPr lang="mr-IN" sz="2400" dirty="0">
                <a:solidFill>
                  <a:schemeClr val="tx1"/>
                </a:solidFill>
                <a:latin typeface="Times New Roman" charset="0"/>
                <a:ea typeface="Times New Roman" charset="0"/>
                <a:cs typeface="Times New Roman" charset="0"/>
              </a:rPr>
              <a:t>–</a:t>
            </a:r>
            <a:r>
              <a:rPr lang="en-ZA" sz="2400" dirty="0">
                <a:solidFill>
                  <a:schemeClr val="tx1"/>
                </a:solidFill>
                <a:latin typeface="Times New Roman" charset="0"/>
                <a:ea typeface="Times New Roman" charset="0"/>
                <a:cs typeface="Times New Roman" charset="0"/>
              </a:rPr>
              <a:t> Thailand (2014)</a:t>
            </a:r>
          </a:p>
        </p:txBody>
      </p:sp>
      <p:grpSp>
        <p:nvGrpSpPr>
          <p:cNvPr id="5" name="Group 4"/>
          <p:cNvGrpSpPr/>
          <p:nvPr/>
        </p:nvGrpSpPr>
        <p:grpSpPr>
          <a:xfrm>
            <a:off x="0" y="44624"/>
            <a:ext cx="9144000" cy="6744040"/>
            <a:chOff x="0" y="44624"/>
            <a:chExt cx="9144000" cy="6744040"/>
          </a:xfrm>
        </p:grpSpPr>
        <p:pic>
          <p:nvPicPr>
            <p:cNvPr id="4" name="Picture 3"/>
            <p:cNvPicPr>
              <a:picLocks noChangeAspect="1"/>
            </p:cNvPicPr>
            <p:nvPr/>
          </p:nvPicPr>
          <p:blipFill rotWithShape="1">
            <a:blip r:embed="rId3"/>
            <a:srcRect l="1963"/>
            <a:stretch/>
          </p:blipFill>
          <p:spPr>
            <a:xfrm>
              <a:off x="0" y="732138"/>
              <a:ext cx="9144000" cy="5326784"/>
            </a:xfrm>
            <a:prstGeom prst="rect">
              <a:avLst/>
            </a:prstGeom>
          </p:spPr>
        </p:pic>
        <p:sp>
          <p:nvSpPr>
            <p:cNvPr id="9" name="Oval 8"/>
            <p:cNvSpPr/>
            <p:nvPr/>
          </p:nvSpPr>
          <p:spPr>
            <a:xfrm rot="2235558">
              <a:off x="542781" y="1443824"/>
              <a:ext cx="2439502" cy="1685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2235558">
              <a:off x="468029" y="2846520"/>
              <a:ext cx="2307697" cy="19689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771800" y="2852936"/>
              <a:ext cx="2808311" cy="17465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rot="20449942">
              <a:off x="4218427" y="1813064"/>
              <a:ext cx="2731696" cy="15258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ine Callout 1 13"/>
            <p:cNvSpPr/>
            <p:nvPr/>
          </p:nvSpPr>
          <p:spPr>
            <a:xfrm>
              <a:off x="107503" y="44624"/>
              <a:ext cx="1800201" cy="655897"/>
            </a:xfrm>
            <a:prstGeom prst="borderCallout1">
              <a:avLst>
                <a:gd name="adj1" fmla="val 102395"/>
                <a:gd name="adj2" fmla="val 48566"/>
                <a:gd name="adj3" fmla="val 189870"/>
                <a:gd name="adj4" fmla="val 59258"/>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Electronics (e.g. Computer peripherals; electronic microcircuits)</a:t>
              </a:r>
            </a:p>
          </p:txBody>
        </p:sp>
        <p:sp>
          <p:nvSpPr>
            <p:cNvPr id="15" name="Line Callout 1 14"/>
            <p:cNvSpPr/>
            <p:nvPr/>
          </p:nvSpPr>
          <p:spPr>
            <a:xfrm>
              <a:off x="3101872" y="6148417"/>
              <a:ext cx="2016224" cy="640247"/>
            </a:xfrm>
            <a:prstGeom prst="borderCallout1">
              <a:avLst>
                <a:gd name="adj1" fmla="val -2743"/>
                <a:gd name="adj2" fmla="val 50249"/>
                <a:gd name="adj3" fmla="val -231222"/>
                <a:gd name="adj4" fmla="val 50995"/>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Machinery (e.g. Trucks and vans, Vehicle Parts &amp; </a:t>
              </a:r>
              <a:r>
                <a:rPr lang="en-GB" sz="1200" dirty="0" err="1">
                  <a:solidFill>
                    <a:schemeClr val="tx1"/>
                  </a:solidFill>
                  <a:latin typeface="Times New Roman" charset="0"/>
                  <a:ea typeface="Times New Roman" charset="0"/>
                  <a:cs typeface="Times New Roman" charset="0"/>
                </a:rPr>
                <a:t>Accesories</a:t>
              </a:r>
              <a:r>
                <a:rPr lang="en-GB" sz="1200" dirty="0">
                  <a:solidFill>
                    <a:schemeClr val="tx1"/>
                  </a:solidFill>
                  <a:latin typeface="Times New Roman" charset="0"/>
                  <a:ea typeface="Times New Roman" charset="0"/>
                  <a:cs typeface="Times New Roman" charset="0"/>
                </a:rPr>
                <a:t>)</a:t>
              </a:r>
            </a:p>
          </p:txBody>
        </p:sp>
        <p:sp>
          <p:nvSpPr>
            <p:cNvPr id="16" name="Line Callout 1 15"/>
            <p:cNvSpPr/>
            <p:nvPr/>
          </p:nvSpPr>
          <p:spPr>
            <a:xfrm>
              <a:off x="107503" y="6148417"/>
              <a:ext cx="2016224" cy="640247"/>
            </a:xfrm>
            <a:prstGeom prst="borderCallout1">
              <a:avLst>
                <a:gd name="adj1" fmla="val -2743"/>
                <a:gd name="adj2" fmla="val 50249"/>
                <a:gd name="adj3" fmla="val -193238"/>
                <a:gd name="adj4" fmla="val 62574"/>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Chemicals &amp; Health related products (e.g. Cyclic hydrocarbons, Polymers)</a:t>
              </a:r>
            </a:p>
          </p:txBody>
        </p:sp>
        <p:sp>
          <p:nvSpPr>
            <p:cNvPr id="17" name="Line Callout 1 16"/>
            <p:cNvSpPr/>
            <p:nvPr/>
          </p:nvSpPr>
          <p:spPr>
            <a:xfrm>
              <a:off x="6948264" y="52449"/>
              <a:ext cx="2088232" cy="641302"/>
            </a:xfrm>
            <a:prstGeom prst="borderCallout1">
              <a:avLst>
                <a:gd name="adj1" fmla="val 102395"/>
                <a:gd name="adj2" fmla="val 48566"/>
                <a:gd name="adj3" fmla="val 260318"/>
                <a:gd name="adj4" fmla="val -17318"/>
              </a:avLst>
            </a:pr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imes New Roman" charset="0"/>
                  <a:ea typeface="Times New Roman" charset="0"/>
                  <a:cs typeface="Times New Roman" charset="0"/>
                </a:rPr>
                <a:t>Other Chemicals and Petrochemicals</a:t>
              </a:r>
            </a:p>
          </p:txBody>
        </p:sp>
      </p:grpSp>
    </p:spTree>
    <p:extLst>
      <p:ext uri="{BB962C8B-B14F-4D97-AF65-F5344CB8AC3E}">
        <p14:creationId xmlns:p14="http://schemas.microsoft.com/office/powerpoint/2010/main" val="144133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8512"/>
          </a:xfrm>
        </p:spPr>
        <p:txBody>
          <a:bodyPr>
            <a:normAutofit fontScale="90000"/>
          </a:bodyPr>
          <a:lstStyle/>
          <a:p>
            <a:pPr fontAlgn="base"/>
            <a:r>
              <a:rPr lang="en-ZA" sz="3600" dirty="0">
                <a:latin typeface="Gill Sans MT" panose="020B0502020104020203" pitchFamily="34" charset="0"/>
              </a:rPr>
              <a:t>What are the economic opportunities </a:t>
            </a:r>
            <a:br>
              <a:rPr lang="en-ZA" sz="3600" dirty="0">
                <a:latin typeface="Gill Sans MT" panose="020B0502020104020203" pitchFamily="34" charset="0"/>
              </a:rPr>
            </a:br>
            <a:r>
              <a:rPr lang="en-ZA" sz="3600" dirty="0">
                <a:latin typeface="Gill Sans MT" panose="020B0502020104020203" pitchFamily="34" charset="0"/>
              </a:rPr>
              <a:t>of plant biomass?</a:t>
            </a:r>
          </a:p>
        </p:txBody>
      </p:sp>
      <p:sp>
        <p:nvSpPr>
          <p:cNvPr id="3" name="Content Placeholder 2"/>
          <p:cNvSpPr>
            <a:spLocks noGrp="1"/>
          </p:cNvSpPr>
          <p:nvPr>
            <p:ph idx="1"/>
          </p:nvPr>
        </p:nvSpPr>
        <p:spPr>
          <a:xfrm>
            <a:off x="315311" y="1426885"/>
            <a:ext cx="8965324" cy="5535168"/>
          </a:xfrm>
        </p:spPr>
        <p:txBody>
          <a:bodyPr>
            <a:noAutofit/>
          </a:bodyPr>
          <a:lstStyle/>
          <a:p>
            <a:pPr marL="0" lvl="2" indent="0" defTabSz="914400">
              <a:spcBef>
                <a:spcPts val="0"/>
              </a:spcBef>
              <a:spcAft>
                <a:spcPts val="600"/>
              </a:spcAft>
              <a:buNone/>
              <a:defRPr/>
            </a:pPr>
            <a:r>
              <a:rPr lang="en-US" sz="2400" b="1" dirty="0">
                <a:latin typeface="Gill Sans MT" charset="0"/>
                <a:ea typeface="Gill Sans MT" charset="0"/>
                <a:cs typeface="Gill Sans MT" charset="0"/>
              </a:rPr>
              <a:t>Six step approach </a:t>
            </a:r>
            <a:r>
              <a:rPr lang="en-US" sz="2400" dirty="0">
                <a:latin typeface="Gill Sans MT" charset="0"/>
                <a:ea typeface="Gill Sans MT" charset="0"/>
                <a:cs typeface="Gill Sans MT" charset="0"/>
              </a:rPr>
              <a:t>to answering our main research question: </a:t>
            </a:r>
          </a:p>
          <a:p>
            <a:pPr marL="0" lvl="2" indent="0" defTabSz="914400">
              <a:spcBef>
                <a:spcPts val="0"/>
              </a:spcBef>
              <a:spcAft>
                <a:spcPts val="600"/>
              </a:spcAft>
              <a:buNone/>
              <a:defRPr/>
            </a:pPr>
            <a:endParaRPr lang="en-US" sz="2400" dirty="0">
              <a:latin typeface="Gill Sans MT" charset="0"/>
              <a:ea typeface="Gill Sans MT" charset="0"/>
              <a:cs typeface="Gill Sans MT" charset="0"/>
            </a:endParaRPr>
          </a:p>
          <a:p>
            <a:pPr marL="457200" lvl="2" indent="-457200" defTabSz="914400">
              <a:spcBef>
                <a:spcPts val="0"/>
              </a:spcBef>
              <a:buFont typeface="+mj-lt"/>
              <a:buAutoNum type="arabicPeriod"/>
              <a:defRPr/>
            </a:pPr>
            <a:r>
              <a:rPr lang="en-US" sz="2000" dirty="0">
                <a:latin typeface="Gill Sans MT" charset="0"/>
                <a:ea typeface="Gill Sans MT" charset="0"/>
                <a:cs typeface="Gill Sans MT" charset="0"/>
              </a:rPr>
              <a:t>An analysis of the global and domestic market for fibrous plants: </a:t>
            </a:r>
          </a:p>
          <a:p>
            <a:pPr marL="879242" lvl="3" indent="-457200" defTabSz="914400">
              <a:spcBef>
                <a:spcPts val="0"/>
              </a:spcBef>
              <a:buFont typeface="+mj-lt"/>
              <a:buAutoNum type="alphaLcPeriod"/>
              <a:defRPr/>
            </a:pPr>
            <a:r>
              <a:rPr lang="en-US" sz="2000" dirty="0">
                <a:latin typeface="Gill Sans MT" charset="0"/>
                <a:ea typeface="Gill Sans MT" charset="0"/>
                <a:cs typeface="Gill Sans MT" charset="0"/>
              </a:rPr>
              <a:t>Analysis of industry level data at most disaggregated level available (e.g. size of furniture industry in terms of employment and GDP).</a:t>
            </a:r>
          </a:p>
          <a:p>
            <a:pPr marL="879242" lvl="3" indent="-457200" defTabSz="914400">
              <a:spcBef>
                <a:spcPts val="0"/>
              </a:spcBef>
              <a:buFont typeface="+mj-lt"/>
              <a:buAutoNum type="alphaLcPeriod"/>
              <a:defRPr/>
            </a:pPr>
            <a:r>
              <a:rPr lang="en-US" sz="2000" dirty="0">
                <a:latin typeface="Gill Sans MT" charset="0"/>
                <a:ea typeface="Gill Sans MT" charset="0"/>
                <a:cs typeface="Gill Sans MT" charset="0"/>
              </a:rPr>
              <a:t>Identification and analysis of product-level trade data pertaining to (bamboo) and (bamboo) related products (e.g. global market shares).</a:t>
            </a:r>
          </a:p>
          <a:p>
            <a:pPr marL="457200" lvl="2" indent="-457200" defTabSz="914400">
              <a:spcBef>
                <a:spcPts val="0"/>
              </a:spcBef>
              <a:buFont typeface="+mj-lt"/>
              <a:buAutoNum type="arabicPeriod"/>
              <a:defRPr/>
            </a:pPr>
            <a:r>
              <a:rPr lang="en-US" sz="2000" dirty="0">
                <a:latin typeface="Gill Sans MT" charset="0"/>
                <a:ea typeface="Gill Sans MT" charset="0"/>
                <a:cs typeface="Gill Sans MT" charset="0"/>
              </a:rPr>
              <a:t>Locate fibrous plants related products in the Product Space:</a:t>
            </a:r>
          </a:p>
          <a:p>
            <a:pPr marL="936392" lvl="3" indent="-514350" defTabSz="914400">
              <a:spcBef>
                <a:spcPts val="0"/>
              </a:spcBef>
              <a:buFont typeface="+mj-lt"/>
              <a:buAutoNum type="alphaLcPeriod"/>
              <a:defRPr/>
            </a:pPr>
            <a:r>
              <a:rPr lang="en-US" sz="2000" dirty="0">
                <a:latin typeface="Gill Sans MT" charset="0"/>
                <a:ea typeface="Gill Sans MT" charset="0"/>
                <a:cs typeface="Gill Sans MT" charset="0"/>
              </a:rPr>
              <a:t>Examine varying product complexity levels,</a:t>
            </a:r>
          </a:p>
          <a:p>
            <a:pPr marL="936392" lvl="3" indent="-514350" defTabSz="914400">
              <a:spcBef>
                <a:spcPts val="0"/>
              </a:spcBef>
              <a:buFont typeface="+mj-lt"/>
              <a:buAutoNum type="alphaLcPeriod"/>
              <a:defRPr/>
            </a:pPr>
            <a:r>
              <a:rPr lang="en-US" sz="2000" dirty="0">
                <a:latin typeface="Gill Sans MT" charset="0"/>
                <a:ea typeface="Gill Sans MT" charset="0"/>
                <a:cs typeface="Gill Sans MT" charset="0"/>
              </a:rPr>
              <a:t>Position (bamboo) products within South African context,</a:t>
            </a:r>
          </a:p>
          <a:p>
            <a:pPr marL="936392" lvl="3" indent="-514350" defTabSz="914400">
              <a:spcBef>
                <a:spcPts val="0"/>
              </a:spcBef>
              <a:buFont typeface="+mj-lt"/>
              <a:buAutoNum type="alphaLcPeriod"/>
              <a:defRPr/>
            </a:pPr>
            <a:r>
              <a:rPr lang="en-US" sz="2000" dirty="0">
                <a:latin typeface="Gill Sans MT" charset="0"/>
                <a:ea typeface="Gill Sans MT" charset="0"/>
                <a:cs typeface="Gill Sans MT" charset="0"/>
              </a:rPr>
              <a:t>Examine linkages with other products in Product Space and identify potential diversification pathways.</a:t>
            </a:r>
          </a:p>
          <a:p>
            <a:pPr marL="457200" lvl="2" indent="-457200" defTabSz="914400">
              <a:spcBef>
                <a:spcPts val="0"/>
              </a:spcBef>
              <a:buFont typeface="+mj-lt"/>
              <a:buAutoNum type="arabicPeriod"/>
              <a:defRPr/>
            </a:pPr>
            <a:r>
              <a:rPr lang="en-US" sz="2000" dirty="0">
                <a:latin typeface="Gill Sans MT" charset="0"/>
                <a:ea typeface="Gill Sans MT" charset="0"/>
                <a:cs typeface="Gill Sans MT" charset="0"/>
              </a:rPr>
              <a:t>Engagement with other </a:t>
            </a:r>
            <a:r>
              <a:rPr lang="en-US" sz="2000" dirty="0" err="1">
                <a:latin typeface="Gill Sans MT" charset="0"/>
                <a:ea typeface="Gill Sans MT" charset="0"/>
                <a:cs typeface="Gill Sans MT" charset="0"/>
              </a:rPr>
              <a:t>CoP</a:t>
            </a:r>
            <a:r>
              <a:rPr lang="en-US" sz="2000" dirty="0">
                <a:latin typeface="Gill Sans MT" charset="0"/>
                <a:ea typeface="Gill Sans MT" charset="0"/>
                <a:cs typeface="Gill Sans MT" charset="0"/>
              </a:rPr>
              <a:t> team members to understand product linkages to fibrous plants.</a:t>
            </a:r>
          </a:p>
          <a:p>
            <a:pPr marL="457200" marR="0" lvl="2" indent="-457200" defTabSz="914400" eaLnBrk="1" fontAlgn="auto" latinLnBrk="0" hangingPunct="1">
              <a:lnSpc>
                <a:spcPct val="100000"/>
              </a:lnSpc>
              <a:spcBef>
                <a:spcPts val="0"/>
              </a:spcBef>
              <a:spcAft>
                <a:spcPts val="0"/>
              </a:spcAft>
              <a:buClrTx/>
              <a:buSzTx/>
              <a:buFont typeface="+mj-lt"/>
              <a:buAutoNum type="arabicPeriod"/>
              <a:tabLst/>
              <a:defRPr/>
            </a:pPr>
            <a:endParaRPr lang="en-US" sz="1000" dirty="0">
              <a:latin typeface="Gill Sans MT" charset="0"/>
              <a:ea typeface="Gill Sans MT" charset="0"/>
              <a:cs typeface="Gill Sans MT" charset="0"/>
            </a:endParaRPr>
          </a:p>
        </p:txBody>
      </p:sp>
    </p:spTree>
    <p:extLst>
      <p:ext uri="{BB962C8B-B14F-4D97-AF65-F5344CB8AC3E}">
        <p14:creationId xmlns:p14="http://schemas.microsoft.com/office/powerpoint/2010/main" val="1918322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8512"/>
          </a:xfrm>
        </p:spPr>
        <p:txBody>
          <a:bodyPr>
            <a:normAutofit fontScale="90000"/>
          </a:bodyPr>
          <a:lstStyle/>
          <a:p>
            <a:pPr fontAlgn="base"/>
            <a:r>
              <a:rPr lang="en-ZA" sz="3600" dirty="0">
                <a:latin typeface="Gill Sans MT" panose="020B0502020104020203" pitchFamily="34" charset="0"/>
              </a:rPr>
              <a:t>What are the economic opportunities </a:t>
            </a:r>
            <a:br>
              <a:rPr lang="en-ZA" sz="3600" dirty="0">
                <a:latin typeface="Gill Sans MT" panose="020B0502020104020203" pitchFamily="34" charset="0"/>
              </a:rPr>
            </a:br>
            <a:r>
              <a:rPr lang="en-ZA" sz="3600" dirty="0">
                <a:latin typeface="Gill Sans MT" panose="020B0502020104020203" pitchFamily="34" charset="0"/>
              </a:rPr>
              <a:t>of plant biomass?</a:t>
            </a:r>
          </a:p>
        </p:txBody>
      </p:sp>
      <p:sp>
        <p:nvSpPr>
          <p:cNvPr id="3" name="Content Placeholder 2"/>
          <p:cNvSpPr>
            <a:spLocks noGrp="1"/>
          </p:cNvSpPr>
          <p:nvPr>
            <p:ph idx="1"/>
          </p:nvPr>
        </p:nvSpPr>
        <p:spPr>
          <a:xfrm>
            <a:off x="472966" y="1322832"/>
            <a:ext cx="7987862" cy="5535168"/>
          </a:xfrm>
        </p:spPr>
        <p:txBody>
          <a:bodyPr>
            <a:noAutofit/>
          </a:bodyPr>
          <a:lstStyle/>
          <a:p>
            <a:pPr marL="0" lvl="2" indent="0" defTabSz="914400">
              <a:spcBef>
                <a:spcPts val="0"/>
              </a:spcBef>
              <a:spcAft>
                <a:spcPts val="600"/>
              </a:spcAft>
              <a:buNone/>
              <a:defRPr/>
            </a:pPr>
            <a:r>
              <a:rPr lang="en-US" sz="2400" b="1" dirty="0">
                <a:latin typeface="Gill Sans MT" charset="0"/>
                <a:ea typeface="Gill Sans MT" charset="0"/>
                <a:cs typeface="Gill Sans MT" charset="0"/>
              </a:rPr>
              <a:t>Six step approach </a:t>
            </a:r>
            <a:r>
              <a:rPr lang="en-US" sz="2400" dirty="0">
                <a:latin typeface="Gill Sans MT" charset="0"/>
                <a:ea typeface="Gill Sans MT" charset="0"/>
                <a:cs typeface="Gill Sans MT" charset="0"/>
              </a:rPr>
              <a:t>to answering our main research question </a:t>
            </a:r>
            <a:r>
              <a:rPr lang="en-US" sz="2400" dirty="0" err="1">
                <a:latin typeface="Gill Sans MT" charset="0"/>
                <a:ea typeface="Gill Sans MT" charset="0"/>
                <a:cs typeface="Gill Sans MT" charset="0"/>
              </a:rPr>
              <a:t>cont</a:t>
            </a:r>
            <a:r>
              <a:rPr lang="en-US" sz="2400" dirty="0">
                <a:latin typeface="Gill Sans MT" charset="0"/>
                <a:ea typeface="Gill Sans MT" charset="0"/>
                <a:cs typeface="Gill Sans MT" charset="0"/>
              </a:rPr>
              <a:t>:</a:t>
            </a:r>
          </a:p>
          <a:p>
            <a:pPr marL="0" lvl="2" indent="0" defTabSz="914400">
              <a:spcBef>
                <a:spcPts val="0"/>
              </a:spcBef>
              <a:spcAft>
                <a:spcPts val="600"/>
              </a:spcAft>
              <a:buNone/>
              <a:defRPr/>
            </a:pPr>
            <a:r>
              <a:rPr lang="en-US" sz="2400" dirty="0">
                <a:latin typeface="Gill Sans MT" charset="0"/>
                <a:ea typeface="Gill Sans MT" charset="0"/>
                <a:cs typeface="Gill Sans MT" charset="0"/>
              </a:rPr>
              <a:t> </a:t>
            </a:r>
          </a:p>
          <a:p>
            <a:pPr marL="457200" lvl="2" indent="-457200" defTabSz="914400">
              <a:spcBef>
                <a:spcPts val="0"/>
              </a:spcBef>
              <a:buFont typeface="+mj-lt"/>
              <a:buAutoNum type="arabicPeriod" startAt="4"/>
              <a:defRPr/>
            </a:pPr>
            <a:r>
              <a:rPr lang="en-US" sz="2000" dirty="0">
                <a:latin typeface="Gill Sans MT" charset="0"/>
                <a:ea typeface="Gill Sans MT" charset="0"/>
                <a:cs typeface="Gill Sans MT" charset="0"/>
              </a:rPr>
              <a:t>Move to firm interviews and stakeholder engagement:</a:t>
            </a:r>
          </a:p>
          <a:p>
            <a:pPr marL="879242" lvl="3" indent="-457200" defTabSz="914400">
              <a:spcBef>
                <a:spcPts val="0"/>
              </a:spcBef>
              <a:buFont typeface="+mj-lt"/>
              <a:buAutoNum type="alphaLcPeriod"/>
              <a:defRPr/>
            </a:pPr>
            <a:r>
              <a:rPr lang="en-US" sz="2000" dirty="0">
                <a:latin typeface="Gill Sans MT" charset="0"/>
                <a:ea typeface="Gill Sans MT" charset="0"/>
                <a:cs typeface="Gill Sans MT" charset="0"/>
              </a:rPr>
              <a:t>Stakeholder surveys and firm interviews (identify capabilities),</a:t>
            </a:r>
          </a:p>
          <a:p>
            <a:pPr marL="879242" lvl="3" indent="-457200" defTabSz="914400">
              <a:spcBef>
                <a:spcPts val="0"/>
              </a:spcBef>
              <a:buFont typeface="+mj-lt"/>
              <a:buAutoNum type="alphaLcPeriod"/>
              <a:defRPr/>
            </a:pPr>
            <a:r>
              <a:rPr lang="en-US" sz="2000" dirty="0">
                <a:latin typeface="Gill Sans MT" charset="0"/>
                <a:ea typeface="Gill Sans MT" charset="0"/>
                <a:cs typeface="Gill Sans MT" charset="0"/>
              </a:rPr>
              <a:t>Stakeholder workshop (identify capabilities).</a:t>
            </a:r>
          </a:p>
          <a:p>
            <a:pPr marL="457200" lvl="2" indent="-457200" defTabSz="914400">
              <a:spcBef>
                <a:spcPts val="0"/>
              </a:spcBef>
              <a:buFont typeface="+mj-lt"/>
              <a:buAutoNum type="arabicPeriod" startAt="4"/>
              <a:defRPr/>
            </a:pPr>
            <a:r>
              <a:rPr lang="en-US" sz="2000" dirty="0">
                <a:latin typeface="Gill Sans MT" charset="0"/>
                <a:ea typeface="Gill Sans MT" charset="0"/>
                <a:cs typeface="Gill Sans MT" charset="0"/>
              </a:rPr>
              <a:t>Build a Product Space for fibrous plants for South Africa. </a:t>
            </a:r>
          </a:p>
          <a:p>
            <a:pPr marL="457200" lvl="2" indent="-457200" defTabSz="914400">
              <a:spcBef>
                <a:spcPts val="0"/>
              </a:spcBef>
              <a:buFont typeface="+mj-lt"/>
              <a:buAutoNum type="arabicPeriod" startAt="4"/>
              <a:defRPr/>
            </a:pPr>
            <a:r>
              <a:rPr lang="en-US" sz="2000" dirty="0">
                <a:latin typeface="Gill Sans MT" charset="0"/>
                <a:ea typeface="Gill Sans MT" charset="0"/>
                <a:cs typeface="Gill Sans MT" charset="0"/>
              </a:rPr>
              <a:t>Identify economic opportunities, capabilities, constraints and policy requirements for the growth of the fibrous plants industry in South Africa.</a:t>
            </a:r>
            <a:endParaRPr lang="en-US" sz="1000" dirty="0">
              <a:latin typeface="Gill Sans MT" charset="0"/>
              <a:ea typeface="Gill Sans MT" charset="0"/>
              <a:cs typeface="Gill Sans MT" charset="0"/>
            </a:endParaRPr>
          </a:p>
        </p:txBody>
      </p:sp>
    </p:spTree>
    <p:extLst>
      <p:ext uri="{BB962C8B-B14F-4D97-AF65-F5344CB8AC3E}">
        <p14:creationId xmlns:p14="http://schemas.microsoft.com/office/powerpoint/2010/main" val="94247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Gill Sans MT" panose="020B0502020104020203" pitchFamily="34" charset="0"/>
                <a:cs typeface="Gill Sans"/>
              </a:rPr>
              <a:t>Outline</a:t>
            </a:r>
            <a:endParaRPr lang="en-US" dirty="0">
              <a:latin typeface="Gill Sans MT" panose="020B0502020104020203" pitchFamily="34" charset="0"/>
              <a:cs typeface="Gill Sans"/>
            </a:endParaRPr>
          </a:p>
        </p:txBody>
      </p:sp>
      <p:sp>
        <p:nvSpPr>
          <p:cNvPr id="3" name="Content Placeholder 2"/>
          <p:cNvSpPr>
            <a:spLocks noGrp="1"/>
          </p:cNvSpPr>
          <p:nvPr>
            <p:ph idx="1"/>
          </p:nvPr>
        </p:nvSpPr>
        <p:spPr>
          <a:xfrm>
            <a:off x="326571" y="1417638"/>
            <a:ext cx="8360229" cy="5366219"/>
          </a:xfrm>
        </p:spPr>
        <p:txBody>
          <a:bodyPr>
            <a:normAutofit/>
          </a:bodyPr>
          <a:lstStyle/>
          <a:p>
            <a:endParaRPr lang="en-US" sz="2000" dirty="0">
              <a:latin typeface="Gill Sans MT" charset="0"/>
              <a:ea typeface="Gill Sans MT" charset="0"/>
              <a:cs typeface="Gill Sans MT" charset="0"/>
            </a:endParaRPr>
          </a:p>
          <a:p>
            <a:pPr marL="514350" indent="-514350" fontAlgn="base">
              <a:buFont typeface="+mj-lt"/>
              <a:buAutoNum type="arabicPeriod"/>
            </a:pPr>
            <a:r>
              <a:rPr lang="en-US" sz="2400" dirty="0">
                <a:latin typeface="Gill Sans MT" charset="0"/>
                <a:ea typeface="Gill Sans MT" charset="0"/>
                <a:cs typeface="Gill Sans MT" charset="0"/>
              </a:rPr>
              <a:t>Tools and methods</a:t>
            </a:r>
          </a:p>
          <a:p>
            <a:pPr marL="826486" lvl="1" indent="-457200"/>
            <a:r>
              <a:rPr lang="en-ZA" sz="2000" dirty="0">
                <a:latin typeface="Gill Sans MT" panose="020B0502020104020203" pitchFamily="34" charset="0"/>
              </a:rPr>
              <a:t>Economic Complexity</a:t>
            </a:r>
          </a:p>
          <a:p>
            <a:pPr marL="826486" lvl="1" indent="-457200"/>
            <a:r>
              <a:rPr lang="en-ZA" sz="2000" dirty="0">
                <a:latin typeface="Gill Sans MT" panose="020B0502020104020203" pitchFamily="34" charset="0"/>
              </a:rPr>
              <a:t>The Product Space – </a:t>
            </a:r>
            <a:r>
              <a:rPr lang="en-ZA" sz="2000" i="1" dirty="0">
                <a:latin typeface="Gill Sans MT" panose="020B0502020104020203" pitchFamily="34" charset="0"/>
              </a:rPr>
              <a:t>growing complexity</a:t>
            </a:r>
          </a:p>
          <a:p>
            <a:pPr marL="514350" indent="-514350" fontAlgn="base">
              <a:buFont typeface="+mj-lt"/>
              <a:buAutoNum type="arabicPeriod"/>
            </a:pPr>
            <a:r>
              <a:rPr lang="en-US" sz="2400" dirty="0">
                <a:latin typeface="Gill Sans MT" charset="0"/>
                <a:ea typeface="Gill Sans MT" charset="0"/>
                <a:cs typeface="Gill Sans MT" charset="0"/>
              </a:rPr>
              <a:t>Answering the Key Research Question</a:t>
            </a:r>
            <a:endParaRPr lang="en-US" sz="2800" dirty="0">
              <a:latin typeface="Gill Sans MT" charset="0"/>
              <a:ea typeface="Gill Sans MT" charset="0"/>
              <a:cs typeface="Gill Sans MT" charset="0"/>
            </a:endParaRPr>
          </a:p>
          <a:p>
            <a:pPr lvl="1"/>
            <a:endParaRPr lang="en-US" sz="2000" dirty="0">
              <a:latin typeface="Gill Sans MT" charset="0"/>
              <a:ea typeface="Gill Sans MT" charset="0"/>
              <a:cs typeface="Gill Sans MT" charset="0"/>
            </a:endParaRPr>
          </a:p>
        </p:txBody>
      </p:sp>
    </p:spTree>
    <p:extLst>
      <p:ext uri="{BB962C8B-B14F-4D97-AF65-F5344CB8AC3E}">
        <p14:creationId xmlns:p14="http://schemas.microsoft.com/office/powerpoint/2010/main" val="40656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6070"/>
            <a:ext cx="9144000" cy="1417638"/>
          </a:xfrm>
        </p:spPr>
        <p:txBody>
          <a:bodyPr/>
          <a:lstStyle/>
          <a:p>
            <a:r>
              <a:rPr lang="en-US" dirty="0">
                <a:latin typeface="Gill Sans MT" panose="020B0502020104020203" pitchFamily="34" charset="0"/>
              </a:rPr>
              <a:t>Thank you</a:t>
            </a:r>
          </a:p>
        </p:txBody>
      </p:sp>
    </p:spTree>
    <p:extLst>
      <p:ext uri="{BB962C8B-B14F-4D97-AF65-F5344CB8AC3E}">
        <p14:creationId xmlns:p14="http://schemas.microsoft.com/office/powerpoint/2010/main" val="383814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6531"/>
          </a:xfrm>
        </p:spPr>
        <p:txBody>
          <a:bodyPr>
            <a:normAutofit/>
          </a:bodyPr>
          <a:lstStyle/>
          <a:p>
            <a:r>
              <a:rPr lang="en-US" sz="3600" dirty="0">
                <a:latin typeface="Gill Sans MT" panose="020B0502020104020203" pitchFamily="34" charset="0"/>
              </a:rPr>
              <a:t>Tools &amp; Methods: Economic Complexity</a:t>
            </a:r>
            <a:endParaRPr lang="en-ZA" sz="3600" dirty="0">
              <a:latin typeface="Gill Sans MT" panose="020B0502020104020203" pitchFamily="34" charset="0"/>
            </a:endParaRPr>
          </a:p>
        </p:txBody>
      </p:sp>
      <p:sp>
        <p:nvSpPr>
          <p:cNvPr id="3" name="Content Placeholder 2"/>
          <p:cNvSpPr>
            <a:spLocks noGrp="1"/>
          </p:cNvSpPr>
          <p:nvPr>
            <p:ph idx="1"/>
          </p:nvPr>
        </p:nvSpPr>
        <p:spPr>
          <a:xfrm>
            <a:off x="67377" y="1212783"/>
            <a:ext cx="8970745" cy="5534246"/>
          </a:xfrm>
        </p:spPr>
        <p:txBody>
          <a:bodyPr>
            <a:normAutofit lnSpcReduction="10000"/>
          </a:bodyPr>
          <a:lstStyle/>
          <a:p>
            <a:pPr marL="0" indent="0">
              <a:lnSpc>
                <a:spcPct val="110000"/>
              </a:lnSpc>
              <a:spcBef>
                <a:spcPts val="0"/>
              </a:spcBef>
              <a:buNone/>
            </a:pPr>
            <a:r>
              <a:rPr lang="en-ZA" sz="2200" dirty="0">
                <a:latin typeface="Gill Sans MT" panose="020B0502020104020203" pitchFamily="34" charset="0"/>
                <a:ea typeface="Gill Sans MT" charset="0"/>
                <a:cs typeface="Gill Sans MT" charset="0"/>
              </a:rPr>
              <a:t>The </a:t>
            </a:r>
            <a:r>
              <a:rPr lang="en-ZA" sz="2200" b="1" i="1" dirty="0">
                <a:latin typeface="Gill Sans MT" panose="020B0502020104020203" pitchFamily="34" charset="0"/>
                <a:ea typeface="Gill Sans MT" charset="0"/>
                <a:cs typeface="Gill Sans MT" charset="0"/>
              </a:rPr>
              <a:t>Economic</a:t>
            </a:r>
            <a:r>
              <a:rPr lang="en-ZA" sz="2200" b="1" dirty="0">
                <a:latin typeface="Gill Sans MT" panose="020B0502020104020203" pitchFamily="34" charset="0"/>
                <a:ea typeface="Gill Sans MT" charset="0"/>
                <a:cs typeface="Gill Sans MT" charset="0"/>
              </a:rPr>
              <a:t> </a:t>
            </a:r>
            <a:r>
              <a:rPr lang="en-ZA" sz="2200" b="1" i="1" dirty="0">
                <a:latin typeface="Gill Sans MT" panose="020B0502020104020203" pitchFamily="34" charset="0"/>
                <a:ea typeface="Gill Sans MT" charset="0"/>
                <a:cs typeface="Gill Sans MT" charset="0"/>
              </a:rPr>
              <a:t>Complexity </a:t>
            </a:r>
            <a:r>
              <a:rPr lang="en-ZA" sz="2200" b="1" dirty="0">
                <a:latin typeface="Gill Sans MT" panose="020B0502020104020203" pitchFamily="34" charset="0"/>
                <a:ea typeface="Gill Sans MT" charset="0"/>
                <a:cs typeface="Gill Sans MT" charset="0"/>
              </a:rPr>
              <a:t>and</a:t>
            </a:r>
            <a:r>
              <a:rPr lang="en-ZA" sz="2200" b="1" i="1" dirty="0">
                <a:latin typeface="Gill Sans MT" panose="020B0502020104020203" pitchFamily="34" charset="0"/>
                <a:ea typeface="Gill Sans MT" charset="0"/>
                <a:cs typeface="Gill Sans MT" charset="0"/>
              </a:rPr>
              <a:t> Product Space </a:t>
            </a:r>
            <a:r>
              <a:rPr lang="en-ZA" sz="2200" dirty="0">
                <a:latin typeface="Gill Sans MT" panose="020B0502020104020203" pitchFamily="34" charset="0"/>
                <a:ea typeface="Gill Sans MT" charset="0"/>
                <a:cs typeface="Gill Sans MT" charset="0"/>
              </a:rPr>
              <a:t>analytical framework, developed by Ricardo </a:t>
            </a:r>
            <a:r>
              <a:rPr lang="en-ZA" sz="2200" dirty="0" err="1">
                <a:latin typeface="Gill Sans MT" panose="020B0502020104020203" pitchFamily="34" charset="0"/>
                <a:ea typeface="Gill Sans MT" charset="0"/>
                <a:cs typeface="Gill Sans MT" charset="0"/>
              </a:rPr>
              <a:t>Hausmann</a:t>
            </a:r>
            <a:r>
              <a:rPr lang="en-ZA" sz="2200" dirty="0">
                <a:latin typeface="Gill Sans MT" panose="020B0502020104020203" pitchFamily="34" charset="0"/>
                <a:ea typeface="Gill Sans MT" charset="0"/>
                <a:cs typeface="Gill Sans MT" charset="0"/>
              </a:rPr>
              <a:t>, Cesar Hidalgo and a team of researchers at the Centre of International Development, Harvard University, </a:t>
            </a:r>
            <a:r>
              <a:rPr lang="en-ZA" sz="2200" dirty="0">
                <a:latin typeface="Gill Sans MT" panose="020B0502020104020203" pitchFamily="34" charset="0"/>
                <a:ea typeface="Times New Roman" charset="0"/>
                <a:cs typeface="Times New Roman" charset="0"/>
              </a:rPr>
              <a:t>poses an alternative way of thinking about economic development. </a:t>
            </a:r>
          </a:p>
          <a:p>
            <a:pPr marL="0" indent="0">
              <a:lnSpc>
                <a:spcPct val="110000"/>
              </a:lnSpc>
              <a:spcBef>
                <a:spcPts val="0"/>
              </a:spcBef>
              <a:buNone/>
            </a:pPr>
            <a:endParaRPr lang="en-ZA" sz="2200" dirty="0">
              <a:latin typeface="Gill Sans MT" panose="020B0502020104020203" pitchFamily="34" charset="0"/>
              <a:ea typeface="Times New Roman" charset="0"/>
              <a:cs typeface="Times New Roman" charset="0"/>
            </a:endParaRPr>
          </a:p>
          <a:p>
            <a:pPr marL="0" indent="0">
              <a:lnSpc>
                <a:spcPct val="110000"/>
              </a:lnSpc>
              <a:spcBef>
                <a:spcPts val="0"/>
              </a:spcBef>
              <a:buNone/>
            </a:pPr>
            <a:r>
              <a:rPr lang="en-ZA" sz="2200" dirty="0">
                <a:latin typeface="Gill Sans MT" panose="020B0502020104020203" pitchFamily="34" charset="0"/>
                <a:ea typeface="Times New Roman" charset="0"/>
                <a:cs typeface="Times New Roman" charset="0"/>
              </a:rPr>
              <a:t>The methodology is relatively new in the field of economics, and represents a shift in thinking about development along the following lines:</a:t>
            </a:r>
            <a:endParaRPr lang="en-ZA" sz="2200" dirty="0">
              <a:latin typeface="Gill Sans MT" panose="020B0502020104020203" pitchFamily="34" charset="0"/>
              <a:ea typeface="Gill Sans MT" charset="0"/>
              <a:cs typeface="Gill Sans MT" charset="0"/>
            </a:endParaRPr>
          </a:p>
          <a:p>
            <a:pPr marL="480060" indent="-342900">
              <a:lnSpc>
                <a:spcPct val="110000"/>
              </a:lnSpc>
              <a:spcBef>
                <a:spcPts val="0"/>
              </a:spcBef>
            </a:pPr>
            <a:r>
              <a:rPr lang="en-ZA" sz="2200" dirty="0">
                <a:latin typeface="Gill Sans MT" panose="020B0502020104020203" pitchFamily="34" charset="0"/>
                <a:ea typeface="Times New Roman" charset="0"/>
                <a:cs typeface="Times New Roman" charset="0"/>
              </a:rPr>
              <a:t>Aggregate (e.g. GDP) → granular (e.g. products).</a:t>
            </a:r>
          </a:p>
          <a:p>
            <a:pPr marL="480060" indent="-342900">
              <a:lnSpc>
                <a:spcPct val="110000"/>
              </a:lnSpc>
              <a:spcBef>
                <a:spcPts val="0"/>
              </a:spcBef>
            </a:pPr>
            <a:r>
              <a:rPr lang="en-ZA" sz="2200" dirty="0">
                <a:latin typeface="Gill Sans MT" panose="020B0502020104020203" pitchFamily="34" charset="0"/>
                <a:ea typeface="Times New Roman" charset="0"/>
                <a:cs typeface="Times New Roman" charset="0"/>
              </a:rPr>
              <a:t>Combining factors of production → Combining productive capabilities or productive know-how.</a:t>
            </a:r>
          </a:p>
          <a:p>
            <a:pPr marL="480060" indent="-342900">
              <a:lnSpc>
                <a:spcPct val="110000"/>
              </a:lnSpc>
              <a:spcBef>
                <a:spcPts val="0"/>
              </a:spcBef>
            </a:pPr>
            <a:r>
              <a:rPr lang="en-ZA" sz="2200" dirty="0">
                <a:latin typeface="Gill Sans MT" panose="020B0502020104020203" pitchFamily="34" charset="0"/>
                <a:ea typeface="Times New Roman" charset="0"/>
                <a:cs typeface="Times New Roman" charset="0"/>
              </a:rPr>
              <a:t>Division of labour → division of knowledge or know-how.</a:t>
            </a:r>
          </a:p>
          <a:p>
            <a:pPr marL="0" indent="0">
              <a:buNone/>
            </a:pPr>
            <a:endParaRPr lang="en-ZA" sz="2200" dirty="0">
              <a:latin typeface="Gill Sans MT" panose="020B0502020104020203" pitchFamily="34" charset="0"/>
              <a:ea typeface="Gill Sans MT" charset="0"/>
              <a:cs typeface="Gill Sans MT" charset="0"/>
            </a:endParaRPr>
          </a:p>
          <a:p>
            <a:pPr marL="0" indent="0">
              <a:buNone/>
            </a:pPr>
            <a:r>
              <a:rPr lang="en-ZA" sz="2200" b="1" dirty="0">
                <a:latin typeface="Gill Sans MT" panose="020B0502020104020203" pitchFamily="34" charset="0"/>
                <a:ea typeface="Gill Sans MT" charset="0"/>
                <a:cs typeface="Gill Sans MT" charset="0"/>
              </a:rPr>
              <a:t>Two key analytical ideas</a:t>
            </a:r>
            <a:r>
              <a:rPr lang="en-ZA" sz="2200" dirty="0">
                <a:latin typeface="Gill Sans MT" panose="020B0502020104020203" pitchFamily="34" charset="0"/>
                <a:ea typeface="Gill Sans MT" charset="0"/>
                <a:cs typeface="Gill Sans MT" charset="0"/>
              </a:rPr>
              <a:t>:</a:t>
            </a:r>
          </a:p>
          <a:p>
            <a:pPr marL="883636" lvl="1" indent="-514350">
              <a:buFont typeface="+mj-lt"/>
              <a:buAutoNum type="arabicPeriod"/>
            </a:pPr>
            <a:r>
              <a:rPr lang="en-ZA" sz="2200" dirty="0">
                <a:latin typeface="Gill Sans MT" panose="020B0502020104020203" pitchFamily="34" charset="0"/>
              </a:rPr>
              <a:t>Economic Complexity</a:t>
            </a:r>
          </a:p>
          <a:p>
            <a:pPr marL="883636" lvl="1" indent="-514350">
              <a:buFont typeface="+mj-lt"/>
              <a:buAutoNum type="arabicPeriod"/>
            </a:pPr>
            <a:r>
              <a:rPr lang="en-ZA" sz="2200" dirty="0">
                <a:latin typeface="Gill Sans MT" panose="020B0502020104020203" pitchFamily="34" charset="0"/>
              </a:rPr>
              <a:t>The Product Space</a:t>
            </a:r>
          </a:p>
          <a:p>
            <a:pPr marL="2941088" lvl="6" indent="-514350">
              <a:buFont typeface="+mj-lt"/>
              <a:buAutoNum type="arabicPeriod"/>
            </a:pPr>
            <a:endParaRPr lang="en-ZA" dirty="0"/>
          </a:p>
        </p:txBody>
      </p:sp>
    </p:spTree>
    <p:extLst>
      <p:ext uri="{BB962C8B-B14F-4D97-AF65-F5344CB8AC3E}">
        <p14:creationId xmlns:p14="http://schemas.microsoft.com/office/powerpoint/2010/main" val="310373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9903"/>
          </a:xfrm>
        </p:spPr>
        <p:txBody>
          <a:bodyPr/>
          <a:lstStyle/>
          <a:p>
            <a:pPr fontAlgn="base"/>
            <a:r>
              <a:rPr lang="en-US" sz="3600" dirty="0">
                <a:latin typeface="Gill Sans MT" panose="020B0502020104020203" pitchFamily="34" charset="0"/>
              </a:rPr>
              <a:t>Tools &amp; Methods: Economic Complexity</a:t>
            </a:r>
            <a:endParaRPr lang="en-US" sz="4000" dirty="0">
              <a:latin typeface="Gill Sans MT" panose="020B0502020104020203" pitchFamily="34" charset="0"/>
            </a:endParaRPr>
          </a:p>
        </p:txBody>
      </p:sp>
      <p:sp>
        <p:nvSpPr>
          <p:cNvPr id="3" name="Content Placeholder 2"/>
          <p:cNvSpPr>
            <a:spLocks noGrp="1"/>
          </p:cNvSpPr>
          <p:nvPr>
            <p:ph idx="1"/>
          </p:nvPr>
        </p:nvSpPr>
        <p:spPr>
          <a:xfrm>
            <a:off x="391885" y="1135781"/>
            <a:ext cx="8360229" cy="5488685"/>
          </a:xfrm>
        </p:spPr>
        <p:txBody>
          <a:bodyPr>
            <a:normAutofit fontScale="85000" lnSpcReduction="10000"/>
          </a:bodyPr>
          <a:lstStyle/>
          <a:p>
            <a:pPr marL="0" indent="0">
              <a:buNone/>
            </a:pPr>
            <a:r>
              <a:rPr lang="en-ZA" b="1" dirty="0">
                <a:latin typeface="Gill Sans MT" charset="0"/>
                <a:ea typeface="Gill Sans MT" charset="0"/>
                <a:cs typeface="Gill Sans MT" charset="0"/>
              </a:rPr>
              <a:t>The Notion of Economic Complexity </a:t>
            </a:r>
            <a:r>
              <a:rPr lang="en-ZA" dirty="0">
                <a:latin typeface="Gill Sans MT" charset="0"/>
                <a:ea typeface="Gill Sans MT" charset="0"/>
                <a:cs typeface="Gill Sans MT" charset="0"/>
              </a:rPr>
              <a:t>(</a:t>
            </a:r>
            <a:r>
              <a:rPr lang="en-ZA" dirty="0" err="1">
                <a:latin typeface="Gill Sans MT" charset="0"/>
                <a:ea typeface="Gill Sans MT" charset="0"/>
                <a:cs typeface="Gill Sans MT" charset="0"/>
              </a:rPr>
              <a:t>Hausmann</a:t>
            </a:r>
            <a:r>
              <a:rPr lang="en-ZA" dirty="0">
                <a:latin typeface="Gill Sans MT" charset="0"/>
                <a:ea typeface="Gill Sans MT" charset="0"/>
                <a:cs typeface="Gill Sans MT" charset="0"/>
              </a:rPr>
              <a:t> et al., 2011)</a:t>
            </a:r>
          </a:p>
          <a:p>
            <a:pPr marL="0" indent="0">
              <a:buNone/>
            </a:pPr>
            <a:endParaRPr lang="en-ZA" dirty="0">
              <a:latin typeface="Gill Sans MT" charset="0"/>
              <a:ea typeface="Gill Sans MT" charset="0"/>
              <a:cs typeface="Gill Sans MT" charset="0"/>
            </a:endParaRPr>
          </a:p>
          <a:p>
            <a:r>
              <a:rPr lang="en-ZA" dirty="0">
                <a:latin typeface="Gill Sans MT" charset="0"/>
                <a:ea typeface="Gill Sans MT" charset="0"/>
                <a:cs typeface="Gill Sans MT" charset="0"/>
              </a:rPr>
              <a:t>The process of economic development is about the </a:t>
            </a:r>
            <a:r>
              <a:rPr lang="en-ZA" b="1" dirty="0">
                <a:latin typeface="Gill Sans MT" charset="0"/>
                <a:ea typeface="Gill Sans MT" charset="0"/>
                <a:cs typeface="Gill Sans MT" charset="0"/>
              </a:rPr>
              <a:t>accumulation of productive capabilities</a:t>
            </a:r>
            <a:r>
              <a:rPr lang="en-ZA" dirty="0">
                <a:latin typeface="Gill Sans MT" charset="0"/>
                <a:ea typeface="Gill Sans MT" charset="0"/>
                <a:cs typeface="Gill Sans MT" charset="0"/>
              </a:rPr>
              <a:t> that allow a country to produce a diversity of increasingly complex products. </a:t>
            </a:r>
          </a:p>
          <a:p>
            <a:endParaRPr lang="en-ZA" dirty="0">
              <a:latin typeface="Gill Sans MT" charset="0"/>
              <a:ea typeface="Gill Sans MT" charset="0"/>
              <a:cs typeface="Gill Sans MT" charset="0"/>
            </a:endParaRPr>
          </a:p>
          <a:p>
            <a:r>
              <a:rPr lang="en-ZA" dirty="0">
                <a:latin typeface="Gill Sans MT" charset="0"/>
                <a:ea typeface="Gill Sans MT" charset="0"/>
                <a:cs typeface="Gill Sans MT" charset="0"/>
              </a:rPr>
              <a:t>Hidalgo et al. (2009) describes these productive capabilities as non-tradable </a:t>
            </a:r>
            <a:r>
              <a:rPr lang="en-ZA" b="1" dirty="0">
                <a:latin typeface="Gill Sans MT" charset="0"/>
                <a:ea typeface="Gill Sans MT" charset="0"/>
                <a:cs typeface="Gill Sans MT" charset="0"/>
                <a:hlinkClick r:id="" action="ppaction://hlinkshowjump?jump=nextslide"/>
              </a:rPr>
              <a:t>networks of collective know-how</a:t>
            </a:r>
            <a:r>
              <a:rPr lang="en-ZA" dirty="0">
                <a:latin typeface="Gill Sans MT" charset="0"/>
                <a:ea typeface="Gill Sans MT" charset="0"/>
                <a:cs typeface="Gill Sans MT" charset="0"/>
              </a:rPr>
              <a:t>, such as logistics networks, finance networks, supply networks, and knowledge networks. </a:t>
            </a:r>
          </a:p>
          <a:p>
            <a:endParaRPr lang="en-ZA" dirty="0">
              <a:latin typeface="Gill Sans MT" charset="0"/>
              <a:ea typeface="Gill Sans MT" charset="0"/>
              <a:cs typeface="Gill Sans MT" charset="0"/>
            </a:endParaRPr>
          </a:p>
          <a:p>
            <a:r>
              <a:rPr lang="en-ZA" dirty="0">
                <a:latin typeface="Gill Sans MT" charset="0"/>
                <a:ea typeface="Gill Sans MT" charset="0"/>
                <a:cs typeface="Gill Sans MT" charset="0"/>
              </a:rPr>
              <a:t>The Economic complexity index (ECI) is calculated by using information on 1) </a:t>
            </a:r>
            <a:r>
              <a:rPr lang="en-ZA" b="1" dirty="0">
                <a:latin typeface="Gill Sans MT" charset="0"/>
                <a:ea typeface="Gill Sans MT" charset="0"/>
                <a:cs typeface="Gill Sans MT" charset="0"/>
              </a:rPr>
              <a:t>diversity</a:t>
            </a:r>
            <a:r>
              <a:rPr lang="en-ZA" dirty="0">
                <a:latin typeface="Gill Sans MT" charset="0"/>
                <a:ea typeface="Gill Sans MT" charset="0"/>
                <a:cs typeface="Gill Sans MT" charset="0"/>
              </a:rPr>
              <a:t> of a country’s export portfolio, and the 2) </a:t>
            </a:r>
            <a:r>
              <a:rPr lang="en-ZA" b="1" dirty="0">
                <a:latin typeface="Gill Sans MT" charset="0"/>
                <a:ea typeface="Gill Sans MT" charset="0"/>
                <a:cs typeface="Gill Sans MT" charset="0"/>
              </a:rPr>
              <a:t>ubiquity</a:t>
            </a:r>
            <a:r>
              <a:rPr lang="en-ZA" dirty="0">
                <a:latin typeface="Gill Sans MT" charset="0"/>
                <a:ea typeface="Gill Sans MT" charset="0"/>
                <a:cs typeface="Gill Sans MT" charset="0"/>
              </a:rPr>
              <a:t> of the products that it exports.  </a:t>
            </a:r>
          </a:p>
          <a:p>
            <a:pPr lvl="1"/>
            <a:r>
              <a:rPr lang="en-ZA" dirty="0">
                <a:latin typeface="Gill Sans MT" charset="0"/>
                <a:ea typeface="Gill Sans MT" charset="0"/>
                <a:cs typeface="Gill Sans MT" charset="0"/>
              </a:rPr>
              <a:t>Greater diversity of products = more capabilities (more complex)</a:t>
            </a:r>
          </a:p>
          <a:p>
            <a:pPr lvl="1"/>
            <a:r>
              <a:rPr lang="en-ZA" dirty="0">
                <a:latin typeface="Gill Sans MT" charset="0"/>
                <a:ea typeface="Gill Sans MT" charset="0"/>
                <a:cs typeface="Gill Sans MT" charset="0"/>
              </a:rPr>
              <a:t>Scarce products = more specialised capabilities (more complex)</a:t>
            </a:r>
          </a:p>
          <a:p>
            <a:pPr marL="0" marR="0" lvl="1" indent="0" defTabSz="914400" eaLnBrk="1" fontAlgn="auto" latinLnBrk="0" hangingPunct="1">
              <a:lnSpc>
                <a:spcPct val="100000"/>
              </a:lnSpc>
              <a:spcBef>
                <a:spcPts val="0"/>
              </a:spcBef>
              <a:spcAft>
                <a:spcPts val="0"/>
              </a:spcAft>
              <a:buClrTx/>
              <a:buSzTx/>
              <a:buFontTx/>
              <a:buNone/>
              <a:tabLst/>
              <a:defRPr/>
            </a:pPr>
            <a:endParaRPr lang="en-US" sz="2800" dirty="0">
              <a:latin typeface="Gill Sans MT" charset="0"/>
              <a:ea typeface="Gill Sans MT" charset="0"/>
              <a:cs typeface="Gill Sans MT" charset="0"/>
            </a:endParaRPr>
          </a:p>
        </p:txBody>
      </p:sp>
    </p:spTree>
    <p:extLst>
      <p:ext uri="{BB962C8B-B14F-4D97-AF65-F5344CB8AC3E}">
        <p14:creationId xmlns:p14="http://schemas.microsoft.com/office/powerpoint/2010/main" val="170334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p:spPr>
        <p:txBody>
          <a:bodyPr>
            <a:normAutofit/>
          </a:bodyPr>
          <a:lstStyle/>
          <a:p>
            <a:r>
              <a:rPr lang="en-ZA" sz="3200" dirty="0">
                <a:latin typeface="Gill Sans MT" panose="020B0502020104020203" pitchFamily="34" charset="77"/>
                <a:ea typeface="Times New Roman" charset="0"/>
                <a:cs typeface="Times New Roman" charset="0"/>
              </a:rPr>
              <a:t>Economic Complexity – e.g. thinking about capabilities</a:t>
            </a:r>
          </a:p>
        </p:txBody>
      </p:sp>
      <p:pic>
        <p:nvPicPr>
          <p:cNvPr id="4" name="Picture 3">
            <a:hlinkClick r:id="" action="ppaction://hlinkshowjump?jump=previousslide"/>
          </p:cNvPr>
          <p:cNvPicPr>
            <a:picLocks noChangeAspect="1"/>
          </p:cNvPicPr>
          <p:nvPr/>
        </p:nvPicPr>
        <p:blipFill rotWithShape="1">
          <a:blip r:embed="rId3"/>
          <a:srcRect l="27912" t="12873" r="23171" b="4741"/>
          <a:stretch/>
        </p:blipFill>
        <p:spPr>
          <a:xfrm>
            <a:off x="4568788" y="2508338"/>
            <a:ext cx="1368152" cy="2304256"/>
          </a:xfrm>
          <a:prstGeom prst="rect">
            <a:avLst/>
          </a:prstGeom>
        </p:spPr>
      </p:pic>
      <p:pic>
        <p:nvPicPr>
          <p:cNvPr id="7" name="Picture 6"/>
          <p:cNvPicPr>
            <a:picLocks noChangeAspect="1"/>
          </p:cNvPicPr>
          <p:nvPr/>
        </p:nvPicPr>
        <p:blipFill>
          <a:blip r:embed="rId4"/>
          <a:stretch>
            <a:fillRect/>
          </a:stretch>
        </p:blipFill>
        <p:spPr>
          <a:xfrm>
            <a:off x="107504" y="764704"/>
            <a:ext cx="3715934" cy="1155452"/>
          </a:xfrm>
          <a:prstGeom prst="rect">
            <a:avLst/>
          </a:prstGeom>
        </p:spPr>
      </p:pic>
      <p:pic>
        <p:nvPicPr>
          <p:cNvPr id="9" name="Picture 8"/>
          <p:cNvPicPr>
            <a:picLocks noChangeAspect="1"/>
          </p:cNvPicPr>
          <p:nvPr/>
        </p:nvPicPr>
        <p:blipFill>
          <a:blip r:embed="rId5"/>
          <a:stretch>
            <a:fillRect/>
          </a:stretch>
        </p:blipFill>
        <p:spPr>
          <a:xfrm>
            <a:off x="133462" y="3550686"/>
            <a:ext cx="2378413" cy="1582726"/>
          </a:xfrm>
          <a:prstGeom prst="rect">
            <a:avLst/>
          </a:prstGeom>
        </p:spPr>
      </p:pic>
      <p:pic>
        <p:nvPicPr>
          <p:cNvPr id="10" name="Picture 9"/>
          <p:cNvPicPr>
            <a:picLocks noChangeAspect="1"/>
          </p:cNvPicPr>
          <p:nvPr/>
        </p:nvPicPr>
        <p:blipFill>
          <a:blip r:embed="rId6"/>
          <a:stretch>
            <a:fillRect/>
          </a:stretch>
        </p:blipFill>
        <p:spPr>
          <a:xfrm>
            <a:off x="6181193" y="4725144"/>
            <a:ext cx="2600168" cy="1944216"/>
          </a:xfrm>
          <a:prstGeom prst="rect">
            <a:avLst/>
          </a:prstGeom>
        </p:spPr>
      </p:pic>
      <p:pic>
        <p:nvPicPr>
          <p:cNvPr id="11" name="Picture 10"/>
          <p:cNvPicPr>
            <a:picLocks noChangeAspect="1"/>
          </p:cNvPicPr>
          <p:nvPr/>
        </p:nvPicPr>
        <p:blipFill>
          <a:blip r:embed="rId7"/>
          <a:stretch>
            <a:fillRect/>
          </a:stretch>
        </p:blipFill>
        <p:spPr>
          <a:xfrm>
            <a:off x="3923928" y="794649"/>
            <a:ext cx="2445472" cy="1626239"/>
          </a:xfrm>
          <a:prstGeom prst="rect">
            <a:avLst/>
          </a:prstGeom>
        </p:spPr>
      </p:pic>
      <p:pic>
        <p:nvPicPr>
          <p:cNvPr id="12" name="Picture 11"/>
          <p:cNvPicPr>
            <a:picLocks noChangeAspect="1"/>
          </p:cNvPicPr>
          <p:nvPr/>
        </p:nvPicPr>
        <p:blipFill>
          <a:blip r:embed="rId8"/>
          <a:stretch>
            <a:fillRect/>
          </a:stretch>
        </p:blipFill>
        <p:spPr>
          <a:xfrm>
            <a:off x="6478227" y="895350"/>
            <a:ext cx="2294042" cy="1525538"/>
          </a:xfrm>
          <a:prstGeom prst="rect">
            <a:avLst/>
          </a:prstGeom>
        </p:spPr>
      </p:pic>
      <p:pic>
        <p:nvPicPr>
          <p:cNvPr id="13" name="Picture 12"/>
          <p:cNvPicPr>
            <a:picLocks noChangeAspect="1"/>
          </p:cNvPicPr>
          <p:nvPr/>
        </p:nvPicPr>
        <p:blipFill>
          <a:blip r:embed="rId9"/>
          <a:stretch>
            <a:fillRect/>
          </a:stretch>
        </p:blipFill>
        <p:spPr>
          <a:xfrm>
            <a:off x="6258413" y="2594849"/>
            <a:ext cx="2513856" cy="1671714"/>
          </a:xfrm>
          <a:prstGeom prst="rect">
            <a:avLst/>
          </a:prstGeom>
        </p:spPr>
      </p:pic>
      <p:pic>
        <p:nvPicPr>
          <p:cNvPr id="14" name="Picture 13"/>
          <p:cNvPicPr>
            <a:picLocks noChangeAspect="1"/>
          </p:cNvPicPr>
          <p:nvPr/>
        </p:nvPicPr>
        <p:blipFill>
          <a:blip r:embed="rId10"/>
          <a:stretch>
            <a:fillRect/>
          </a:stretch>
        </p:blipFill>
        <p:spPr>
          <a:xfrm>
            <a:off x="3279068" y="4900045"/>
            <a:ext cx="2657872" cy="1767485"/>
          </a:xfrm>
          <a:prstGeom prst="rect">
            <a:avLst/>
          </a:prstGeom>
        </p:spPr>
      </p:pic>
      <p:pic>
        <p:nvPicPr>
          <p:cNvPr id="15" name="Picture 14"/>
          <p:cNvPicPr>
            <a:picLocks noChangeAspect="1"/>
          </p:cNvPicPr>
          <p:nvPr/>
        </p:nvPicPr>
        <p:blipFill>
          <a:blip r:embed="rId11"/>
          <a:stretch>
            <a:fillRect/>
          </a:stretch>
        </p:blipFill>
        <p:spPr>
          <a:xfrm>
            <a:off x="107504" y="2034034"/>
            <a:ext cx="2501086" cy="1395955"/>
          </a:xfrm>
          <a:prstGeom prst="rect">
            <a:avLst/>
          </a:prstGeom>
        </p:spPr>
      </p:pic>
      <p:pic>
        <p:nvPicPr>
          <p:cNvPr id="16" name="Picture 15"/>
          <p:cNvPicPr>
            <a:picLocks noChangeAspect="1"/>
          </p:cNvPicPr>
          <p:nvPr/>
        </p:nvPicPr>
        <p:blipFill>
          <a:blip r:embed="rId12"/>
          <a:stretch>
            <a:fillRect/>
          </a:stretch>
        </p:blipFill>
        <p:spPr>
          <a:xfrm>
            <a:off x="194232" y="5240747"/>
            <a:ext cx="2217528" cy="1475664"/>
          </a:xfrm>
          <a:prstGeom prst="rect">
            <a:avLst/>
          </a:prstGeom>
        </p:spPr>
      </p:pic>
      <p:pic>
        <p:nvPicPr>
          <p:cNvPr id="17" name="Picture 16"/>
          <p:cNvPicPr>
            <a:picLocks noChangeAspect="1"/>
          </p:cNvPicPr>
          <p:nvPr/>
        </p:nvPicPr>
        <p:blipFill>
          <a:blip r:embed="rId13"/>
          <a:stretch>
            <a:fillRect/>
          </a:stretch>
        </p:blipFill>
        <p:spPr>
          <a:xfrm>
            <a:off x="2588375" y="3553090"/>
            <a:ext cx="1832544" cy="863033"/>
          </a:xfrm>
          <a:prstGeom prst="rect">
            <a:avLst/>
          </a:prstGeom>
        </p:spPr>
      </p:pic>
    </p:spTree>
    <p:extLst>
      <p:ext uri="{BB962C8B-B14F-4D97-AF65-F5344CB8AC3E}">
        <p14:creationId xmlns:p14="http://schemas.microsoft.com/office/powerpoint/2010/main" val="482469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0208"/>
          </a:xfrm>
        </p:spPr>
        <p:txBody>
          <a:bodyPr>
            <a:noAutofit/>
          </a:bodyPr>
          <a:lstStyle/>
          <a:p>
            <a:r>
              <a:rPr lang="en-US" sz="2800" dirty="0">
                <a:latin typeface="Gill Sans MT" panose="020B0502020104020203" pitchFamily="34" charset="0"/>
              </a:rPr>
              <a:t>Tools &amp; Methods: Economic Complexity</a:t>
            </a:r>
            <a:endParaRPr lang="en-ZA" sz="2800"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6" name="TextBox 15"/>
              <p:cNvSpPr txBox="1">
                <a:spLocks noChangeAspect="1"/>
              </p:cNvSpPr>
              <p:nvPr/>
            </p:nvSpPr>
            <p:spPr>
              <a:xfrm>
                <a:off x="1835696" y="1055780"/>
                <a:ext cx="1512168" cy="5607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𝑐</m:t>
                          </m:r>
                          <m:r>
                            <a:rPr lang="en-US" sz="1200" i="1">
                              <a:latin typeface="Cambria Math" charset="0"/>
                              <a:ea typeface="Times New Roman" charset="0"/>
                              <a:cs typeface="Times New Roman" charset="0"/>
                            </a:rPr>
                            <m:t>,0</m:t>
                          </m:r>
                        </m:sub>
                      </m:sSub>
                      <m:r>
                        <a:rPr lang="en-US" sz="1200" i="1">
                          <a:latin typeface="Cambria Math" charset="0"/>
                          <a:ea typeface="Times New Roman" charset="0"/>
                          <a:cs typeface="Times New Roman" charset="0"/>
                        </a:rPr>
                        <m:t>=</m:t>
                      </m:r>
                      <m:nary>
                        <m:naryPr>
                          <m:chr m:val="∑"/>
                          <m:supHide m:val="on"/>
                          <m:ctrlPr>
                            <a:rPr lang="en-US" sz="1200" i="1">
                              <a:latin typeface="Cambria Math" panose="02040503050406030204" pitchFamily="18" charset="0"/>
                              <a:ea typeface="Times New Roman" charset="0"/>
                              <a:cs typeface="Times New Roman" charset="0"/>
                            </a:rPr>
                          </m:ctrlPr>
                        </m:naryPr>
                        <m:sub>
                          <m:r>
                            <m:rPr>
                              <m:brk m:alnAt="7"/>
                            </m:rPr>
                            <a:rPr lang="en-US" sz="1200" i="1">
                              <a:latin typeface="Cambria Math" charset="0"/>
                              <a:ea typeface="Times New Roman" charset="0"/>
                              <a:cs typeface="Times New Roman" charset="0"/>
                            </a:rPr>
                            <m:t>𝑝</m:t>
                          </m:r>
                        </m:sub>
                        <m:sup/>
                        <m:e>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𝑀</m:t>
                              </m:r>
                            </m:e>
                            <m:sub>
                              <m:r>
                                <a:rPr lang="en-US" sz="1200" i="1">
                                  <a:latin typeface="Cambria Math" charset="0"/>
                                  <a:ea typeface="Times New Roman" charset="0"/>
                                  <a:cs typeface="Times New Roman" charset="0"/>
                                </a:rPr>
                                <m:t>𝑐𝑝</m:t>
                              </m:r>
                            </m:sub>
                          </m:sSub>
                        </m:e>
                      </m:nary>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1835696" y="1055780"/>
                <a:ext cx="1512168" cy="560795"/>
              </a:xfrm>
              <a:prstGeom prst="rect">
                <a:avLst/>
              </a:prstGeom>
              <a:blipFill rotWithShape="0">
                <a:blip r:embed="rId3"/>
                <a:stretch>
                  <a:fillRect t="-111957" r="-37500" b="-15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a:spLocks noChangeAspect="1"/>
              </p:cNvSpPr>
              <p:nvPr/>
            </p:nvSpPr>
            <p:spPr>
              <a:xfrm>
                <a:off x="5436096" y="1076042"/>
                <a:ext cx="1584174" cy="5405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,0</m:t>
                          </m:r>
                        </m:sub>
                      </m:sSub>
                      <m:r>
                        <a:rPr lang="en-US" sz="1200" i="1">
                          <a:latin typeface="Cambria Math" charset="0"/>
                          <a:ea typeface="Times New Roman" charset="0"/>
                          <a:cs typeface="Times New Roman" charset="0"/>
                        </a:rPr>
                        <m:t>=</m:t>
                      </m:r>
                      <m:nary>
                        <m:naryPr>
                          <m:chr m:val="∑"/>
                          <m:supHide m:val="on"/>
                          <m:ctrlPr>
                            <a:rPr lang="en-US" sz="1200" i="1">
                              <a:latin typeface="Cambria Math" panose="02040503050406030204" pitchFamily="18" charset="0"/>
                              <a:ea typeface="Times New Roman" charset="0"/>
                              <a:cs typeface="Times New Roman" charset="0"/>
                            </a:rPr>
                          </m:ctrlPr>
                        </m:naryPr>
                        <m:sub>
                          <m:r>
                            <m:rPr>
                              <m:brk m:alnAt="7"/>
                            </m:rPr>
                            <a:rPr lang="en-US" sz="1200" i="1">
                              <a:latin typeface="Cambria Math" charset="0"/>
                              <a:ea typeface="Times New Roman" charset="0"/>
                              <a:cs typeface="Times New Roman" charset="0"/>
                            </a:rPr>
                            <m:t>𝑐</m:t>
                          </m:r>
                        </m:sub>
                        <m:sup/>
                        <m:e>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𝑀</m:t>
                              </m:r>
                            </m:e>
                            <m:sub>
                              <m:r>
                                <a:rPr lang="en-US" sz="1200" i="1">
                                  <a:latin typeface="Cambria Math" charset="0"/>
                                  <a:ea typeface="Times New Roman" charset="0"/>
                                  <a:cs typeface="Times New Roman" charset="0"/>
                                </a:rPr>
                                <m:t>𝑐𝑝</m:t>
                              </m:r>
                            </m:sub>
                          </m:sSub>
                        </m:e>
                      </m:nary>
                    </m:oMath>
                  </m:oMathPara>
                </a14:m>
                <a:endParaRPr lang="en-GB" sz="1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436096" y="1076042"/>
                <a:ext cx="1584174" cy="540533"/>
              </a:xfrm>
              <a:prstGeom prst="rect">
                <a:avLst/>
              </a:prstGeom>
              <a:blipFill rotWithShape="0">
                <a:blip r:embed="rId4"/>
                <a:stretch>
                  <a:fillRect t="-117045" r="-33462" b="-16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0" y="419933"/>
                <a:ext cx="1965730" cy="5607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𝑐</m:t>
                          </m:r>
                          <m:r>
                            <a:rPr lang="en-US" sz="1200" i="1">
                              <a:latin typeface="Cambria Math" charset="0"/>
                              <a:ea typeface="Times New Roman" charset="0"/>
                              <a:cs typeface="Times New Roman" charset="0"/>
                            </a:rPr>
                            <m:t>,</m:t>
                          </m:r>
                          <m:r>
                            <a:rPr lang="en-US" sz="1200" i="1">
                              <a:latin typeface="Cambria Math" charset="0"/>
                              <a:ea typeface="Times New Roman" charset="0"/>
                              <a:cs typeface="Times New Roman" charset="0"/>
                            </a:rPr>
                            <m:t>𝑁</m:t>
                          </m:r>
                        </m:sub>
                      </m:sSub>
                      <m:r>
                        <a:rPr lang="en-US" sz="1200" i="1">
                          <a:latin typeface="Cambria Math" charset="0"/>
                          <a:ea typeface="Times New Roman" charset="0"/>
                          <a:cs typeface="Times New Roman" charset="0"/>
                        </a:rPr>
                        <m:t>=</m:t>
                      </m:r>
                      <m:f>
                        <m:fPr>
                          <m:ctrlPr>
                            <a:rPr lang="mr-IN" sz="1200" i="1">
                              <a:latin typeface="Cambria Math" panose="02040503050406030204" pitchFamily="18" charset="0"/>
                              <a:ea typeface="Times New Roman" charset="0"/>
                              <a:cs typeface="Times New Roman" charset="0"/>
                            </a:rPr>
                          </m:ctrlPr>
                        </m:fPr>
                        <m:num>
                          <m:r>
                            <a:rPr lang="en-US" sz="1200" i="1">
                              <a:latin typeface="Cambria Math" charset="0"/>
                              <a:ea typeface="Times New Roman" charset="0"/>
                              <a:cs typeface="Times New Roman" charset="0"/>
                            </a:rPr>
                            <m:t>1</m:t>
                          </m:r>
                        </m:num>
                        <m:den>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𝑐</m:t>
                              </m:r>
                              <m:r>
                                <a:rPr lang="en-US" sz="1200" i="1">
                                  <a:latin typeface="Cambria Math" charset="0"/>
                                  <a:ea typeface="Times New Roman" charset="0"/>
                                  <a:cs typeface="Times New Roman" charset="0"/>
                                </a:rPr>
                                <m:t>,0</m:t>
                              </m:r>
                            </m:sub>
                          </m:sSub>
                        </m:den>
                      </m:f>
                      <m:nary>
                        <m:naryPr>
                          <m:chr m:val="∑"/>
                          <m:supHide m:val="on"/>
                          <m:ctrlPr>
                            <a:rPr lang="en-US" sz="1200" i="1">
                              <a:latin typeface="Cambria Math" panose="02040503050406030204" pitchFamily="18" charset="0"/>
                              <a:ea typeface="Times New Roman" charset="0"/>
                              <a:cs typeface="Times New Roman" charset="0"/>
                            </a:rPr>
                          </m:ctrlPr>
                        </m:naryPr>
                        <m:sub>
                          <m:r>
                            <m:rPr>
                              <m:brk m:alnAt="7"/>
                            </m:rPr>
                            <a:rPr lang="en-US" sz="1200" i="1">
                              <a:latin typeface="Cambria Math" charset="0"/>
                              <a:ea typeface="Times New Roman" charset="0"/>
                              <a:cs typeface="Times New Roman" charset="0"/>
                            </a:rPr>
                            <m:t>𝑝</m:t>
                          </m:r>
                        </m:sub>
                        <m:sup/>
                        <m:e>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𝑀</m:t>
                              </m:r>
                            </m:e>
                            <m:sub>
                              <m:r>
                                <a:rPr lang="en-US" sz="1200" i="1">
                                  <a:latin typeface="Cambria Math" charset="0"/>
                                  <a:ea typeface="Times New Roman" charset="0"/>
                                  <a:cs typeface="Times New Roman" charset="0"/>
                                </a:rPr>
                                <m:t>𝑐𝑝</m:t>
                              </m:r>
                            </m:sub>
                          </m:sSub>
                          <m:r>
                            <a:rPr lang="en-US" sz="1200" i="1">
                              <a:latin typeface="Cambria Math" charset="0"/>
                              <a:ea typeface="Times New Roman" charset="0"/>
                              <a:cs typeface="Times New Roman" charset="0"/>
                            </a:rPr>
                            <m:t>∙</m:t>
                          </m:r>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m:t>
                              </m:r>
                              <m:r>
                                <a:rPr lang="en-US" sz="1200" i="1">
                                  <a:latin typeface="Cambria Math" charset="0"/>
                                  <a:ea typeface="Times New Roman" charset="0"/>
                                  <a:cs typeface="Times New Roman" charset="0"/>
                                </a:rPr>
                                <m:t>𝑁</m:t>
                              </m:r>
                              <m:r>
                                <a:rPr lang="en-US" sz="1200" i="1">
                                  <a:latin typeface="Cambria Math" charset="0"/>
                                  <a:ea typeface="Times New Roman" charset="0"/>
                                  <a:cs typeface="Times New Roman" charset="0"/>
                                </a:rPr>
                                <m:t>−1</m:t>
                              </m:r>
                            </m:sub>
                          </m:sSub>
                        </m:e>
                      </m:nary>
                    </m:oMath>
                  </m:oMathPara>
                </a14:m>
                <a:endParaRPr lang="en-GB" sz="1200" dirty="0"/>
              </a:p>
            </p:txBody>
          </p:sp>
        </mc:Choice>
        <mc:Fallback xmlns="">
          <p:sp>
            <p:nvSpPr>
              <p:cNvPr id="33" name="Rectangle 32"/>
              <p:cNvSpPr>
                <a:spLocks noRot="1" noChangeAspect="1" noMove="1" noResize="1" noEditPoints="1" noAdjustHandles="1" noChangeArrowheads="1" noChangeShapeType="1" noTextEdit="1"/>
              </p:cNvSpPr>
              <p:nvPr/>
            </p:nvSpPr>
            <p:spPr>
              <a:xfrm>
                <a:off x="0" y="419933"/>
                <a:ext cx="1965730" cy="560795"/>
              </a:xfrm>
              <a:prstGeom prst="rect">
                <a:avLst/>
              </a:prstGeom>
              <a:blipFill rotWithShape="0">
                <a:blip r:embed="rId6"/>
                <a:stretch>
                  <a:fillRect t="-111957" r="-11180" b="-15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0" y="1035505"/>
                <a:ext cx="1774524" cy="5607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𝑐</m:t>
                          </m:r>
                          <m:r>
                            <a:rPr lang="en-US" sz="1200" i="1">
                              <a:latin typeface="Cambria Math" charset="0"/>
                              <a:ea typeface="Times New Roman" charset="0"/>
                              <a:cs typeface="Times New Roman" charset="0"/>
                            </a:rPr>
                            <m:t>,1</m:t>
                          </m:r>
                        </m:sub>
                      </m:sSub>
                      <m:r>
                        <a:rPr lang="en-US" sz="1200" i="1">
                          <a:latin typeface="Cambria Math" charset="0"/>
                          <a:ea typeface="Times New Roman" charset="0"/>
                          <a:cs typeface="Times New Roman" charset="0"/>
                        </a:rPr>
                        <m:t>=</m:t>
                      </m:r>
                      <m:f>
                        <m:fPr>
                          <m:ctrlPr>
                            <a:rPr lang="mr-IN" sz="1200" i="1">
                              <a:latin typeface="Cambria Math" panose="02040503050406030204" pitchFamily="18" charset="0"/>
                              <a:ea typeface="Times New Roman" charset="0"/>
                              <a:cs typeface="Times New Roman" charset="0"/>
                            </a:rPr>
                          </m:ctrlPr>
                        </m:fPr>
                        <m:num>
                          <m:r>
                            <a:rPr lang="en-US" sz="1200" i="1">
                              <a:latin typeface="Cambria Math" charset="0"/>
                              <a:ea typeface="Times New Roman" charset="0"/>
                              <a:cs typeface="Times New Roman" charset="0"/>
                            </a:rPr>
                            <m:t>1</m:t>
                          </m:r>
                        </m:num>
                        <m:den>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𝑐</m:t>
                              </m:r>
                              <m:r>
                                <a:rPr lang="en-US" sz="1200" i="1">
                                  <a:latin typeface="Cambria Math" charset="0"/>
                                  <a:ea typeface="Times New Roman" charset="0"/>
                                  <a:cs typeface="Times New Roman" charset="0"/>
                                </a:rPr>
                                <m:t>,0</m:t>
                              </m:r>
                            </m:sub>
                          </m:sSub>
                        </m:den>
                      </m:f>
                      <m:nary>
                        <m:naryPr>
                          <m:chr m:val="∑"/>
                          <m:supHide m:val="on"/>
                          <m:ctrlPr>
                            <a:rPr lang="en-US" sz="1200" i="1">
                              <a:latin typeface="Cambria Math" panose="02040503050406030204" pitchFamily="18" charset="0"/>
                              <a:ea typeface="Times New Roman" charset="0"/>
                              <a:cs typeface="Times New Roman" charset="0"/>
                            </a:rPr>
                          </m:ctrlPr>
                        </m:naryPr>
                        <m:sub>
                          <m:r>
                            <m:rPr>
                              <m:brk m:alnAt="7"/>
                            </m:rPr>
                            <a:rPr lang="en-US" sz="1200" i="1">
                              <a:latin typeface="Cambria Math" charset="0"/>
                              <a:ea typeface="Times New Roman" charset="0"/>
                              <a:cs typeface="Times New Roman" charset="0"/>
                            </a:rPr>
                            <m:t>𝑝</m:t>
                          </m:r>
                        </m:sub>
                        <m:sup/>
                        <m:e>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𝑀</m:t>
                              </m:r>
                            </m:e>
                            <m:sub>
                              <m:r>
                                <a:rPr lang="en-US" sz="1200" i="1">
                                  <a:latin typeface="Cambria Math" charset="0"/>
                                  <a:ea typeface="Times New Roman" charset="0"/>
                                  <a:cs typeface="Times New Roman" charset="0"/>
                                </a:rPr>
                                <m:t>𝑐𝑝</m:t>
                              </m:r>
                            </m:sub>
                          </m:sSub>
                          <m:r>
                            <a:rPr lang="en-US" sz="1200" i="1">
                              <a:latin typeface="Cambria Math" charset="0"/>
                              <a:ea typeface="Times New Roman" charset="0"/>
                              <a:cs typeface="Times New Roman" charset="0"/>
                            </a:rPr>
                            <m:t>∙</m:t>
                          </m:r>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,0</m:t>
                              </m:r>
                            </m:sub>
                          </m:sSub>
                        </m:e>
                      </m:nary>
                    </m:oMath>
                  </m:oMathPara>
                </a14:m>
                <a:endParaRPr lang="en-GB" sz="1200" dirty="0"/>
              </a:p>
            </p:txBody>
          </p:sp>
        </mc:Choice>
        <mc:Fallback xmlns="">
          <p:sp>
            <p:nvSpPr>
              <p:cNvPr id="63" name="Rectangle 62"/>
              <p:cNvSpPr>
                <a:spLocks noRot="1" noChangeAspect="1" noMove="1" noResize="1" noEditPoints="1" noAdjustHandles="1" noChangeArrowheads="1" noChangeShapeType="1" noTextEdit="1"/>
              </p:cNvSpPr>
              <p:nvPr/>
            </p:nvSpPr>
            <p:spPr>
              <a:xfrm>
                <a:off x="0" y="1035505"/>
                <a:ext cx="1774524" cy="560795"/>
              </a:xfrm>
              <a:prstGeom prst="rect">
                <a:avLst/>
              </a:prstGeom>
              <a:blipFill rotWithShape="0">
                <a:blip r:embed="rId7"/>
                <a:stretch>
                  <a:fillRect t="-111957" r="-21649" b="-15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7020270" y="460729"/>
                <a:ext cx="1977914" cy="540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m:t>
                          </m:r>
                          <m:r>
                            <a:rPr lang="en-US" sz="1200" i="1">
                              <a:latin typeface="Cambria Math" charset="0"/>
                              <a:ea typeface="Times New Roman" charset="0"/>
                              <a:cs typeface="Times New Roman" charset="0"/>
                            </a:rPr>
                            <m:t>𝑁</m:t>
                          </m:r>
                        </m:sub>
                      </m:sSub>
                      <m:r>
                        <a:rPr lang="en-US" sz="1200" i="1">
                          <a:latin typeface="Cambria Math" charset="0"/>
                          <a:ea typeface="Times New Roman" charset="0"/>
                          <a:cs typeface="Times New Roman" charset="0"/>
                        </a:rPr>
                        <m:t>=</m:t>
                      </m:r>
                      <m:f>
                        <m:fPr>
                          <m:ctrlPr>
                            <a:rPr lang="mr-IN" sz="1200" i="1">
                              <a:latin typeface="Cambria Math" panose="02040503050406030204" pitchFamily="18" charset="0"/>
                              <a:ea typeface="Times New Roman" charset="0"/>
                              <a:cs typeface="Times New Roman" charset="0"/>
                            </a:rPr>
                          </m:ctrlPr>
                        </m:fPr>
                        <m:num>
                          <m:r>
                            <a:rPr lang="en-US" sz="1200" i="1">
                              <a:latin typeface="Cambria Math" charset="0"/>
                              <a:ea typeface="Times New Roman" charset="0"/>
                              <a:cs typeface="Times New Roman" charset="0"/>
                            </a:rPr>
                            <m:t>1</m:t>
                          </m:r>
                        </m:num>
                        <m:den>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,0</m:t>
                              </m:r>
                            </m:sub>
                          </m:sSub>
                        </m:den>
                      </m:f>
                      <m:nary>
                        <m:naryPr>
                          <m:chr m:val="∑"/>
                          <m:supHide m:val="on"/>
                          <m:ctrlPr>
                            <a:rPr lang="en-US" sz="1200" i="1">
                              <a:latin typeface="Cambria Math" panose="02040503050406030204" pitchFamily="18" charset="0"/>
                              <a:ea typeface="Times New Roman" charset="0"/>
                              <a:cs typeface="Times New Roman" charset="0"/>
                            </a:rPr>
                          </m:ctrlPr>
                        </m:naryPr>
                        <m:sub>
                          <m:r>
                            <m:rPr>
                              <m:brk m:alnAt="7"/>
                            </m:rPr>
                            <a:rPr lang="en-US" sz="1200" i="1">
                              <a:latin typeface="Cambria Math" charset="0"/>
                              <a:ea typeface="Times New Roman" charset="0"/>
                              <a:cs typeface="Times New Roman" charset="0"/>
                            </a:rPr>
                            <m:t>𝑐</m:t>
                          </m:r>
                        </m:sub>
                        <m:sup/>
                        <m:e>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𝑀</m:t>
                              </m:r>
                            </m:e>
                            <m:sub>
                              <m:r>
                                <a:rPr lang="en-US" sz="1200" i="1">
                                  <a:latin typeface="Cambria Math" charset="0"/>
                                  <a:ea typeface="Times New Roman" charset="0"/>
                                  <a:cs typeface="Times New Roman" charset="0"/>
                                </a:rPr>
                                <m:t>𝑐𝑝</m:t>
                              </m:r>
                            </m:sub>
                          </m:sSub>
                          <m:r>
                            <a:rPr lang="en-US" sz="1200" i="1">
                              <a:latin typeface="Cambria Math" charset="0"/>
                              <a:ea typeface="Cambria Math" charset="0"/>
                              <a:cs typeface="Cambria Math" charset="0"/>
                            </a:rPr>
                            <m:t>∙</m:t>
                          </m:r>
                          <m:sSub>
                            <m:sSubPr>
                              <m:ctrlPr>
                                <a:rPr lang="en-US" sz="1200" i="1">
                                  <a:latin typeface="Cambria Math" panose="02040503050406030204" pitchFamily="18" charset="0"/>
                                  <a:ea typeface="Cambria Math" charset="0"/>
                                  <a:cs typeface="Cambria Math" charset="0"/>
                                </a:rPr>
                              </m:ctrlPr>
                            </m:sSubPr>
                            <m:e>
                              <m:r>
                                <a:rPr lang="en-US" sz="1200" i="1">
                                  <a:latin typeface="Cambria Math" charset="0"/>
                                  <a:ea typeface="Cambria Math" charset="0"/>
                                  <a:cs typeface="Cambria Math" charset="0"/>
                                </a:rPr>
                                <m:t>𝑘</m:t>
                              </m:r>
                            </m:e>
                            <m:sub>
                              <m:r>
                                <a:rPr lang="en-US" sz="1200" i="1">
                                  <a:latin typeface="Cambria Math" charset="0"/>
                                  <a:ea typeface="Cambria Math" charset="0"/>
                                  <a:cs typeface="Cambria Math" charset="0"/>
                                </a:rPr>
                                <m:t>𝑐</m:t>
                              </m:r>
                              <m:r>
                                <a:rPr lang="en-US" sz="1200" i="1">
                                  <a:latin typeface="Cambria Math" charset="0"/>
                                  <a:ea typeface="Cambria Math" charset="0"/>
                                  <a:cs typeface="Cambria Math" charset="0"/>
                                </a:rPr>
                                <m:t>,</m:t>
                              </m:r>
                              <m:r>
                                <a:rPr lang="en-US" sz="1200" i="1">
                                  <a:latin typeface="Cambria Math" charset="0"/>
                                  <a:ea typeface="Cambria Math" charset="0"/>
                                  <a:cs typeface="Cambria Math" charset="0"/>
                                </a:rPr>
                                <m:t>𝑁</m:t>
                              </m:r>
                              <m:r>
                                <a:rPr lang="en-US" sz="1200" i="1">
                                  <a:latin typeface="Cambria Math" charset="0"/>
                                  <a:ea typeface="Cambria Math" charset="0"/>
                                  <a:cs typeface="Cambria Math" charset="0"/>
                                </a:rPr>
                                <m:t>−1</m:t>
                              </m:r>
                            </m:sub>
                          </m:sSub>
                        </m:e>
                      </m:nary>
                    </m:oMath>
                  </m:oMathPara>
                </a14:m>
                <a:endParaRPr lang="en-GB" dirty="0"/>
              </a:p>
            </p:txBody>
          </p:sp>
        </mc:Choice>
        <mc:Fallback xmlns="">
          <p:sp>
            <p:nvSpPr>
              <p:cNvPr id="64" name="Rectangle 63"/>
              <p:cNvSpPr>
                <a:spLocks noRot="1" noChangeAspect="1" noMove="1" noResize="1" noEditPoints="1" noAdjustHandles="1" noChangeArrowheads="1" noChangeShapeType="1" noTextEdit="1"/>
              </p:cNvSpPr>
              <p:nvPr/>
            </p:nvSpPr>
            <p:spPr>
              <a:xfrm>
                <a:off x="7020270" y="460729"/>
                <a:ext cx="1977914" cy="540533"/>
              </a:xfrm>
              <a:prstGeom prst="rect">
                <a:avLst/>
              </a:prstGeom>
              <a:blipFill rotWithShape="0">
                <a:blip r:embed="rId8"/>
                <a:stretch>
                  <a:fillRect t="-117045" r="-11420" b="-16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7020270" y="1045635"/>
                <a:ext cx="1786708" cy="540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,1</m:t>
                          </m:r>
                        </m:sub>
                      </m:sSub>
                      <m:r>
                        <a:rPr lang="en-US" sz="1200" i="1">
                          <a:latin typeface="Cambria Math" charset="0"/>
                          <a:ea typeface="Times New Roman" charset="0"/>
                          <a:cs typeface="Times New Roman" charset="0"/>
                        </a:rPr>
                        <m:t>=</m:t>
                      </m:r>
                      <m:f>
                        <m:fPr>
                          <m:ctrlPr>
                            <a:rPr lang="mr-IN" sz="1200" i="1">
                              <a:latin typeface="Cambria Math" panose="02040503050406030204" pitchFamily="18" charset="0"/>
                              <a:ea typeface="Times New Roman" charset="0"/>
                              <a:cs typeface="Times New Roman" charset="0"/>
                            </a:rPr>
                          </m:ctrlPr>
                        </m:fPr>
                        <m:num>
                          <m:r>
                            <a:rPr lang="en-US" sz="1200" i="1">
                              <a:latin typeface="Cambria Math" charset="0"/>
                              <a:ea typeface="Times New Roman" charset="0"/>
                              <a:cs typeface="Times New Roman" charset="0"/>
                            </a:rPr>
                            <m:t>1</m:t>
                          </m:r>
                        </m:num>
                        <m:den>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𝑘</m:t>
                              </m:r>
                            </m:e>
                            <m:sub>
                              <m:r>
                                <a:rPr lang="en-US" sz="1200" i="1">
                                  <a:latin typeface="Cambria Math" charset="0"/>
                                  <a:ea typeface="Times New Roman" charset="0"/>
                                  <a:cs typeface="Times New Roman" charset="0"/>
                                </a:rPr>
                                <m:t>𝑝</m:t>
                              </m:r>
                              <m:r>
                                <a:rPr lang="en-US" sz="1200" i="1">
                                  <a:latin typeface="Cambria Math" charset="0"/>
                                  <a:ea typeface="Times New Roman" charset="0"/>
                                  <a:cs typeface="Times New Roman" charset="0"/>
                                </a:rPr>
                                <m:t>,0</m:t>
                              </m:r>
                            </m:sub>
                          </m:sSub>
                        </m:den>
                      </m:f>
                      <m:nary>
                        <m:naryPr>
                          <m:chr m:val="∑"/>
                          <m:supHide m:val="on"/>
                          <m:ctrlPr>
                            <a:rPr lang="en-US" sz="1200" i="1">
                              <a:latin typeface="Cambria Math" panose="02040503050406030204" pitchFamily="18" charset="0"/>
                              <a:ea typeface="Times New Roman" charset="0"/>
                              <a:cs typeface="Times New Roman" charset="0"/>
                            </a:rPr>
                          </m:ctrlPr>
                        </m:naryPr>
                        <m:sub>
                          <m:r>
                            <m:rPr>
                              <m:brk m:alnAt="7"/>
                            </m:rPr>
                            <a:rPr lang="en-US" sz="1200" i="1">
                              <a:latin typeface="Cambria Math" charset="0"/>
                              <a:ea typeface="Times New Roman" charset="0"/>
                              <a:cs typeface="Times New Roman" charset="0"/>
                            </a:rPr>
                            <m:t>𝑐</m:t>
                          </m:r>
                        </m:sub>
                        <m:sup/>
                        <m:e>
                          <m:sSub>
                            <m:sSubPr>
                              <m:ctrlPr>
                                <a:rPr lang="en-US" sz="1200" i="1">
                                  <a:latin typeface="Cambria Math" panose="02040503050406030204" pitchFamily="18" charset="0"/>
                                  <a:ea typeface="Times New Roman" charset="0"/>
                                  <a:cs typeface="Times New Roman" charset="0"/>
                                </a:rPr>
                              </m:ctrlPr>
                            </m:sSubPr>
                            <m:e>
                              <m:r>
                                <a:rPr lang="en-US" sz="1200" i="1">
                                  <a:latin typeface="Cambria Math" charset="0"/>
                                  <a:ea typeface="Times New Roman" charset="0"/>
                                  <a:cs typeface="Times New Roman" charset="0"/>
                                </a:rPr>
                                <m:t>𝑀</m:t>
                              </m:r>
                            </m:e>
                            <m:sub>
                              <m:r>
                                <a:rPr lang="en-US" sz="1200" i="1">
                                  <a:latin typeface="Cambria Math" charset="0"/>
                                  <a:ea typeface="Times New Roman" charset="0"/>
                                  <a:cs typeface="Times New Roman" charset="0"/>
                                </a:rPr>
                                <m:t>𝑐𝑝</m:t>
                              </m:r>
                            </m:sub>
                          </m:sSub>
                          <m:r>
                            <a:rPr lang="en-US" sz="1200" i="1">
                              <a:latin typeface="Cambria Math" charset="0"/>
                              <a:ea typeface="Cambria Math" charset="0"/>
                              <a:cs typeface="Cambria Math" charset="0"/>
                            </a:rPr>
                            <m:t>∙</m:t>
                          </m:r>
                          <m:sSub>
                            <m:sSubPr>
                              <m:ctrlPr>
                                <a:rPr lang="en-US" sz="1200" i="1">
                                  <a:latin typeface="Cambria Math" panose="02040503050406030204" pitchFamily="18" charset="0"/>
                                  <a:ea typeface="Cambria Math" charset="0"/>
                                  <a:cs typeface="Cambria Math" charset="0"/>
                                </a:rPr>
                              </m:ctrlPr>
                            </m:sSubPr>
                            <m:e>
                              <m:r>
                                <a:rPr lang="en-US" sz="1200" i="1">
                                  <a:latin typeface="Cambria Math" charset="0"/>
                                  <a:ea typeface="Cambria Math" charset="0"/>
                                  <a:cs typeface="Cambria Math" charset="0"/>
                                </a:rPr>
                                <m:t>𝑘</m:t>
                              </m:r>
                            </m:e>
                            <m:sub>
                              <m:r>
                                <a:rPr lang="en-US" sz="1200" i="1">
                                  <a:latin typeface="Cambria Math" charset="0"/>
                                  <a:ea typeface="Cambria Math" charset="0"/>
                                  <a:cs typeface="Cambria Math" charset="0"/>
                                </a:rPr>
                                <m:t>𝑐</m:t>
                              </m:r>
                              <m:r>
                                <a:rPr lang="en-US" sz="1200" i="1">
                                  <a:latin typeface="Cambria Math" charset="0"/>
                                  <a:ea typeface="Cambria Math" charset="0"/>
                                  <a:cs typeface="Cambria Math" charset="0"/>
                                </a:rPr>
                                <m:t>,0</m:t>
                              </m:r>
                            </m:sub>
                          </m:sSub>
                        </m:e>
                      </m:nary>
                    </m:oMath>
                  </m:oMathPara>
                </a14:m>
                <a:endParaRPr lang="en-GB" dirty="0"/>
              </a:p>
            </p:txBody>
          </p:sp>
        </mc:Choice>
        <mc:Fallback xmlns="">
          <p:sp>
            <p:nvSpPr>
              <p:cNvPr id="65" name="Rectangle 64"/>
              <p:cNvSpPr>
                <a:spLocks noRot="1" noChangeAspect="1" noMove="1" noResize="1" noEditPoints="1" noAdjustHandles="1" noChangeArrowheads="1" noChangeShapeType="1" noTextEdit="1"/>
              </p:cNvSpPr>
              <p:nvPr/>
            </p:nvSpPr>
            <p:spPr>
              <a:xfrm>
                <a:off x="7020270" y="1045635"/>
                <a:ext cx="1786708" cy="540533"/>
              </a:xfrm>
              <a:prstGeom prst="rect">
                <a:avLst/>
              </a:prstGeom>
              <a:blipFill rotWithShape="0">
                <a:blip r:embed="rId9"/>
                <a:stretch>
                  <a:fillRect t="-117045" r="-22184" b="-16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0" y="1993221"/>
                <a:ext cx="2181146" cy="353110"/>
              </a:xfrm>
              <a:prstGeom prst="rect">
                <a:avLst/>
              </a:prstGeom>
              <a:noFill/>
            </p:spPr>
            <p:txBody>
              <a:bodyPr wrap="square" rtlCol="0">
                <a:spAutoFit/>
              </a:bodyPr>
              <a:lstStyle/>
              <a:p>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𝑐</m:t>
                        </m:r>
                        <m:r>
                          <a:rPr lang="en-US" sz="1200" b="0" i="1" smtClean="0">
                            <a:latin typeface="Cambria Math" charset="0"/>
                          </a:rPr>
                          <m:t>1,1</m:t>
                        </m:r>
                      </m:sub>
                    </m:sSub>
                    <m:r>
                      <a:rPr lang="en-US" sz="1200" b="0" i="1" smtClean="0">
                        <a:latin typeface="Cambria Math" charset="0"/>
                      </a:rPr>
                      <m:t>=(</m:t>
                    </m:r>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4</m:t>
                        </m:r>
                      </m:den>
                    </m:f>
                    <m:r>
                      <a:rPr lang="en-US" sz="1200" b="0" i="1" smtClean="0">
                        <a:latin typeface="Cambria Math" charset="0"/>
                      </a:rPr>
                      <m:t>)(</m:t>
                    </m:r>
                    <m:r>
                      <a:rPr lang="en-US" sz="1200" b="1" i="1" smtClean="0">
                        <a:solidFill>
                          <a:srgbClr val="FF0000"/>
                        </a:solidFill>
                        <a:latin typeface="Cambria Math" charset="0"/>
                      </a:rPr>
                      <m:t>𝟏</m:t>
                    </m:r>
                    <m:r>
                      <a:rPr lang="en-US" sz="1200" b="1" i="1" smtClean="0">
                        <a:solidFill>
                          <a:srgbClr val="FF0000"/>
                        </a:solidFill>
                        <a:latin typeface="Cambria Math" charset="0"/>
                      </a:rPr>
                      <m:t>+</m:t>
                    </m:r>
                    <m:r>
                      <a:rPr lang="en-US" sz="1200" b="1" i="1" smtClean="0">
                        <a:solidFill>
                          <a:srgbClr val="FF0000"/>
                        </a:solidFill>
                        <a:latin typeface="Cambria Math" charset="0"/>
                      </a:rPr>
                      <m:t>𝟐</m:t>
                    </m:r>
                    <m:r>
                      <a:rPr lang="en-US" sz="1200" b="1" i="1" smtClean="0">
                        <a:solidFill>
                          <a:srgbClr val="FF0000"/>
                        </a:solidFill>
                        <a:latin typeface="Cambria Math" charset="0"/>
                      </a:rPr>
                      <m:t>+</m:t>
                    </m:r>
                    <m:r>
                      <a:rPr lang="en-US" sz="1200" b="1" i="1" smtClean="0">
                        <a:solidFill>
                          <a:srgbClr val="FF0000"/>
                        </a:solidFill>
                        <a:latin typeface="Cambria Math" charset="0"/>
                      </a:rPr>
                      <m:t>𝟐</m:t>
                    </m:r>
                    <m:r>
                      <a:rPr lang="en-US" sz="1200" b="1" i="1" smtClean="0">
                        <a:solidFill>
                          <a:srgbClr val="FF0000"/>
                        </a:solidFill>
                        <a:latin typeface="Cambria Math" charset="0"/>
                      </a:rPr>
                      <m:t>+</m:t>
                    </m:r>
                    <m:r>
                      <a:rPr lang="en-US" sz="1200" b="1" i="1" smtClean="0">
                        <a:solidFill>
                          <a:srgbClr val="FF0000"/>
                        </a:solidFill>
                        <a:latin typeface="Cambria Math" charset="0"/>
                      </a:rPr>
                      <m:t>𝟑</m:t>
                    </m:r>
                    <m:r>
                      <a:rPr lang="en-US" sz="1200" b="0" i="1" smtClean="0">
                        <a:latin typeface="Cambria Math" charset="0"/>
                      </a:rPr>
                      <m:t>)</m:t>
                    </m:r>
                  </m:oMath>
                </a14:m>
                <a:r>
                  <a:rPr lang="en-GB" sz="1200" dirty="0"/>
                  <a:t>=2</a:t>
                </a:r>
              </a:p>
            </p:txBody>
          </p:sp>
        </mc:Choice>
        <mc:Fallback xmlns="">
          <p:sp>
            <p:nvSpPr>
              <p:cNvPr id="66" name="TextBox 65"/>
              <p:cNvSpPr txBox="1">
                <a:spLocks noRot="1" noChangeAspect="1" noMove="1" noResize="1" noEditPoints="1" noAdjustHandles="1" noChangeArrowheads="1" noChangeShapeType="1" noTextEdit="1"/>
              </p:cNvSpPr>
              <p:nvPr/>
            </p:nvSpPr>
            <p:spPr>
              <a:xfrm>
                <a:off x="0" y="1993221"/>
                <a:ext cx="2181146" cy="353110"/>
              </a:xfrm>
              <a:prstGeom prst="rect">
                <a:avLst/>
              </a:prstGeom>
              <a:blipFill rotWithShape="0">
                <a:blip r:embed="rId10"/>
                <a:stretch>
                  <a:fillRect b="-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0" y="2838054"/>
                <a:ext cx="2181146" cy="44313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𝑐</m:t>
                          </m:r>
                          <m:r>
                            <a:rPr lang="en-US" sz="1200" b="0" i="1" smtClean="0">
                              <a:latin typeface="Cambria Math" charset="0"/>
                            </a:rPr>
                            <m:t>2,1</m:t>
                          </m:r>
                        </m:sub>
                      </m:sSub>
                      <m:r>
                        <a:rPr lang="en-US" sz="1200" b="0" i="1" smtClean="0">
                          <a:latin typeface="Cambria Math"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1</m:t>
                              </m:r>
                            </m:den>
                          </m:f>
                        </m:e>
                      </m:d>
                      <m:d>
                        <m:dPr>
                          <m:ctrlPr>
                            <a:rPr lang="en-US" sz="1200" b="0" i="1" smtClean="0">
                              <a:latin typeface="Cambria Math" panose="02040503050406030204" pitchFamily="18" charset="0"/>
                            </a:rPr>
                          </m:ctrlPr>
                        </m:dPr>
                        <m:e>
                          <m:r>
                            <a:rPr lang="en-US" sz="1200" b="1" i="1" smtClean="0">
                              <a:solidFill>
                                <a:srgbClr val="FF0000"/>
                              </a:solidFill>
                              <a:latin typeface="Cambria Math" charset="0"/>
                            </a:rPr>
                            <m:t>𝟐</m:t>
                          </m:r>
                        </m:e>
                      </m:d>
                      <m:r>
                        <a:rPr lang="en-US" sz="1200" b="0" i="1" smtClean="0">
                          <a:latin typeface="Cambria Math" charset="0"/>
                        </a:rPr>
                        <m:t>=2</m:t>
                      </m:r>
                    </m:oMath>
                  </m:oMathPara>
                </a14:m>
                <a:endParaRPr lang="en-GB" sz="1200" dirty="0"/>
              </a:p>
            </p:txBody>
          </p:sp>
        </mc:Choice>
        <mc:Fallback xmlns="">
          <p:sp>
            <p:nvSpPr>
              <p:cNvPr id="67" name="TextBox 66"/>
              <p:cNvSpPr txBox="1">
                <a:spLocks noRot="1" noChangeAspect="1" noMove="1" noResize="1" noEditPoints="1" noAdjustHandles="1" noChangeArrowheads="1" noChangeShapeType="1" noTextEdit="1"/>
              </p:cNvSpPr>
              <p:nvPr/>
            </p:nvSpPr>
            <p:spPr>
              <a:xfrm>
                <a:off x="0" y="2838054"/>
                <a:ext cx="2181146" cy="443135"/>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2247" y="3714260"/>
                <a:ext cx="2181146" cy="44313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𝑐</m:t>
                          </m:r>
                          <m:r>
                            <a:rPr lang="en-US" sz="1200" b="0" i="1" smtClean="0">
                              <a:latin typeface="Cambria Math" charset="0"/>
                            </a:rPr>
                            <m:t>3,1</m:t>
                          </m:r>
                        </m:sub>
                      </m:sSub>
                      <m:r>
                        <a:rPr lang="en-US" sz="1200" b="0" i="1" smtClean="0">
                          <a:latin typeface="Cambria Math"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2</m:t>
                              </m:r>
                            </m:den>
                          </m:f>
                        </m:e>
                      </m:d>
                      <m:d>
                        <m:dPr>
                          <m:ctrlPr>
                            <a:rPr lang="en-US" sz="1200" b="0" i="1" smtClean="0">
                              <a:latin typeface="Cambria Math" panose="02040503050406030204" pitchFamily="18" charset="0"/>
                            </a:rPr>
                          </m:ctrlPr>
                        </m:dPr>
                        <m:e>
                          <m:r>
                            <a:rPr lang="en-US" sz="1200" b="1" i="1" smtClean="0">
                              <a:solidFill>
                                <a:srgbClr val="FF0000"/>
                              </a:solidFill>
                              <a:latin typeface="Cambria Math" charset="0"/>
                            </a:rPr>
                            <m:t>𝟐</m:t>
                          </m:r>
                          <m:r>
                            <a:rPr lang="en-US" sz="1200" b="1" i="1" smtClean="0">
                              <a:solidFill>
                                <a:srgbClr val="FF0000"/>
                              </a:solidFill>
                              <a:latin typeface="Cambria Math" charset="0"/>
                            </a:rPr>
                            <m:t>+</m:t>
                          </m:r>
                          <m:r>
                            <a:rPr lang="en-US" sz="1200" b="1" i="1" smtClean="0">
                              <a:solidFill>
                                <a:srgbClr val="FF0000"/>
                              </a:solidFill>
                              <a:latin typeface="Cambria Math" charset="0"/>
                            </a:rPr>
                            <m:t>𝟑</m:t>
                          </m:r>
                        </m:e>
                      </m:d>
                      <m:r>
                        <a:rPr lang="en-US" sz="1200" b="0" i="1" smtClean="0">
                          <a:latin typeface="Cambria Math" charset="0"/>
                        </a:rPr>
                        <m:t>=2.5</m:t>
                      </m:r>
                    </m:oMath>
                  </m:oMathPara>
                </a14:m>
                <a:endParaRPr lang="en-GB" sz="1200" dirty="0"/>
              </a:p>
            </p:txBody>
          </p:sp>
        </mc:Choice>
        <mc:Fallback xmlns="">
          <p:sp>
            <p:nvSpPr>
              <p:cNvPr id="68" name="TextBox 67"/>
              <p:cNvSpPr txBox="1">
                <a:spLocks noRot="1" noChangeAspect="1" noMove="1" noResize="1" noEditPoints="1" noAdjustHandles="1" noChangeArrowheads="1" noChangeShapeType="1" noTextEdit="1"/>
              </p:cNvSpPr>
              <p:nvPr/>
            </p:nvSpPr>
            <p:spPr>
              <a:xfrm>
                <a:off x="-2247" y="3714260"/>
                <a:ext cx="2181146" cy="443135"/>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2247" y="4570564"/>
                <a:ext cx="2181146" cy="44313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𝑐</m:t>
                          </m:r>
                          <m:r>
                            <a:rPr lang="en-US" sz="1200" b="0" i="1" smtClean="0">
                              <a:latin typeface="Cambria Math" charset="0"/>
                            </a:rPr>
                            <m:t>4,1</m:t>
                          </m:r>
                        </m:sub>
                      </m:sSub>
                      <m:r>
                        <a:rPr lang="en-US" sz="1200" b="0" i="1" smtClean="0">
                          <a:latin typeface="Cambria Math"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1</m:t>
                              </m:r>
                            </m:den>
                          </m:f>
                        </m:e>
                      </m:d>
                      <m:d>
                        <m:dPr>
                          <m:ctrlPr>
                            <a:rPr lang="en-US" sz="1200" b="0" i="1" smtClean="0">
                              <a:latin typeface="Cambria Math" panose="02040503050406030204" pitchFamily="18" charset="0"/>
                            </a:rPr>
                          </m:ctrlPr>
                        </m:dPr>
                        <m:e>
                          <m:r>
                            <a:rPr lang="en-US" sz="1200" b="1" i="1" smtClean="0">
                              <a:solidFill>
                                <a:srgbClr val="FF0000"/>
                              </a:solidFill>
                              <a:latin typeface="Cambria Math" charset="0"/>
                            </a:rPr>
                            <m:t>𝟑</m:t>
                          </m:r>
                        </m:e>
                      </m:d>
                      <m:r>
                        <a:rPr lang="en-US" sz="1200" b="0" i="1" smtClean="0">
                          <a:latin typeface="Cambria Math" charset="0"/>
                        </a:rPr>
                        <m:t>=3</m:t>
                      </m:r>
                    </m:oMath>
                  </m:oMathPara>
                </a14:m>
                <a:endParaRPr lang="en-GB" sz="1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2247" y="4570564"/>
                <a:ext cx="2181146" cy="443135"/>
              </a:xfrm>
              <a:prstGeom prst="rect">
                <a:avLst/>
              </a:prstGeom>
              <a:blipFill rotWithShape="0">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6927358" y="1992698"/>
                <a:ext cx="2181146" cy="353110"/>
              </a:xfrm>
              <a:prstGeom prst="rect">
                <a:avLst/>
              </a:prstGeom>
              <a:noFill/>
            </p:spPr>
            <p:txBody>
              <a:bodyPr wrap="square" rtlCol="0">
                <a:spAutoFit/>
              </a:bodyPr>
              <a:lstStyle/>
              <a:p>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𝑝</m:t>
                        </m:r>
                        <m:r>
                          <a:rPr lang="en-US" sz="1200" b="0" i="1" smtClean="0">
                            <a:latin typeface="Cambria Math" charset="0"/>
                          </a:rPr>
                          <m:t>1,1</m:t>
                        </m:r>
                      </m:sub>
                    </m:sSub>
                    <m:r>
                      <a:rPr lang="en-US" sz="1200" b="0" i="1" smtClean="0">
                        <a:latin typeface="Cambria Math" charset="0"/>
                      </a:rPr>
                      <m:t>=(</m:t>
                    </m:r>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1</m:t>
                        </m:r>
                      </m:den>
                    </m:f>
                    <m:r>
                      <a:rPr lang="en-US" sz="1200" b="0" i="1" smtClean="0">
                        <a:latin typeface="Cambria Math" charset="0"/>
                      </a:rPr>
                      <m:t>)(</m:t>
                    </m:r>
                    <m:r>
                      <a:rPr lang="en-US" sz="1200" b="1" i="1" smtClean="0">
                        <a:solidFill>
                          <a:srgbClr val="00B0F0"/>
                        </a:solidFill>
                        <a:latin typeface="Cambria Math" charset="0"/>
                      </a:rPr>
                      <m:t>𝟒</m:t>
                    </m:r>
                    <m:r>
                      <a:rPr lang="en-US" sz="1200" b="0" i="1" smtClean="0">
                        <a:latin typeface="Cambria Math" charset="0"/>
                      </a:rPr>
                      <m:t>)</m:t>
                    </m:r>
                  </m:oMath>
                </a14:m>
                <a:r>
                  <a:rPr lang="en-GB" sz="1200" dirty="0"/>
                  <a:t>=4</a:t>
                </a:r>
              </a:p>
            </p:txBody>
          </p:sp>
        </mc:Choice>
        <mc:Fallback xmlns="">
          <p:sp>
            <p:nvSpPr>
              <p:cNvPr id="70" name="TextBox 69"/>
              <p:cNvSpPr txBox="1">
                <a:spLocks noRot="1" noChangeAspect="1" noMove="1" noResize="1" noEditPoints="1" noAdjustHandles="1" noChangeArrowheads="1" noChangeShapeType="1" noTextEdit="1"/>
              </p:cNvSpPr>
              <p:nvPr/>
            </p:nvSpPr>
            <p:spPr>
              <a:xfrm>
                <a:off x="6927358" y="1992698"/>
                <a:ext cx="2181146" cy="353110"/>
              </a:xfrm>
              <a:prstGeom prst="rect">
                <a:avLst/>
              </a:prstGeom>
              <a:blipFill rotWithShape="0">
                <a:blip r:embed="rId14"/>
                <a:stretch>
                  <a:fillRect b="-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6927358" y="2837531"/>
                <a:ext cx="2181146" cy="44313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𝑝</m:t>
                          </m:r>
                          <m:r>
                            <a:rPr lang="en-US" sz="1200" b="0" i="1" smtClean="0">
                              <a:latin typeface="Cambria Math" charset="0"/>
                            </a:rPr>
                            <m:t>2,1</m:t>
                          </m:r>
                        </m:sub>
                      </m:sSub>
                      <m:r>
                        <a:rPr lang="en-US" sz="1200" b="0" i="1" smtClean="0">
                          <a:latin typeface="Cambria Math"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2</m:t>
                              </m:r>
                            </m:den>
                          </m:f>
                        </m:e>
                      </m:d>
                      <m:d>
                        <m:dPr>
                          <m:ctrlPr>
                            <a:rPr lang="en-US" sz="1200" b="0" i="1" smtClean="0">
                              <a:latin typeface="Cambria Math" panose="02040503050406030204" pitchFamily="18" charset="0"/>
                            </a:rPr>
                          </m:ctrlPr>
                        </m:dPr>
                        <m:e>
                          <m:r>
                            <a:rPr lang="en-US" sz="1200" b="1" i="1" smtClean="0">
                              <a:solidFill>
                                <a:srgbClr val="00B0F0"/>
                              </a:solidFill>
                              <a:latin typeface="Cambria Math" charset="0"/>
                            </a:rPr>
                            <m:t>𝟒</m:t>
                          </m:r>
                          <m:r>
                            <a:rPr lang="en-US" sz="1200" b="1" i="1" smtClean="0">
                              <a:solidFill>
                                <a:srgbClr val="00B0F0"/>
                              </a:solidFill>
                              <a:latin typeface="Cambria Math" charset="0"/>
                            </a:rPr>
                            <m:t>+</m:t>
                          </m:r>
                          <m:r>
                            <a:rPr lang="en-US" sz="1200" b="1" i="1" smtClean="0">
                              <a:solidFill>
                                <a:srgbClr val="00B0F0"/>
                              </a:solidFill>
                              <a:latin typeface="Cambria Math" charset="0"/>
                            </a:rPr>
                            <m:t>𝟏</m:t>
                          </m:r>
                        </m:e>
                      </m:d>
                      <m:r>
                        <a:rPr lang="en-US" sz="1200" b="0" i="1" smtClean="0">
                          <a:latin typeface="Cambria Math" charset="0"/>
                        </a:rPr>
                        <m:t>=2.5</m:t>
                      </m:r>
                    </m:oMath>
                  </m:oMathPara>
                </a14:m>
                <a:endParaRPr lang="en-GB" sz="1200" dirty="0"/>
              </a:p>
            </p:txBody>
          </p:sp>
        </mc:Choice>
        <mc:Fallback xmlns="">
          <p:sp>
            <p:nvSpPr>
              <p:cNvPr id="71" name="TextBox 70"/>
              <p:cNvSpPr txBox="1">
                <a:spLocks noRot="1" noChangeAspect="1" noMove="1" noResize="1" noEditPoints="1" noAdjustHandles="1" noChangeArrowheads="1" noChangeShapeType="1" noTextEdit="1"/>
              </p:cNvSpPr>
              <p:nvPr/>
            </p:nvSpPr>
            <p:spPr>
              <a:xfrm>
                <a:off x="6927358" y="2837531"/>
                <a:ext cx="2181146" cy="443135"/>
              </a:xfrm>
              <a:prstGeom prst="rect">
                <a:avLst/>
              </a:prstGeom>
              <a:blipFill rotWithShape="0">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925111" y="3713737"/>
                <a:ext cx="2181146" cy="44313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𝑝</m:t>
                          </m:r>
                          <m:r>
                            <a:rPr lang="en-US" sz="1200" b="0" i="1" smtClean="0">
                              <a:latin typeface="Cambria Math" charset="0"/>
                            </a:rPr>
                            <m:t>3,1</m:t>
                          </m:r>
                        </m:sub>
                      </m:sSub>
                      <m:r>
                        <a:rPr lang="en-US" sz="1200" b="0" i="1" smtClean="0">
                          <a:latin typeface="Cambria Math"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2</m:t>
                              </m:r>
                            </m:den>
                          </m:f>
                        </m:e>
                      </m:d>
                      <m:d>
                        <m:dPr>
                          <m:ctrlPr>
                            <a:rPr lang="en-US" sz="1200" b="0" i="1" smtClean="0">
                              <a:latin typeface="Cambria Math" panose="02040503050406030204" pitchFamily="18" charset="0"/>
                            </a:rPr>
                          </m:ctrlPr>
                        </m:dPr>
                        <m:e>
                          <m:r>
                            <a:rPr lang="en-US" sz="1200" b="1" i="1" smtClean="0">
                              <a:solidFill>
                                <a:srgbClr val="00B0F0"/>
                              </a:solidFill>
                              <a:latin typeface="Cambria Math" charset="0"/>
                            </a:rPr>
                            <m:t>𝟒</m:t>
                          </m:r>
                          <m:r>
                            <a:rPr lang="en-US" sz="1200" b="1" i="1" smtClean="0">
                              <a:solidFill>
                                <a:srgbClr val="00B0F0"/>
                              </a:solidFill>
                              <a:latin typeface="Cambria Math" charset="0"/>
                            </a:rPr>
                            <m:t>+</m:t>
                          </m:r>
                          <m:r>
                            <a:rPr lang="en-US" sz="1200" b="1" i="1" smtClean="0">
                              <a:solidFill>
                                <a:srgbClr val="00B0F0"/>
                              </a:solidFill>
                              <a:latin typeface="Cambria Math" charset="0"/>
                            </a:rPr>
                            <m:t>𝟐</m:t>
                          </m:r>
                        </m:e>
                      </m:d>
                      <m:r>
                        <a:rPr lang="en-US" sz="1200" b="0" i="1" smtClean="0">
                          <a:latin typeface="Cambria Math" charset="0"/>
                        </a:rPr>
                        <m:t>=3</m:t>
                      </m:r>
                    </m:oMath>
                  </m:oMathPara>
                </a14:m>
                <a:endParaRPr lang="en-GB" sz="1200" dirty="0"/>
              </a:p>
            </p:txBody>
          </p:sp>
        </mc:Choice>
        <mc:Fallback xmlns="">
          <p:sp>
            <p:nvSpPr>
              <p:cNvPr id="72" name="TextBox 71"/>
              <p:cNvSpPr txBox="1">
                <a:spLocks noRot="1" noChangeAspect="1" noMove="1" noResize="1" noEditPoints="1" noAdjustHandles="1" noChangeArrowheads="1" noChangeShapeType="1" noTextEdit="1"/>
              </p:cNvSpPr>
              <p:nvPr/>
            </p:nvSpPr>
            <p:spPr>
              <a:xfrm>
                <a:off x="6925111" y="3713737"/>
                <a:ext cx="2181146" cy="443135"/>
              </a:xfrm>
              <a:prstGeom prst="rect">
                <a:avLst/>
              </a:prstGeom>
              <a:blipFill rotWithShape="0">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925110" y="4570041"/>
                <a:ext cx="2327409" cy="44313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charset="0"/>
                            </a:rPr>
                            <m:t>𝑘</m:t>
                          </m:r>
                        </m:e>
                        <m:sub>
                          <m:r>
                            <a:rPr lang="en-US" sz="1200" b="0" i="1" smtClean="0">
                              <a:latin typeface="Cambria Math" charset="0"/>
                            </a:rPr>
                            <m:t>𝑝</m:t>
                          </m:r>
                          <m:r>
                            <a:rPr lang="en-US" sz="1200" b="0" i="1" smtClean="0">
                              <a:latin typeface="Cambria Math" charset="0"/>
                            </a:rPr>
                            <m:t>4,1</m:t>
                          </m:r>
                        </m:sub>
                      </m:sSub>
                      <m:r>
                        <a:rPr lang="en-US" sz="1200" b="0" i="1" smtClean="0">
                          <a:latin typeface="Cambria Math"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charset="0"/>
                                </a:rPr>
                                <m:t>1</m:t>
                              </m:r>
                            </m:num>
                            <m:den>
                              <m:r>
                                <a:rPr lang="en-US" sz="1200" b="0" i="1" smtClean="0">
                                  <a:latin typeface="Cambria Math" charset="0"/>
                                </a:rPr>
                                <m:t>3</m:t>
                              </m:r>
                            </m:den>
                          </m:f>
                        </m:e>
                      </m:d>
                      <m:d>
                        <m:dPr>
                          <m:ctrlPr>
                            <a:rPr lang="en-US" sz="1200" b="0" i="1" smtClean="0">
                              <a:latin typeface="Cambria Math" panose="02040503050406030204" pitchFamily="18" charset="0"/>
                            </a:rPr>
                          </m:ctrlPr>
                        </m:dPr>
                        <m:e>
                          <m:r>
                            <a:rPr lang="en-US" sz="1200" b="1" i="1" smtClean="0">
                              <a:solidFill>
                                <a:srgbClr val="00B0F0"/>
                              </a:solidFill>
                              <a:latin typeface="Cambria Math" charset="0"/>
                            </a:rPr>
                            <m:t>𝟒</m:t>
                          </m:r>
                          <m:r>
                            <a:rPr lang="en-US" sz="1200" b="1" i="1" smtClean="0">
                              <a:solidFill>
                                <a:srgbClr val="00B0F0"/>
                              </a:solidFill>
                              <a:latin typeface="Cambria Math" charset="0"/>
                            </a:rPr>
                            <m:t>+</m:t>
                          </m:r>
                          <m:r>
                            <a:rPr lang="en-US" sz="1200" b="1" i="1" smtClean="0">
                              <a:solidFill>
                                <a:srgbClr val="00B0F0"/>
                              </a:solidFill>
                              <a:latin typeface="Cambria Math" charset="0"/>
                            </a:rPr>
                            <m:t>𝟐</m:t>
                          </m:r>
                          <m:r>
                            <a:rPr lang="en-US" sz="1200" b="1" i="1" smtClean="0">
                              <a:solidFill>
                                <a:srgbClr val="00B0F0"/>
                              </a:solidFill>
                              <a:latin typeface="Cambria Math" charset="0"/>
                            </a:rPr>
                            <m:t>+</m:t>
                          </m:r>
                          <m:r>
                            <a:rPr lang="en-US" sz="1200" b="1" i="1" smtClean="0">
                              <a:solidFill>
                                <a:srgbClr val="00B0F0"/>
                              </a:solidFill>
                              <a:latin typeface="Cambria Math" charset="0"/>
                            </a:rPr>
                            <m:t>𝟏</m:t>
                          </m:r>
                        </m:e>
                      </m:d>
                      <m:r>
                        <a:rPr lang="en-US" sz="1200" b="0" i="1" smtClean="0">
                          <a:latin typeface="Cambria Math" charset="0"/>
                        </a:rPr>
                        <m:t>=2.33</m:t>
                      </m:r>
                    </m:oMath>
                  </m:oMathPara>
                </a14:m>
                <a:endParaRPr lang="en-GB" sz="1200" dirty="0"/>
              </a:p>
            </p:txBody>
          </p:sp>
        </mc:Choice>
        <mc:Fallback xmlns="">
          <p:sp>
            <p:nvSpPr>
              <p:cNvPr id="73" name="TextBox 72"/>
              <p:cNvSpPr txBox="1">
                <a:spLocks noRot="1" noChangeAspect="1" noMove="1" noResize="1" noEditPoints="1" noAdjustHandles="1" noChangeArrowheads="1" noChangeShapeType="1" noTextEdit="1"/>
              </p:cNvSpPr>
              <p:nvPr/>
            </p:nvSpPr>
            <p:spPr>
              <a:xfrm>
                <a:off x="6925110" y="4570041"/>
                <a:ext cx="2327409" cy="443135"/>
              </a:xfrm>
              <a:prstGeom prst="rect">
                <a:avLst/>
              </a:prstGeom>
              <a:blipFill rotWithShape="0">
                <a:blip r:embed="rId17"/>
                <a:stretch>
                  <a:fillRect/>
                </a:stretch>
              </a:blipFill>
            </p:spPr>
            <p:txBody>
              <a:bodyPr/>
              <a:lstStyle/>
              <a:p>
                <a:r>
                  <a:rPr lang="en-GB">
                    <a:noFill/>
                  </a:rPr>
                  <a:t> </a:t>
                </a:r>
              </a:p>
            </p:txBody>
          </p:sp>
        </mc:Fallback>
      </mc:AlternateContent>
      <p:pic>
        <p:nvPicPr>
          <p:cNvPr id="19" name="Picture 18"/>
          <p:cNvPicPr>
            <a:picLocks noChangeAspect="1"/>
          </p:cNvPicPr>
          <p:nvPr/>
        </p:nvPicPr>
        <p:blipFill>
          <a:blip r:embed="rId18"/>
          <a:stretch>
            <a:fillRect/>
          </a:stretch>
        </p:blipFill>
        <p:spPr>
          <a:xfrm>
            <a:off x="2185018" y="1874012"/>
            <a:ext cx="4485934" cy="3139164"/>
          </a:xfrm>
          <a:prstGeom prst="rect">
            <a:avLst/>
          </a:prstGeom>
        </p:spPr>
      </p:pic>
      <p:sp>
        <p:nvSpPr>
          <p:cNvPr id="3" name="Left Brace 2"/>
          <p:cNvSpPr/>
          <p:nvPr/>
        </p:nvSpPr>
        <p:spPr>
          <a:xfrm rot="16200000">
            <a:off x="842952" y="4276371"/>
            <a:ext cx="360040" cy="188551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Left Brace 22"/>
          <p:cNvSpPr/>
          <p:nvPr/>
        </p:nvSpPr>
        <p:spPr>
          <a:xfrm rot="16200000">
            <a:off x="7829207" y="4234199"/>
            <a:ext cx="360040" cy="197791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p:cNvSpPr txBox="1"/>
          <p:nvPr/>
        </p:nvSpPr>
        <p:spPr>
          <a:xfrm>
            <a:off x="-2247" y="5521752"/>
            <a:ext cx="2448272" cy="584775"/>
          </a:xfrm>
          <a:prstGeom prst="rect">
            <a:avLst/>
          </a:prstGeom>
          <a:noFill/>
        </p:spPr>
        <p:txBody>
          <a:bodyPr wrap="square" rtlCol="0">
            <a:spAutoFit/>
          </a:bodyPr>
          <a:lstStyle/>
          <a:p>
            <a:pPr algn="ctr"/>
            <a:r>
              <a:rPr lang="en-GB" sz="1600" dirty="0">
                <a:latin typeface="Times New Roman" charset="0"/>
                <a:ea typeface="Times New Roman" charset="0"/>
                <a:cs typeface="Times New Roman" charset="0"/>
              </a:rPr>
              <a:t>Avg. ubiquity of products exported by country c</a:t>
            </a:r>
          </a:p>
        </p:txBody>
      </p:sp>
      <p:sp>
        <p:nvSpPr>
          <p:cNvPr id="25" name="TextBox 24"/>
          <p:cNvSpPr txBox="1"/>
          <p:nvPr/>
        </p:nvSpPr>
        <p:spPr>
          <a:xfrm>
            <a:off x="6686794" y="5528562"/>
            <a:ext cx="2448272" cy="584775"/>
          </a:xfrm>
          <a:prstGeom prst="rect">
            <a:avLst/>
          </a:prstGeom>
          <a:noFill/>
        </p:spPr>
        <p:txBody>
          <a:bodyPr wrap="square" rtlCol="0">
            <a:spAutoFit/>
          </a:bodyPr>
          <a:lstStyle/>
          <a:p>
            <a:pPr algn="ctr"/>
            <a:r>
              <a:rPr lang="en-GB" sz="1600" dirty="0">
                <a:latin typeface="Times New Roman" charset="0"/>
                <a:ea typeface="Times New Roman" charset="0"/>
                <a:cs typeface="Times New Roman" charset="0"/>
              </a:rPr>
              <a:t>Avg. diversity of countries exporting product p</a:t>
            </a:r>
          </a:p>
        </p:txBody>
      </p:sp>
      <p:sp>
        <p:nvSpPr>
          <p:cNvPr id="26" name="Content Placeholder 2"/>
          <p:cNvSpPr>
            <a:spLocks noGrp="1"/>
          </p:cNvSpPr>
          <p:nvPr>
            <p:ph idx="1"/>
          </p:nvPr>
        </p:nvSpPr>
        <p:spPr>
          <a:xfrm>
            <a:off x="3099743" y="514476"/>
            <a:ext cx="2656484" cy="466252"/>
          </a:xfrm>
        </p:spPr>
        <p:txBody>
          <a:bodyPr>
            <a:noAutofit/>
          </a:bodyPr>
          <a:lstStyle/>
          <a:p>
            <a:pPr marL="137160" indent="0" algn="ctr">
              <a:buNone/>
            </a:pPr>
            <a:r>
              <a:rPr lang="en-ZA" sz="2000">
                <a:latin typeface="Times New Roman" charset="0"/>
                <a:ea typeface="Times New Roman" charset="0"/>
                <a:cs typeface="Times New Roman" charset="0"/>
              </a:rPr>
              <a:t>1</a:t>
            </a:r>
            <a:r>
              <a:rPr lang="en-ZA" sz="2000" baseline="30000">
                <a:latin typeface="Times New Roman" charset="0"/>
                <a:ea typeface="Times New Roman" charset="0"/>
                <a:cs typeface="Times New Roman" charset="0"/>
              </a:rPr>
              <a:t>st</a:t>
            </a:r>
            <a:r>
              <a:rPr lang="en-ZA" sz="2000">
                <a:latin typeface="Times New Roman" charset="0"/>
                <a:ea typeface="Times New Roman" charset="0"/>
                <a:cs typeface="Times New Roman" charset="0"/>
              </a:rPr>
              <a:t> reflection</a:t>
            </a:r>
            <a:endParaRPr lang="en-ZA"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12141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FE33-C566-7E4F-942B-5B8AB7885F1B}"/>
              </a:ext>
            </a:extLst>
          </p:cNvPr>
          <p:cNvSpPr>
            <a:spLocks noGrp="1"/>
          </p:cNvSpPr>
          <p:nvPr>
            <p:ph type="title"/>
          </p:nvPr>
        </p:nvSpPr>
        <p:spPr>
          <a:xfrm>
            <a:off x="0" y="0"/>
            <a:ext cx="9144000" cy="620688"/>
          </a:xfrm>
        </p:spPr>
        <p:txBody>
          <a:bodyPr>
            <a:normAutofit/>
          </a:bodyPr>
          <a:lstStyle/>
          <a:p>
            <a:r>
              <a:rPr lang="en-US" sz="3200" dirty="0">
                <a:latin typeface="Gill Sans MT" panose="020B0502020104020203" pitchFamily="34" charset="0"/>
              </a:rPr>
              <a:t>Tools &amp; Methods: Economic Complexity</a:t>
            </a:r>
            <a:endParaRPr lang="en-GB" dirty="0"/>
          </a:p>
        </p:txBody>
      </p:sp>
      <p:sp>
        <p:nvSpPr>
          <p:cNvPr id="3" name="Content Placeholder 2">
            <a:extLst>
              <a:ext uri="{FF2B5EF4-FFF2-40B4-BE49-F238E27FC236}">
                <a16:creationId xmlns:a16="http://schemas.microsoft.com/office/drawing/2014/main" id="{6A2F231D-BE0A-AD4A-BDDA-AA7B251F17BC}"/>
              </a:ext>
            </a:extLst>
          </p:cNvPr>
          <p:cNvSpPr>
            <a:spLocks noGrp="1"/>
          </p:cNvSpPr>
          <p:nvPr>
            <p:ph idx="1"/>
          </p:nvPr>
        </p:nvSpPr>
        <p:spPr>
          <a:xfrm>
            <a:off x="7247822" y="836712"/>
            <a:ext cx="1716665" cy="5289451"/>
          </a:xfrm>
        </p:spPr>
        <p:txBody>
          <a:bodyPr>
            <a:normAutofit/>
          </a:bodyPr>
          <a:lstStyle/>
          <a:p>
            <a:pPr marL="0" indent="0">
              <a:buNone/>
            </a:pPr>
            <a:r>
              <a:rPr lang="en-GB" sz="2000" dirty="0">
                <a:latin typeface="Gill Sans MT" panose="020B0502020104020203" pitchFamily="34" charset="77"/>
              </a:rPr>
              <a:t>PAK vs. CHE</a:t>
            </a:r>
          </a:p>
          <a:p>
            <a:pPr marL="0" indent="0">
              <a:buNone/>
            </a:pPr>
            <a:endParaRPr lang="en-GB" sz="2000" dirty="0">
              <a:latin typeface="Gill Sans MT" panose="020B0502020104020203" pitchFamily="34" charset="77"/>
            </a:endParaRPr>
          </a:p>
        </p:txBody>
      </p:sp>
      <p:pic>
        <p:nvPicPr>
          <p:cNvPr id="4" name="Picture 3">
            <a:extLst>
              <a:ext uri="{FF2B5EF4-FFF2-40B4-BE49-F238E27FC236}">
                <a16:creationId xmlns:a16="http://schemas.microsoft.com/office/drawing/2014/main" id="{035EE713-6414-4940-A4B6-A8DDCBB4AD4D}"/>
              </a:ext>
            </a:extLst>
          </p:cNvPr>
          <p:cNvPicPr>
            <a:picLocks noChangeAspect="1"/>
          </p:cNvPicPr>
          <p:nvPr/>
        </p:nvPicPr>
        <p:blipFill>
          <a:blip r:embed="rId3"/>
          <a:stretch>
            <a:fillRect/>
          </a:stretch>
        </p:blipFill>
        <p:spPr>
          <a:xfrm>
            <a:off x="0" y="639831"/>
            <a:ext cx="6844563" cy="4977863"/>
          </a:xfrm>
          <a:prstGeom prst="rect">
            <a:avLst/>
          </a:prstGeom>
        </p:spPr>
      </p:pic>
    </p:spTree>
    <p:extLst>
      <p:ext uri="{BB962C8B-B14F-4D97-AF65-F5344CB8AC3E}">
        <p14:creationId xmlns:p14="http://schemas.microsoft.com/office/powerpoint/2010/main" val="170354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fontScale="90000"/>
          </a:bodyPr>
          <a:lstStyle/>
          <a:p>
            <a:r>
              <a:rPr lang="en-ZA" dirty="0">
                <a:latin typeface="Gill Sans MT" panose="020B0502020104020203" pitchFamily="34" charset="77"/>
                <a:ea typeface="Times New Roman" charset="0"/>
                <a:cs typeface="Times New Roman" charset="0"/>
              </a:rPr>
              <a:t>Economic Complexity –Is it useful?</a:t>
            </a:r>
            <a:br>
              <a:rPr lang="en-GB" dirty="0">
                <a:latin typeface="Gill Sans MT" panose="020B0502020104020203" pitchFamily="34" charset="77"/>
                <a:ea typeface="Times New Roman" charset="0"/>
                <a:cs typeface="Times New Roman" charset="0"/>
              </a:rPr>
            </a:br>
            <a:r>
              <a:rPr lang="en-GB" sz="2700" dirty="0">
                <a:latin typeface="Gill Sans MT" panose="020B0502020104020203" pitchFamily="34" charset="77"/>
              </a:rPr>
              <a:t>Economic Complexity and GDP per capita, 2014</a:t>
            </a:r>
            <a:endParaRPr lang="en-GB" dirty="0">
              <a:latin typeface="Gill Sans MT" panose="020B0502020104020203" pitchFamily="34" charset="77"/>
              <a:ea typeface="Times New Roman" charset="0"/>
              <a:cs typeface="Times New Roman" charset="0"/>
            </a:endParaRPr>
          </a:p>
        </p:txBody>
      </p:sp>
      <p:pic>
        <p:nvPicPr>
          <p:cNvPr id="4" name="Picture 3">
            <a:extLst>
              <a:ext uri="{FF2B5EF4-FFF2-40B4-BE49-F238E27FC236}">
                <a16:creationId xmlns:a16="http://schemas.microsoft.com/office/drawing/2014/main" id="{E781761B-DA1F-D546-94A0-9A5B0F557303}"/>
              </a:ext>
            </a:extLst>
          </p:cNvPr>
          <p:cNvPicPr>
            <a:picLocks noChangeAspect="1"/>
          </p:cNvPicPr>
          <p:nvPr/>
        </p:nvPicPr>
        <p:blipFill rotWithShape="1">
          <a:blip r:embed="rId3"/>
          <a:srcRect l="1788" t="2828" r="2386" b="3293"/>
          <a:stretch/>
        </p:blipFill>
        <p:spPr>
          <a:xfrm>
            <a:off x="35496" y="1187261"/>
            <a:ext cx="6768752" cy="4822736"/>
          </a:xfrm>
          <a:prstGeom prst="rect">
            <a:avLst/>
          </a:prstGeom>
        </p:spPr>
      </p:pic>
    </p:spTree>
    <p:extLst>
      <p:ext uri="{BB962C8B-B14F-4D97-AF65-F5344CB8AC3E}">
        <p14:creationId xmlns:p14="http://schemas.microsoft.com/office/powerpoint/2010/main" val="733819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3CB3-14E6-794C-9DBE-98F476A52958}"/>
              </a:ext>
            </a:extLst>
          </p:cNvPr>
          <p:cNvSpPr>
            <a:spLocks noGrp="1"/>
          </p:cNvSpPr>
          <p:nvPr>
            <p:ph type="title"/>
          </p:nvPr>
        </p:nvSpPr>
        <p:spPr>
          <a:xfrm>
            <a:off x="0" y="0"/>
            <a:ext cx="9144000" cy="692696"/>
          </a:xfrm>
        </p:spPr>
        <p:txBody>
          <a:bodyPr/>
          <a:lstStyle/>
          <a:p>
            <a:r>
              <a:rPr lang="en-GB" dirty="0">
                <a:latin typeface="Gill Sans MT" panose="020B0502020104020203" pitchFamily="34" charset="0"/>
                <a:ea typeface="Times New Roman" charset="0"/>
                <a:cs typeface="Times New Roman" charset="0"/>
              </a:rPr>
              <a:t>The Product Space – Growing Complexity</a:t>
            </a:r>
          </a:p>
        </p:txBody>
      </p:sp>
      <p:sp>
        <p:nvSpPr>
          <p:cNvPr id="3" name="Content Placeholder 2">
            <a:extLst>
              <a:ext uri="{FF2B5EF4-FFF2-40B4-BE49-F238E27FC236}">
                <a16:creationId xmlns:a16="http://schemas.microsoft.com/office/drawing/2014/main" id="{9988F4F0-96E4-8744-84D3-3C47AF4D78CF}"/>
              </a:ext>
            </a:extLst>
          </p:cNvPr>
          <p:cNvSpPr>
            <a:spLocks noGrp="1"/>
          </p:cNvSpPr>
          <p:nvPr>
            <p:ph idx="1"/>
          </p:nvPr>
        </p:nvSpPr>
        <p:spPr>
          <a:xfrm>
            <a:off x="179512" y="692696"/>
            <a:ext cx="8712968" cy="5976664"/>
          </a:xfrm>
        </p:spPr>
        <p:txBody>
          <a:bodyPr>
            <a:normAutofit/>
          </a:bodyPr>
          <a:lstStyle/>
          <a:p>
            <a:pPr marL="137160" indent="0">
              <a:buNone/>
            </a:pPr>
            <a:r>
              <a:rPr lang="en-ZA" sz="2000" dirty="0">
                <a:latin typeface="Gill Sans MT" charset="0"/>
                <a:ea typeface="Gill Sans MT" charset="0"/>
                <a:cs typeface="Gill Sans MT" charset="0"/>
              </a:rPr>
              <a:t>The process of economic development is about the </a:t>
            </a:r>
            <a:r>
              <a:rPr lang="en-ZA" sz="2000" b="1" dirty="0">
                <a:latin typeface="Gill Sans MT" charset="0"/>
                <a:ea typeface="Gill Sans MT" charset="0"/>
                <a:cs typeface="Gill Sans MT" charset="0"/>
              </a:rPr>
              <a:t>accumulation of productive capabilities</a:t>
            </a:r>
            <a:r>
              <a:rPr lang="en-ZA" sz="2000" dirty="0">
                <a:latin typeface="Gill Sans MT" charset="0"/>
                <a:ea typeface="Gill Sans MT" charset="0"/>
                <a:cs typeface="Gill Sans MT" charset="0"/>
              </a:rPr>
              <a:t> that allow a country to produce a diversity of increasingly complex products. </a:t>
            </a:r>
          </a:p>
          <a:p>
            <a:pPr marL="137160" indent="0">
              <a:buNone/>
            </a:pPr>
            <a:r>
              <a:rPr lang="en-ZA" sz="2000" dirty="0">
                <a:latin typeface="Gill Sans MT" panose="020B0502020104020203" pitchFamily="34" charset="77"/>
                <a:ea typeface="Times New Roman" charset="0"/>
                <a:cs typeface="Times New Roman" charset="0"/>
              </a:rPr>
              <a:t>Therefore, accumulate new capabilities and produce a greater diversify of products.</a:t>
            </a:r>
          </a:p>
          <a:p>
            <a:pPr marL="137160" indent="0">
              <a:buNone/>
            </a:pPr>
            <a:r>
              <a:rPr lang="en-ZA" sz="2000" dirty="0">
                <a:latin typeface="Gill Sans MT" panose="020B0502020104020203" pitchFamily="34" charset="77"/>
                <a:ea typeface="Times New Roman" charset="0"/>
                <a:cs typeface="Times New Roman" charset="0"/>
              </a:rPr>
              <a:t> </a:t>
            </a:r>
          </a:p>
          <a:p>
            <a:pPr marL="137160" indent="0">
              <a:buNone/>
            </a:pPr>
            <a:r>
              <a:rPr lang="en-ZA" sz="2000" dirty="0">
                <a:latin typeface="Gill Sans MT" panose="020B0502020104020203" pitchFamily="34" charset="77"/>
                <a:ea typeface="Times New Roman" charset="0"/>
                <a:cs typeface="Times New Roman" charset="0"/>
              </a:rPr>
              <a:t>BUT, the </a:t>
            </a:r>
            <a:r>
              <a:rPr lang="en-ZA" sz="2000" b="1" dirty="0">
                <a:latin typeface="Gill Sans MT" panose="020B0502020104020203" pitchFamily="34" charset="77"/>
                <a:ea typeface="Times New Roman" charset="0"/>
                <a:cs typeface="Times New Roman" charset="0"/>
              </a:rPr>
              <a:t>chicken and egg problem</a:t>
            </a:r>
            <a:r>
              <a:rPr lang="mr-IN" sz="2000" dirty="0">
                <a:latin typeface="Gill Sans MT" panose="020B0502020104020203" pitchFamily="34" charset="77"/>
                <a:ea typeface="Times New Roman" charset="0"/>
                <a:cs typeface="Times New Roman" charset="0"/>
              </a:rPr>
              <a:t>…</a:t>
            </a:r>
            <a:endParaRPr lang="en-US" sz="2000" dirty="0">
              <a:latin typeface="Gill Sans MT" panose="020B0502020104020203" pitchFamily="34" charset="77"/>
              <a:ea typeface="Times New Roman" charset="0"/>
              <a:cs typeface="Times New Roman" charset="0"/>
            </a:endParaRPr>
          </a:p>
          <a:p>
            <a:pPr marL="137160" indent="0">
              <a:buNone/>
            </a:pPr>
            <a:r>
              <a:rPr lang="en-ZA" sz="2000" dirty="0">
                <a:latin typeface="Gill Sans MT" panose="020B0502020104020203" pitchFamily="34" charset="77"/>
                <a:ea typeface="Times New Roman" charset="0"/>
                <a:cs typeface="Times New Roman" charset="0"/>
              </a:rPr>
              <a:t>How do countries accumulate capabilities, and thus produce the new products that require such capabilities ?</a:t>
            </a:r>
          </a:p>
          <a:p>
            <a:pPr marL="422910" indent="-285750"/>
            <a:r>
              <a:rPr lang="en-ZA" sz="2000" dirty="0">
                <a:latin typeface="Gill Sans MT" panose="020B0502020104020203" pitchFamily="34" charset="77"/>
                <a:ea typeface="Times New Roman" charset="0"/>
                <a:cs typeface="Times New Roman" charset="0"/>
              </a:rPr>
              <a:t>Countries are more likely to move into products that can make use of capabilities that the country already has and is using in existing industries</a:t>
            </a:r>
          </a:p>
          <a:p>
            <a:pPr marL="422910" indent="-285750"/>
            <a:r>
              <a:rPr lang="en-ZA" sz="2000" dirty="0">
                <a:latin typeface="Gill Sans MT" panose="020B0502020104020203" pitchFamily="34" charset="77"/>
                <a:ea typeface="Times New Roman" charset="0"/>
                <a:cs typeface="Times New Roman" charset="0"/>
              </a:rPr>
              <a:t>This implies that countries will diversify by moving from the industries that already exist, to others that require a similar set of capabilities</a:t>
            </a:r>
          </a:p>
          <a:p>
            <a:pPr marL="822960" lvl="1"/>
            <a:r>
              <a:rPr lang="en-ZA" sz="2000" dirty="0">
                <a:latin typeface="Gill Sans MT" panose="020B0502020104020203" pitchFamily="34" charset="77"/>
                <a:ea typeface="Times New Roman" charset="0"/>
                <a:cs typeface="Times New Roman" charset="0"/>
              </a:rPr>
              <a:t>i.e. it is easier to shift from shirts to blouses than from shirts to jet engines.</a:t>
            </a:r>
          </a:p>
          <a:p>
            <a:pPr marL="137160" indent="0">
              <a:buNone/>
            </a:pPr>
            <a:endParaRPr lang="en-US" sz="2000" dirty="0">
              <a:latin typeface="Gill Sans MT" panose="020B0502020104020203" pitchFamily="34" charset="77"/>
              <a:ea typeface="Times New Roman" charset="0"/>
              <a:cs typeface="Times New Roman" charset="0"/>
            </a:endParaRPr>
          </a:p>
        </p:txBody>
      </p:sp>
    </p:spTree>
    <p:extLst>
      <p:ext uri="{BB962C8B-B14F-4D97-AF65-F5344CB8AC3E}">
        <p14:creationId xmlns:p14="http://schemas.microsoft.com/office/powerpoint/2010/main" val="3007947377"/>
      </p:ext>
    </p:extLst>
  </p:cSld>
  <p:clrMapOvr>
    <a:masterClrMapping/>
  </p:clrMapOvr>
</p:sld>
</file>

<file path=ppt/theme/theme1.xml><?xml version="1.0" encoding="utf-8"?>
<a:theme xmlns:a="http://schemas.openxmlformats.org/drawingml/2006/main" name="DPR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PRU theme" id="{63084643-776C-480B-9606-7BEEBD4F5745}" vid="{3BAE0F71-DA54-4140-9A35-385CC3275A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DPRU theme</Template>
  <TotalTime>3321</TotalTime>
  <Words>1810</Words>
  <Application>Microsoft Macintosh PowerPoint</Application>
  <PresentationFormat>On-screen Show (4:3)</PresentationFormat>
  <Paragraphs>188</Paragraphs>
  <Slides>20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Cambria Math</vt:lpstr>
      <vt:lpstr>Gill Sans</vt:lpstr>
      <vt:lpstr>Gill Sans MT</vt:lpstr>
      <vt:lpstr>Mangal</vt:lpstr>
      <vt:lpstr>Times New Roman</vt:lpstr>
      <vt:lpstr>DPRU theme</vt:lpstr>
      <vt:lpstr> Community of Practice:   Towards Resilient Futures  The Economic Opportunities of Plant Biomass  </vt:lpstr>
      <vt:lpstr>Outline</vt:lpstr>
      <vt:lpstr>Tools &amp; Methods: Economic Complexity</vt:lpstr>
      <vt:lpstr>Tools &amp; Methods: Economic Complexity</vt:lpstr>
      <vt:lpstr>Economic Complexity – e.g. thinking about capabilities</vt:lpstr>
      <vt:lpstr>Tools &amp; Methods: Economic Complexity</vt:lpstr>
      <vt:lpstr>Tools &amp; Methods: Economic Complexity</vt:lpstr>
      <vt:lpstr>Economic Complexity –Is it useful? Economic Complexity and GDP per capita, 2014</vt:lpstr>
      <vt:lpstr>The Product Space – Growing Complexity</vt:lpstr>
      <vt:lpstr>The Product Space – Growing Complexity</vt:lpstr>
      <vt:lpstr>Visualising the Product Space</vt:lpstr>
      <vt:lpstr>The Product Space – Growing Complexity</vt:lpstr>
      <vt:lpstr>The Product Space – Growing Complexity Implication 1: Manufacturing has the potential to lead to more manufacturing</vt:lpstr>
      <vt:lpstr>The Product Space – Growing Complexity Product Space Analysis Nigeria, 1995 &amp; 2013 Implication 1: Structural transformation is path dependent </vt:lpstr>
      <vt:lpstr>Product Space – Thailand (1975)</vt:lpstr>
      <vt:lpstr>Product Space – Thailand (1990)</vt:lpstr>
      <vt:lpstr>PowerPoint Presentation</vt:lpstr>
      <vt:lpstr>What are the economic opportunities  of plant biomass?</vt:lpstr>
      <vt:lpstr>What are the economic opportunities  of plant biomass?</vt:lpstr>
      <vt:lpstr>Thank you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Results</dc:title>
  <dc:creator>Haroon Bhorat</dc:creator>
  <cp:lastModifiedBy>Francois Steenkamp</cp:lastModifiedBy>
  <cp:revision>225</cp:revision>
  <cp:lastPrinted>2018-03-02T09:02:48Z</cp:lastPrinted>
  <dcterms:created xsi:type="dcterms:W3CDTF">2016-05-09T14:53:28Z</dcterms:created>
  <dcterms:modified xsi:type="dcterms:W3CDTF">2018-05-28T06:30:05Z</dcterms:modified>
</cp:coreProperties>
</file>