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28"/>
  </p:notesMasterIdLst>
  <p:sldIdLst>
    <p:sldId id="285" r:id="rId2"/>
    <p:sldId id="278" r:id="rId3"/>
    <p:sldId id="279" r:id="rId4"/>
    <p:sldId id="280" r:id="rId5"/>
    <p:sldId id="281" r:id="rId6"/>
    <p:sldId id="283" r:id="rId7"/>
    <p:sldId id="284" r:id="rId8"/>
    <p:sldId id="282" r:id="rId9"/>
    <p:sldId id="291" r:id="rId10"/>
    <p:sldId id="293" r:id="rId11"/>
    <p:sldId id="294" r:id="rId12"/>
    <p:sldId id="295" r:id="rId13"/>
    <p:sldId id="296" r:id="rId14"/>
    <p:sldId id="266" r:id="rId15"/>
    <p:sldId id="268" r:id="rId16"/>
    <p:sldId id="269" r:id="rId17"/>
    <p:sldId id="287" r:id="rId18"/>
    <p:sldId id="288" r:id="rId19"/>
    <p:sldId id="276" r:id="rId20"/>
    <p:sldId id="270" r:id="rId21"/>
    <p:sldId id="297" r:id="rId22"/>
    <p:sldId id="289" r:id="rId23"/>
    <p:sldId id="271" r:id="rId24"/>
    <p:sldId id="274" r:id="rId25"/>
    <p:sldId id="290" r:id="rId26"/>
    <p:sldId id="267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B63C9C81-E0E4-4C97-8C76-74AE22AE9E95}">
          <p14:sldIdLst>
            <p14:sldId id="285"/>
            <p14:sldId id="278"/>
          </p14:sldIdLst>
        </p14:section>
        <p14:section name="M2M" id="{EF6638D2-C3EF-40EE-87BB-7B3581EE1DBC}">
          <p14:sldIdLst>
            <p14:sldId id="279"/>
            <p14:sldId id="280"/>
            <p14:sldId id="281"/>
            <p14:sldId id="283"/>
            <p14:sldId id="284"/>
            <p14:sldId id="282"/>
            <p14:sldId id="291"/>
            <p14:sldId id="293"/>
            <p14:sldId id="294"/>
            <p14:sldId id="295"/>
            <p14:sldId id="296"/>
          </p14:sldIdLst>
        </p14:section>
        <p14:section name="Tapiwa" id="{FD9F8241-BB7A-4ECD-BE30-8F653249F5F9}">
          <p14:sldIdLst>
            <p14:sldId id="266"/>
            <p14:sldId id="268"/>
            <p14:sldId id="269"/>
            <p14:sldId id="287"/>
            <p14:sldId id="288"/>
            <p14:sldId id="276"/>
            <p14:sldId id="270"/>
            <p14:sldId id="297"/>
            <p14:sldId id="289"/>
            <p14:sldId id="271"/>
            <p14:sldId id="274"/>
            <p14:sldId id="290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8D8FE3"/>
    <a:srgbClr val="3C7847"/>
    <a:srgbClr val="CC6600"/>
    <a:srgbClr val="CAC392"/>
    <a:srgbClr val="7F6000"/>
    <a:srgbClr val="BCB377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88138" autoAdjust="0"/>
  </p:normalViewPr>
  <p:slideViewPr>
    <p:cSldViewPr snapToGrid="0">
      <p:cViewPr varScale="1">
        <p:scale>
          <a:sx n="64" d="100"/>
          <a:sy n="64" d="100"/>
        </p:scale>
        <p:origin x="9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408EF9-F7EE-4572-81BA-9B13E433DCAD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36345074-18A7-418C-8F0F-F7C0D5AB37A5}">
      <dgm:prSet phldrT="[Text]" custT="1"/>
      <dgm:spPr/>
      <dgm:t>
        <a:bodyPr/>
        <a:lstStyle/>
        <a:p>
          <a:r>
            <a:rPr lang="en-ZA" sz="2800" dirty="0"/>
            <a:t>Plant selection</a:t>
          </a:r>
        </a:p>
      </dgm:t>
    </dgm:pt>
    <dgm:pt modelId="{1D3A2D25-B69B-420E-84A4-7919317039F4}" type="parTrans" cxnId="{6EF8A6A7-5A10-481B-A3DD-DB49651546DF}">
      <dgm:prSet/>
      <dgm:spPr/>
      <dgm:t>
        <a:bodyPr/>
        <a:lstStyle/>
        <a:p>
          <a:endParaRPr lang="en-ZA"/>
        </a:p>
      </dgm:t>
    </dgm:pt>
    <dgm:pt modelId="{3FA32817-4B1D-40E2-9EC9-85521F7792E3}" type="sibTrans" cxnId="{6EF8A6A7-5A10-481B-A3DD-DB49651546DF}">
      <dgm:prSet/>
      <dgm:spPr/>
      <dgm:t>
        <a:bodyPr/>
        <a:lstStyle/>
        <a:p>
          <a:endParaRPr lang="en-ZA"/>
        </a:p>
      </dgm:t>
    </dgm:pt>
    <dgm:pt modelId="{DAB461BE-2290-495D-BD38-28E761EF0D57}">
      <dgm:prSet phldrT="[Text]" custT="1"/>
      <dgm:spPr/>
      <dgm:t>
        <a:bodyPr/>
        <a:lstStyle/>
        <a:p>
          <a:r>
            <a:rPr lang="en-ZA" sz="2800" dirty="0"/>
            <a:t>Metal uptake</a:t>
          </a:r>
        </a:p>
      </dgm:t>
    </dgm:pt>
    <dgm:pt modelId="{81325D64-C19E-4D98-A565-C7D7C046DFD7}" type="parTrans" cxnId="{B509CFC4-9EF4-4625-8EAD-EBC46E64BFD2}">
      <dgm:prSet/>
      <dgm:spPr/>
      <dgm:t>
        <a:bodyPr/>
        <a:lstStyle/>
        <a:p>
          <a:endParaRPr lang="en-ZA"/>
        </a:p>
      </dgm:t>
    </dgm:pt>
    <dgm:pt modelId="{6345DE9E-BAF6-4C5E-9FFF-1E27A7623E76}" type="sibTrans" cxnId="{B509CFC4-9EF4-4625-8EAD-EBC46E64BFD2}">
      <dgm:prSet/>
      <dgm:spPr/>
      <dgm:t>
        <a:bodyPr/>
        <a:lstStyle/>
        <a:p>
          <a:endParaRPr lang="en-ZA"/>
        </a:p>
      </dgm:t>
    </dgm:pt>
    <dgm:pt modelId="{BE35FFFC-25BA-4571-8C6D-E44755FA146D}">
      <dgm:prSet phldrT="[Text]" custT="1"/>
      <dgm:spPr/>
      <dgm:t>
        <a:bodyPr/>
        <a:lstStyle/>
        <a:p>
          <a:r>
            <a:rPr lang="en-ZA" sz="2800" dirty="0"/>
            <a:t>Water &amp; Nutrients</a:t>
          </a:r>
        </a:p>
      </dgm:t>
    </dgm:pt>
    <dgm:pt modelId="{3E0F640B-B920-4CEA-A5D0-D8ADD2657488}" type="parTrans" cxnId="{40EC10AF-8C16-4C1D-B12D-992F7D3759B7}">
      <dgm:prSet/>
      <dgm:spPr/>
      <dgm:t>
        <a:bodyPr/>
        <a:lstStyle/>
        <a:p>
          <a:endParaRPr lang="en-ZA"/>
        </a:p>
      </dgm:t>
    </dgm:pt>
    <dgm:pt modelId="{809C407C-E4D3-44F0-946A-DEE35596BE7B}" type="sibTrans" cxnId="{40EC10AF-8C16-4C1D-B12D-992F7D3759B7}">
      <dgm:prSet/>
      <dgm:spPr/>
      <dgm:t>
        <a:bodyPr/>
        <a:lstStyle/>
        <a:p>
          <a:endParaRPr lang="en-ZA"/>
        </a:p>
      </dgm:t>
    </dgm:pt>
    <dgm:pt modelId="{04177E92-F387-4D40-B862-863B97091958}">
      <dgm:prSet phldrT="[Text]" custT="1"/>
      <dgm:spPr/>
      <dgm:t>
        <a:bodyPr/>
        <a:lstStyle/>
        <a:p>
          <a:r>
            <a:rPr lang="en-ZA" sz="2800" dirty="0"/>
            <a:t>Product-</a:t>
          </a:r>
          <a:r>
            <a:rPr lang="en-ZA" sz="2800" dirty="0" err="1"/>
            <a:t>ivity</a:t>
          </a:r>
          <a:endParaRPr lang="en-ZA" sz="2800" dirty="0"/>
        </a:p>
      </dgm:t>
    </dgm:pt>
    <dgm:pt modelId="{C15C2EF1-428E-487A-BF65-5938A5F0BB99}" type="parTrans" cxnId="{7F48BAE2-83FA-4641-8295-3CDDC08CE6DC}">
      <dgm:prSet/>
      <dgm:spPr/>
      <dgm:t>
        <a:bodyPr/>
        <a:lstStyle/>
        <a:p>
          <a:endParaRPr lang="en-ZA"/>
        </a:p>
      </dgm:t>
    </dgm:pt>
    <dgm:pt modelId="{1FC3FBCA-71DF-42DD-98E0-B17D6CA4F5F9}" type="sibTrans" cxnId="{7F48BAE2-83FA-4641-8295-3CDDC08CE6DC}">
      <dgm:prSet/>
      <dgm:spPr/>
      <dgm:t>
        <a:bodyPr/>
        <a:lstStyle/>
        <a:p>
          <a:endParaRPr lang="en-ZA"/>
        </a:p>
      </dgm:t>
    </dgm:pt>
    <dgm:pt modelId="{C4D58D5A-7562-4F7A-B1B1-076641493B03}">
      <dgm:prSet phldrT="[Text]" custT="1"/>
      <dgm:spPr/>
      <dgm:t>
        <a:bodyPr/>
        <a:lstStyle/>
        <a:p>
          <a:r>
            <a:rPr lang="en-ZA" sz="2800" dirty="0"/>
            <a:t>Soil quality</a:t>
          </a:r>
        </a:p>
      </dgm:t>
    </dgm:pt>
    <dgm:pt modelId="{2B7E7A6D-96A2-4F4C-81A7-045223684FE9}" type="parTrans" cxnId="{3A45FF96-2A95-4674-8B12-AB4681DE1ECB}">
      <dgm:prSet/>
      <dgm:spPr/>
      <dgm:t>
        <a:bodyPr/>
        <a:lstStyle/>
        <a:p>
          <a:endParaRPr lang="en-ZA"/>
        </a:p>
      </dgm:t>
    </dgm:pt>
    <dgm:pt modelId="{08E59282-E6FF-426F-93B7-2398F8BD408C}" type="sibTrans" cxnId="{3A45FF96-2A95-4674-8B12-AB4681DE1ECB}">
      <dgm:prSet/>
      <dgm:spPr/>
      <dgm:t>
        <a:bodyPr/>
        <a:lstStyle/>
        <a:p>
          <a:endParaRPr lang="en-ZA"/>
        </a:p>
      </dgm:t>
    </dgm:pt>
    <dgm:pt modelId="{EDC844D3-EADE-443A-99A2-9B08597816C5}" type="pres">
      <dgm:prSet presAssocID="{25408EF9-F7EE-4572-81BA-9B13E433DCAD}" presName="cycle" presStyleCnt="0">
        <dgm:presLayoutVars>
          <dgm:dir/>
          <dgm:resizeHandles val="exact"/>
        </dgm:presLayoutVars>
      </dgm:prSet>
      <dgm:spPr/>
    </dgm:pt>
    <dgm:pt modelId="{D66A5A7E-E22B-4694-994D-AE56E704FA58}" type="pres">
      <dgm:prSet presAssocID="{36345074-18A7-418C-8F0F-F7C0D5AB37A5}" presName="dummy" presStyleCnt="0"/>
      <dgm:spPr/>
    </dgm:pt>
    <dgm:pt modelId="{4E705B31-6660-4F29-A6B3-5D90CCF603F3}" type="pres">
      <dgm:prSet presAssocID="{36345074-18A7-418C-8F0F-F7C0D5AB37A5}" presName="node" presStyleLbl="revTx" presStyleIdx="0" presStyleCnt="5" custScaleX="154695">
        <dgm:presLayoutVars>
          <dgm:bulletEnabled val="1"/>
        </dgm:presLayoutVars>
      </dgm:prSet>
      <dgm:spPr/>
    </dgm:pt>
    <dgm:pt modelId="{A8BE93FE-4F34-4035-BBD4-2498EA49183A}" type="pres">
      <dgm:prSet presAssocID="{3FA32817-4B1D-40E2-9EC9-85521F7792E3}" presName="sibTrans" presStyleLbl="node1" presStyleIdx="0" presStyleCnt="5"/>
      <dgm:spPr/>
    </dgm:pt>
    <dgm:pt modelId="{E9095EED-30E8-40EA-B833-0AC2D641AC40}" type="pres">
      <dgm:prSet presAssocID="{DAB461BE-2290-495D-BD38-28E761EF0D57}" presName="dummy" presStyleCnt="0"/>
      <dgm:spPr/>
    </dgm:pt>
    <dgm:pt modelId="{6B9E9728-703A-4AB8-A9B2-4579C65EA313}" type="pres">
      <dgm:prSet presAssocID="{DAB461BE-2290-495D-BD38-28E761EF0D57}" presName="node" presStyleLbl="revTx" presStyleIdx="1" presStyleCnt="5" custScaleX="135747">
        <dgm:presLayoutVars>
          <dgm:bulletEnabled val="1"/>
        </dgm:presLayoutVars>
      </dgm:prSet>
      <dgm:spPr/>
    </dgm:pt>
    <dgm:pt modelId="{71A17C0F-F544-4362-B59B-047FE63CEF2D}" type="pres">
      <dgm:prSet presAssocID="{6345DE9E-BAF6-4C5E-9FFF-1E27A7623E76}" presName="sibTrans" presStyleLbl="node1" presStyleIdx="1" presStyleCnt="5"/>
      <dgm:spPr/>
    </dgm:pt>
    <dgm:pt modelId="{BFE643FD-9EB3-46D2-B7B8-D17CD144E1CE}" type="pres">
      <dgm:prSet presAssocID="{BE35FFFC-25BA-4571-8C6D-E44755FA146D}" presName="dummy" presStyleCnt="0"/>
      <dgm:spPr/>
    </dgm:pt>
    <dgm:pt modelId="{37743FD0-EEA9-4DAA-A470-78748C3E62A0}" type="pres">
      <dgm:prSet presAssocID="{BE35FFFC-25BA-4571-8C6D-E44755FA146D}" presName="node" presStyleLbl="revTx" presStyleIdx="2" presStyleCnt="5" custScaleX="174274">
        <dgm:presLayoutVars>
          <dgm:bulletEnabled val="1"/>
        </dgm:presLayoutVars>
      </dgm:prSet>
      <dgm:spPr/>
    </dgm:pt>
    <dgm:pt modelId="{EA5CEA64-B708-4810-A26A-5CD8BFF77B3E}" type="pres">
      <dgm:prSet presAssocID="{809C407C-E4D3-44F0-946A-DEE35596BE7B}" presName="sibTrans" presStyleLbl="node1" presStyleIdx="2" presStyleCnt="5"/>
      <dgm:spPr/>
    </dgm:pt>
    <dgm:pt modelId="{F891E8F0-591F-443F-9824-AAF58B193917}" type="pres">
      <dgm:prSet presAssocID="{04177E92-F387-4D40-B862-863B97091958}" presName="dummy" presStyleCnt="0"/>
      <dgm:spPr/>
    </dgm:pt>
    <dgm:pt modelId="{4DD9E281-D443-4341-A285-FAB44E37F517}" type="pres">
      <dgm:prSet presAssocID="{04177E92-F387-4D40-B862-863B97091958}" presName="node" presStyleLbl="revTx" presStyleIdx="3" presStyleCnt="5" custScaleX="134189">
        <dgm:presLayoutVars>
          <dgm:bulletEnabled val="1"/>
        </dgm:presLayoutVars>
      </dgm:prSet>
      <dgm:spPr/>
    </dgm:pt>
    <dgm:pt modelId="{7E922390-DCC1-410B-8E11-5DDE9581EB28}" type="pres">
      <dgm:prSet presAssocID="{1FC3FBCA-71DF-42DD-98E0-B17D6CA4F5F9}" presName="sibTrans" presStyleLbl="node1" presStyleIdx="3" presStyleCnt="5"/>
      <dgm:spPr/>
    </dgm:pt>
    <dgm:pt modelId="{49444F2D-4DE0-4AE8-87A5-D4DBB836A5AE}" type="pres">
      <dgm:prSet presAssocID="{C4D58D5A-7562-4F7A-B1B1-076641493B03}" presName="dummy" presStyleCnt="0"/>
      <dgm:spPr/>
    </dgm:pt>
    <dgm:pt modelId="{C7D53B63-4A97-4C56-8E36-10748100B604}" type="pres">
      <dgm:prSet presAssocID="{C4D58D5A-7562-4F7A-B1B1-076641493B03}" presName="node" presStyleLbl="revTx" presStyleIdx="4" presStyleCnt="5" custScaleX="140383">
        <dgm:presLayoutVars>
          <dgm:bulletEnabled val="1"/>
        </dgm:presLayoutVars>
      </dgm:prSet>
      <dgm:spPr/>
    </dgm:pt>
    <dgm:pt modelId="{8581BD84-D012-48C1-B4F1-E7DA14A8DD8F}" type="pres">
      <dgm:prSet presAssocID="{08E59282-E6FF-426F-93B7-2398F8BD408C}" presName="sibTrans" presStyleLbl="node1" presStyleIdx="4" presStyleCnt="5"/>
      <dgm:spPr/>
    </dgm:pt>
  </dgm:ptLst>
  <dgm:cxnLst>
    <dgm:cxn modelId="{C4FF1D01-B216-4009-94DC-5CA2FB92D680}" type="presOf" srcId="{6345DE9E-BAF6-4C5E-9FFF-1E27A7623E76}" destId="{71A17C0F-F544-4362-B59B-047FE63CEF2D}" srcOrd="0" destOrd="0" presId="urn:microsoft.com/office/officeart/2005/8/layout/cycle1"/>
    <dgm:cxn modelId="{A6530D0F-9FB3-4D0B-B98D-D539661728B8}" type="presOf" srcId="{25408EF9-F7EE-4572-81BA-9B13E433DCAD}" destId="{EDC844D3-EADE-443A-99A2-9B08597816C5}" srcOrd="0" destOrd="0" presId="urn:microsoft.com/office/officeart/2005/8/layout/cycle1"/>
    <dgm:cxn modelId="{14A0A123-B8A2-465F-BE8D-31F1FEA32D7F}" type="presOf" srcId="{1FC3FBCA-71DF-42DD-98E0-B17D6CA4F5F9}" destId="{7E922390-DCC1-410B-8E11-5DDE9581EB28}" srcOrd="0" destOrd="0" presId="urn:microsoft.com/office/officeart/2005/8/layout/cycle1"/>
    <dgm:cxn modelId="{6510882D-909C-4F31-8332-77EC1E094AFB}" type="presOf" srcId="{DAB461BE-2290-495D-BD38-28E761EF0D57}" destId="{6B9E9728-703A-4AB8-A9B2-4579C65EA313}" srcOrd="0" destOrd="0" presId="urn:microsoft.com/office/officeart/2005/8/layout/cycle1"/>
    <dgm:cxn modelId="{7657A837-1306-44AF-94E3-36774719F6AA}" type="presOf" srcId="{36345074-18A7-418C-8F0F-F7C0D5AB37A5}" destId="{4E705B31-6660-4F29-A6B3-5D90CCF603F3}" srcOrd="0" destOrd="0" presId="urn:microsoft.com/office/officeart/2005/8/layout/cycle1"/>
    <dgm:cxn modelId="{D9A11340-D1EB-48DB-9E69-CB66C4DFA518}" type="presOf" srcId="{BE35FFFC-25BA-4571-8C6D-E44755FA146D}" destId="{37743FD0-EEA9-4DAA-A470-78748C3E62A0}" srcOrd="0" destOrd="0" presId="urn:microsoft.com/office/officeart/2005/8/layout/cycle1"/>
    <dgm:cxn modelId="{CC7AAB42-13C2-4C8A-8D11-3026B88CE8E6}" type="presOf" srcId="{08E59282-E6FF-426F-93B7-2398F8BD408C}" destId="{8581BD84-D012-48C1-B4F1-E7DA14A8DD8F}" srcOrd="0" destOrd="0" presId="urn:microsoft.com/office/officeart/2005/8/layout/cycle1"/>
    <dgm:cxn modelId="{CDD57E73-E5CF-4DF2-A894-5536F9CAF89B}" type="presOf" srcId="{809C407C-E4D3-44F0-946A-DEE35596BE7B}" destId="{EA5CEA64-B708-4810-A26A-5CD8BFF77B3E}" srcOrd="0" destOrd="0" presId="urn:microsoft.com/office/officeart/2005/8/layout/cycle1"/>
    <dgm:cxn modelId="{1B3F1488-FB5F-4279-9734-12378427C1BA}" type="presOf" srcId="{3FA32817-4B1D-40E2-9EC9-85521F7792E3}" destId="{A8BE93FE-4F34-4035-BBD4-2498EA49183A}" srcOrd="0" destOrd="0" presId="urn:microsoft.com/office/officeart/2005/8/layout/cycle1"/>
    <dgm:cxn modelId="{3A45FF96-2A95-4674-8B12-AB4681DE1ECB}" srcId="{25408EF9-F7EE-4572-81BA-9B13E433DCAD}" destId="{C4D58D5A-7562-4F7A-B1B1-076641493B03}" srcOrd="4" destOrd="0" parTransId="{2B7E7A6D-96A2-4F4C-81A7-045223684FE9}" sibTransId="{08E59282-E6FF-426F-93B7-2398F8BD408C}"/>
    <dgm:cxn modelId="{6EF8A6A7-5A10-481B-A3DD-DB49651546DF}" srcId="{25408EF9-F7EE-4572-81BA-9B13E433DCAD}" destId="{36345074-18A7-418C-8F0F-F7C0D5AB37A5}" srcOrd="0" destOrd="0" parTransId="{1D3A2D25-B69B-420E-84A4-7919317039F4}" sibTransId="{3FA32817-4B1D-40E2-9EC9-85521F7792E3}"/>
    <dgm:cxn modelId="{87EE5BA9-98BC-47CF-A26D-A265D1093A9C}" type="presOf" srcId="{04177E92-F387-4D40-B862-863B97091958}" destId="{4DD9E281-D443-4341-A285-FAB44E37F517}" srcOrd="0" destOrd="0" presId="urn:microsoft.com/office/officeart/2005/8/layout/cycle1"/>
    <dgm:cxn modelId="{40EC10AF-8C16-4C1D-B12D-992F7D3759B7}" srcId="{25408EF9-F7EE-4572-81BA-9B13E433DCAD}" destId="{BE35FFFC-25BA-4571-8C6D-E44755FA146D}" srcOrd="2" destOrd="0" parTransId="{3E0F640B-B920-4CEA-A5D0-D8ADD2657488}" sibTransId="{809C407C-E4D3-44F0-946A-DEE35596BE7B}"/>
    <dgm:cxn modelId="{B509CFC4-9EF4-4625-8EAD-EBC46E64BFD2}" srcId="{25408EF9-F7EE-4572-81BA-9B13E433DCAD}" destId="{DAB461BE-2290-495D-BD38-28E761EF0D57}" srcOrd="1" destOrd="0" parTransId="{81325D64-C19E-4D98-A565-C7D7C046DFD7}" sibTransId="{6345DE9E-BAF6-4C5E-9FFF-1E27A7623E76}"/>
    <dgm:cxn modelId="{7F48BAE2-83FA-4641-8295-3CDDC08CE6DC}" srcId="{25408EF9-F7EE-4572-81BA-9B13E433DCAD}" destId="{04177E92-F387-4D40-B862-863B97091958}" srcOrd="3" destOrd="0" parTransId="{C15C2EF1-428E-487A-BF65-5938A5F0BB99}" sibTransId="{1FC3FBCA-71DF-42DD-98E0-B17D6CA4F5F9}"/>
    <dgm:cxn modelId="{B3849EF0-DFD7-464A-8056-72754368791F}" type="presOf" srcId="{C4D58D5A-7562-4F7A-B1B1-076641493B03}" destId="{C7D53B63-4A97-4C56-8E36-10748100B604}" srcOrd="0" destOrd="0" presId="urn:microsoft.com/office/officeart/2005/8/layout/cycle1"/>
    <dgm:cxn modelId="{CE68F05D-1386-4BAA-A22A-54AC13C7C712}" type="presParOf" srcId="{EDC844D3-EADE-443A-99A2-9B08597816C5}" destId="{D66A5A7E-E22B-4694-994D-AE56E704FA58}" srcOrd="0" destOrd="0" presId="urn:microsoft.com/office/officeart/2005/8/layout/cycle1"/>
    <dgm:cxn modelId="{C6587373-42C9-457B-9EC1-D1F25ECD36E1}" type="presParOf" srcId="{EDC844D3-EADE-443A-99A2-9B08597816C5}" destId="{4E705B31-6660-4F29-A6B3-5D90CCF603F3}" srcOrd="1" destOrd="0" presId="urn:microsoft.com/office/officeart/2005/8/layout/cycle1"/>
    <dgm:cxn modelId="{1C4AF5C4-FB97-43C8-9A03-90058233AC65}" type="presParOf" srcId="{EDC844D3-EADE-443A-99A2-9B08597816C5}" destId="{A8BE93FE-4F34-4035-BBD4-2498EA49183A}" srcOrd="2" destOrd="0" presId="urn:microsoft.com/office/officeart/2005/8/layout/cycle1"/>
    <dgm:cxn modelId="{B0CD5FDF-DA21-4339-B6AC-6CFCA047D34F}" type="presParOf" srcId="{EDC844D3-EADE-443A-99A2-9B08597816C5}" destId="{E9095EED-30E8-40EA-B833-0AC2D641AC40}" srcOrd="3" destOrd="0" presId="urn:microsoft.com/office/officeart/2005/8/layout/cycle1"/>
    <dgm:cxn modelId="{349C5C53-590F-497E-9175-B703EA6EFF2D}" type="presParOf" srcId="{EDC844D3-EADE-443A-99A2-9B08597816C5}" destId="{6B9E9728-703A-4AB8-A9B2-4579C65EA313}" srcOrd="4" destOrd="0" presId="urn:microsoft.com/office/officeart/2005/8/layout/cycle1"/>
    <dgm:cxn modelId="{500FD7A1-0AD3-4AD3-BEB8-CBD0F98B516F}" type="presParOf" srcId="{EDC844D3-EADE-443A-99A2-9B08597816C5}" destId="{71A17C0F-F544-4362-B59B-047FE63CEF2D}" srcOrd="5" destOrd="0" presId="urn:microsoft.com/office/officeart/2005/8/layout/cycle1"/>
    <dgm:cxn modelId="{51EDE789-98F0-4BA4-90B0-EB0A1FEE98F0}" type="presParOf" srcId="{EDC844D3-EADE-443A-99A2-9B08597816C5}" destId="{BFE643FD-9EB3-46D2-B7B8-D17CD144E1CE}" srcOrd="6" destOrd="0" presId="urn:microsoft.com/office/officeart/2005/8/layout/cycle1"/>
    <dgm:cxn modelId="{D36013CE-5731-4064-B9DF-AD8731BE4BA9}" type="presParOf" srcId="{EDC844D3-EADE-443A-99A2-9B08597816C5}" destId="{37743FD0-EEA9-4DAA-A470-78748C3E62A0}" srcOrd="7" destOrd="0" presId="urn:microsoft.com/office/officeart/2005/8/layout/cycle1"/>
    <dgm:cxn modelId="{0CFC7A16-F24F-4A4A-9949-63DB43846299}" type="presParOf" srcId="{EDC844D3-EADE-443A-99A2-9B08597816C5}" destId="{EA5CEA64-B708-4810-A26A-5CD8BFF77B3E}" srcOrd="8" destOrd="0" presId="urn:microsoft.com/office/officeart/2005/8/layout/cycle1"/>
    <dgm:cxn modelId="{F9F13805-9D7B-4B90-A7BA-EE02AD91C5C6}" type="presParOf" srcId="{EDC844D3-EADE-443A-99A2-9B08597816C5}" destId="{F891E8F0-591F-443F-9824-AAF58B193917}" srcOrd="9" destOrd="0" presId="urn:microsoft.com/office/officeart/2005/8/layout/cycle1"/>
    <dgm:cxn modelId="{B353EE78-7B01-4536-89BB-8B712662ABEE}" type="presParOf" srcId="{EDC844D3-EADE-443A-99A2-9B08597816C5}" destId="{4DD9E281-D443-4341-A285-FAB44E37F517}" srcOrd="10" destOrd="0" presId="urn:microsoft.com/office/officeart/2005/8/layout/cycle1"/>
    <dgm:cxn modelId="{E1229C01-B0AE-4244-B279-FF1582D4E973}" type="presParOf" srcId="{EDC844D3-EADE-443A-99A2-9B08597816C5}" destId="{7E922390-DCC1-410B-8E11-5DDE9581EB28}" srcOrd="11" destOrd="0" presId="urn:microsoft.com/office/officeart/2005/8/layout/cycle1"/>
    <dgm:cxn modelId="{933C98FF-EC61-4AD3-911F-09E3738301FE}" type="presParOf" srcId="{EDC844D3-EADE-443A-99A2-9B08597816C5}" destId="{49444F2D-4DE0-4AE8-87A5-D4DBB836A5AE}" srcOrd="12" destOrd="0" presId="urn:microsoft.com/office/officeart/2005/8/layout/cycle1"/>
    <dgm:cxn modelId="{0FC5A497-E32B-4143-B30A-49579A957CF8}" type="presParOf" srcId="{EDC844D3-EADE-443A-99A2-9B08597816C5}" destId="{C7D53B63-4A97-4C56-8E36-10748100B604}" srcOrd="13" destOrd="0" presId="urn:microsoft.com/office/officeart/2005/8/layout/cycle1"/>
    <dgm:cxn modelId="{12DC463C-3E06-45C6-BF0D-ED24D60B1C7B}" type="presParOf" srcId="{EDC844D3-EADE-443A-99A2-9B08597816C5}" destId="{8581BD84-D012-48C1-B4F1-E7DA14A8DD8F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705B31-6660-4F29-A6B3-5D90CCF603F3}">
      <dsp:nvSpPr>
        <dsp:cNvPr id="0" name=""/>
        <dsp:cNvSpPr/>
      </dsp:nvSpPr>
      <dsp:spPr>
        <a:xfrm>
          <a:off x="4323157" y="32779"/>
          <a:ext cx="1715244" cy="1108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800" kern="1200" dirty="0"/>
            <a:t>Plant selection</a:t>
          </a:r>
        </a:p>
      </dsp:txBody>
      <dsp:txXfrm>
        <a:off x="4323157" y="32779"/>
        <a:ext cx="1715244" cy="1108791"/>
      </dsp:txXfrm>
    </dsp:sp>
    <dsp:sp modelId="{A8BE93FE-4F34-4035-BBD4-2498EA49183A}">
      <dsp:nvSpPr>
        <dsp:cNvPr id="0" name=""/>
        <dsp:cNvSpPr/>
      </dsp:nvSpPr>
      <dsp:spPr>
        <a:xfrm>
          <a:off x="2012466" y="24"/>
          <a:ext cx="4164280" cy="4164280"/>
        </a:xfrm>
        <a:prstGeom prst="circularArrow">
          <a:avLst>
            <a:gd name="adj1" fmla="val 5192"/>
            <a:gd name="adj2" fmla="val 335327"/>
            <a:gd name="adj3" fmla="val 21295628"/>
            <a:gd name="adj4" fmla="val 19764148"/>
            <a:gd name="adj5" fmla="val 60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9E9728-703A-4AB8-A9B2-4579C65EA313}">
      <dsp:nvSpPr>
        <dsp:cNvPr id="0" name=""/>
        <dsp:cNvSpPr/>
      </dsp:nvSpPr>
      <dsp:spPr>
        <a:xfrm>
          <a:off x="5099495" y="2098803"/>
          <a:ext cx="1505150" cy="1108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800" kern="1200" dirty="0"/>
            <a:t>Metal uptake</a:t>
          </a:r>
        </a:p>
      </dsp:txBody>
      <dsp:txXfrm>
        <a:off x="5099495" y="2098803"/>
        <a:ext cx="1505150" cy="1108791"/>
      </dsp:txXfrm>
    </dsp:sp>
    <dsp:sp modelId="{71A17C0F-F544-4362-B59B-047FE63CEF2D}">
      <dsp:nvSpPr>
        <dsp:cNvPr id="0" name=""/>
        <dsp:cNvSpPr/>
      </dsp:nvSpPr>
      <dsp:spPr>
        <a:xfrm>
          <a:off x="2012466" y="24"/>
          <a:ext cx="4164280" cy="4164280"/>
        </a:xfrm>
        <a:prstGeom prst="circularArrow">
          <a:avLst>
            <a:gd name="adj1" fmla="val 5192"/>
            <a:gd name="adj2" fmla="val 335327"/>
            <a:gd name="adj3" fmla="val 3173280"/>
            <a:gd name="adj4" fmla="val 2251162"/>
            <a:gd name="adj5" fmla="val 60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743FD0-EEA9-4DAA-A470-78748C3E62A0}">
      <dsp:nvSpPr>
        <dsp:cNvPr id="0" name=""/>
        <dsp:cNvSpPr/>
      </dsp:nvSpPr>
      <dsp:spPr>
        <a:xfrm>
          <a:off x="3128438" y="3375676"/>
          <a:ext cx="1932334" cy="1108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800" kern="1200" dirty="0"/>
            <a:t>Water &amp; Nutrients</a:t>
          </a:r>
        </a:p>
      </dsp:txBody>
      <dsp:txXfrm>
        <a:off x="3128438" y="3375676"/>
        <a:ext cx="1932334" cy="1108791"/>
      </dsp:txXfrm>
    </dsp:sp>
    <dsp:sp modelId="{EA5CEA64-B708-4810-A26A-5CD8BFF77B3E}">
      <dsp:nvSpPr>
        <dsp:cNvPr id="0" name=""/>
        <dsp:cNvSpPr/>
      </dsp:nvSpPr>
      <dsp:spPr>
        <a:xfrm>
          <a:off x="2012466" y="24"/>
          <a:ext cx="4164280" cy="4164280"/>
        </a:xfrm>
        <a:prstGeom prst="circularArrow">
          <a:avLst>
            <a:gd name="adj1" fmla="val 5192"/>
            <a:gd name="adj2" fmla="val 335327"/>
            <a:gd name="adj3" fmla="val 8213511"/>
            <a:gd name="adj4" fmla="val 7291393"/>
            <a:gd name="adj5" fmla="val 60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D9E281-D443-4341-A285-FAB44E37F517}">
      <dsp:nvSpPr>
        <dsp:cNvPr id="0" name=""/>
        <dsp:cNvSpPr/>
      </dsp:nvSpPr>
      <dsp:spPr>
        <a:xfrm>
          <a:off x="1593203" y="2098803"/>
          <a:ext cx="1487875" cy="1108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800" kern="1200" dirty="0"/>
            <a:t>Product-</a:t>
          </a:r>
          <a:r>
            <a:rPr lang="en-ZA" sz="2800" kern="1200" dirty="0" err="1"/>
            <a:t>ivity</a:t>
          </a:r>
          <a:endParaRPr lang="en-ZA" sz="2800" kern="1200" dirty="0"/>
        </a:p>
      </dsp:txBody>
      <dsp:txXfrm>
        <a:off x="1593203" y="2098803"/>
        <a:ext cx="1487875" cy="1108791"/>
      </dsp:txXfrm>
    </dsp:sp>
    <dsp:sp modelId="{7E922390-DCC1-410B-8E11-5DDE9581EB28}">
      <dsp:nvSpPr>
        <dsp:cNvPr id="0" name=""/>
        <dsp:cNvSpPr/>
      </dsp:nvSpPr>
      <dsp:spPr>
        <a:xfrm>
          <a:off x="2012466" y="24"/>
          <a:ext cx="4164280" cy="4164280"/>
        </a:xfrm>
        <a:prstGeom prst="circularArrow">
          <a:avLst>
            <a:gd name="adj1" fmla="val 5192"/>
            <a:gd name="adj2" fmla="val 335327"/>
            <a:gd name="adj3" fmla="val 12300525"/>
            <a:gd name="adj4" fmla="val 10769045"/>
            <a:gd name="adj5" fmla="val 60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D53B63-4A97-4C56-8E36-10748100B604}">
      <dsp:nvSpPr>
        <dsp:cNvPr id="0" name=""/>
        <dsp:cNvSpPr/>
      </dsp:nvSpPr>
      <dsp:spPr>
        <a:xfrm>
          <a:off x="2230155" y="32779"/>
          <a:ext cx="1556554" cy="1108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800" kern="1200" dirty="0"/>
            <a:t>Soil quality</a:t>
          </a:r>
        </a:p>
      </dsp:txBody>
      <dsp:txXfrm>
        <a:off x="2230155" y="32779"/>
        <a:ext cx="1556554" cy="1108791"/>
      </dsp:txXfrm>
    </dsp:sp>
    <dsp:sp modelId="{8581BD84-D012-48C1-B4F1-E7DA14A8DD8F}">
      <dsp:nvSpPr>
        <dsp:cNvPr id="0" name=""/>
        <dsp:cNvSpPr/>
      </dsp:nvSpPr>
      <dsp:spPr>
        <a:xfrm>
          <a:off x="2012466" y="24"/>
          <a:ext cx="4164280" cy="4164280"/>
        </a:xfrm>
        <a:prstGeom prst="circularArrow">
          <a:avLst>
            <a:gd name="adj1" fmla="val 5192"/>
            <a:gd name="adj2" fmla="val 335327"/>
            <a:gd name="adj3" fmla="val 16290948"/>
            <a:gd name="adj4" fmla="val 15624523"/>
            <a:gd name="adj5" fmla="val 60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BCF78-F240-4AE9-B82D-F46A4573B0F0}" type="datetimeFigureOut">
              <a:rPr lang="en-ZA" smtClean="0"/>
              <a:t>2018/05/28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CCC72-7E2B-4375-8969-0ADEAE35879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41233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Project is the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CCC72-7E2B-4375-8969-0ADEAE358796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56497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CCC72-7E2B-4375-8969-0ADEAE358796}" type="slidenum">
              <a:rPr lang="en-ZA" smtClean="0"/>
              <a:t>20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195358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Chen, J. Y., &amp; Liu, F. (2010). </a:t>
            </a:r>
            <a:r>
              <a:rPr lang="en-Z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Bast</a:t>
            </a:r>
            <a:r>
              <a:rPr lang="en-Z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fibres: From plants to products. In B. P. Singh (Ed.), Industrial crops and uses (p. 318). CAB International.</a:t>
            </a:r>
            <a:r>
              <a:rPr lang="en-ZA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CCC72-7E2B-4375-8969-0ADEAE358796}" type="slidenum">
              <a:rPr lang="en-ZA" smtClean="0"/>
              <a:t>21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003129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CCC72-7E2B-4375-8969-0ADEAE358796}" type="slidenum">
              <a:rPr lang="en-ZA" smtClean="0"/>
              <a:t>22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8595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Mechanisms of hyper-accumulators</a:t>
            </a:r>
          </a:p>
          <a:p>
            <a:r>
              <a:rPr lang="en-ZA" dirty="0"/>
              <a:t>https://www.annualreviews.org/doi/10.1146/annurev.arplant.56.032604.144214</a:t>
            </a:r>
          </a:p>
          <a:p>
            <a:endParaRPr lang="en-Z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/>
              <a:t>Soil and plant factors influencing the accumulation of heavy metals by plants. https://www.ncbi.nlm.nih.gov/pmc/articles/PMC1637297/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CCC72-7E2B-4375-8969-0ADEAE358796}" type="slidenum">
              <a:rPr lang="en-ZA" smtClean="0"/>
              <a:t>23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78625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Pictures From SMI- CLR work in New </a:t>
            </a:r>
            <a:r>
              <a:rPr lang="en-ZA" dirty="0" err="1"/>
              <a:t>Phytologist</a:t>
            </a:r>
            <a:endParaRPr lang="en-ZA" dirty="0"/>
          </a:p>
          <a:p>
            <a:r>
              <a:rPr lang="en-ZA" dirty="0"/>
              <a:t>https://www.newphytologist.org/news/view/193</a:t>
            </a:r>
          </a:p>
          <a:p>
            <a:r>
              <a:rPr lang="en-ZA" dirty="0"/>
              <a:t>https://www.newphytologist.org/blog/behind-the-cover-new-phytologist-2182-april-2018/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CCC72-7E2B-4375-8969-0ADEAE358796}" type="slidenum">
              <a:rPr lang="en-ZA" smtClean="0"/>
              <a:t>24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565054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CCC72-7E2B-4375-8969-0ADEAE358796}" type="slidenum">
              <a:rPr lang="en-ZA" smtClean="0"/>
              <a:t>25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3014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1. Responsibility</a:t>
            </a:r>
            <a:r>
              <a:rPr lang="en-ZA" baseline="0" dirty="0"/>
              <a:t> for this particular project</a:t>
            </a:r>
          </a:p>
          <a:p>
            <a:r>
              <a:rPr lang="en-ZA" baseline="0" dirty="0"/>
              <a:t>2. </a:t>
            </a:r>
            <a:r>
              <a:rPr lang="en-ZA" baseline="0" dirty="0" err="1"/>
              <a:t>SARChI</a:t>
            </a:r>
            <a:r>
              <a:rPr lang="en-ZA" baseline="0" dirty="0"/>
              <a:t> is hosted by </a:t>
            </a:r>
            <a:r>
              <a:rPr lang="en-ZA" baseline="0" dirty="0" err="1"/>
              <a:t>MtM</a:t>
            </a:r>
            <a:r>
              <a:rPr lang="en-ZA" baseline="0" dirty="0"/>
              <a:t> in the Department of Chemical Engineering, which is a collaborative, inter-disciplinary research grouping which is </a:t>
            </a:r>
            <a:r>
              <a:rPr lang="en-ZA" baseline="0" dirty="0" err="1"/>
              <a:t>concernd</a:t>
            </a:r>
            <a:r>
              <a:rPr lang="en-ZA" baseline="0" dirty="0"/>
              <a:t> with the broader sustainability challenges facing the minerals industry. </a:t>
            </a:r>
          </a:p>
          <a:p>
            <a:r>
              <a:rPr lang="en-ZA" baseline="0" dirty="0"/>
              <a:t>Currently Dee Bradshaw is the chair holder, and I have working with her for </a:t>
            </a:r>
          </a:p>
          <a:p>
            <a:r>
              <a:rPr lang="en-ZA" baseline="0" dirty="0"/>
              <a:t>Our role in terms of expertise is in the are of material engineering, process systems design and multi-criteria decision support. 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CCC72-7E2B-4375-8969-0ADEAE358796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28257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In terms of our approach,  we will be using the</a:t>
            </a:r>
            <a:r>
              <a:rPr lang="en-ZA" baseline="0" dirty="0"/>
              <a:t> generic process systems design and technology selection framework. This can be broken down into three steps. Firstly generation of </a:t>
            </a:r>
            <a:r>
              <a:rPr lang="en-ZA" baseline="0" dirty="0" err="1"/>
              <a:t>laternatives</a:t>
            </a:r>
            <a:r>
              <a:rPr lang="en-ZA" baseline="0" dirty="0"/>
              <a:t> in the form of process flow diagrams and input-output data. Iterative process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CCC72-7E2B-4375-8969-0ADEAE358796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49866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With increasing</a:t>
            </a:r>
            <a:r>
              <a:rPr lang="en-ZA" baseline="0" dirty="0"/>
              <a:t> articulation of detail and complexity on moving form the conceptual through to the final design stage. Conceptual design stage broad perspective, relatively high </a:t>
            </a:r>
            <a:r>
              <a:rPr lang="en-ZA" baseline="0" dirty="0" err="1"/>
              <a:t>uncertainity</a:t>
            </a:r>
            <a:r>
              <a:rPr lang="en-ZA" baseline="0" dirty="0"/>
              <a:t>.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CCC72-7E2B-4375-8969-0ADEAE358796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7338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1.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CCC72-7E2B-4375-8969-0ADEAE358796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31374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CCC72-7E2B-4375-8969-0ADEAE358796}" type="slidenum">
              <a:rPr lang="en-ZA" smtClean="0"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58479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Overarching “boundary” on plant classification determines process routes</a:t>
            </a:r>
          </a:p>
          <a:p>
            <a:r>
              <a:rPr lang="en-ZA" dirty="0"/>
              <a:t>Slide on each process and colour code each process, then can have slide on each box</a:t>
            </a:r>
          </a:p>
          <a:p>
            <a:r>
              <a:rPr lang="en-ZA" dirty="0"/>
              <a:t>Use a hypothetical example to illustrate how this concept will work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CCC72-7E2B-4375-8969-0ADEAE358796}" type="slidenum">
              <a:rPr lang="en-ZA" smtClean="0"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5124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Classification by which part of plant fibre is obtained.</a:t>
            </a:r>
          </a:p>
          <a:p>
            <a:r>
              <a:rPr lang="en-Z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Akil</a:t>
            </a:r>
            <a:r>
              <a:rPr lang="en-Z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H.M., Omar, M.F., </a:t>
            </a:r>
            <a:r>
              <a:rPr lang="en-Z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Mazuki</a:t>
            </a:r>
            <a:r>
              <a:rPr lang="en-Z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A.A.M., </a:t>
            </a:r>
            <a:r>
              <a:rPr lang="en-Z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Safiee</a:t>
            </a:r>
            <a:r>
              <a:rPr lang="en-Z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S., Ishak, Z.A.M. &amp; Abu Bakar, A. 2011. Kenaf </a:t>
            </a:r>
            <a:r>
              <a:rPr lang="en-Z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fiber</a:t>
            </a:r>
            <a:r>
              <a:rPr lang="en-Z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reinforced composites: A review. </a:t>
            </a:r>
            <a:r>
              <a:rPr lang="en-ZA" dirty="0"/>
              <a:t> </a:t>
            </a:r>
            <a:r>
              <a:rPr lang="en-Z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Jawaid</a:t>
            </a:r>
            <a:r>
              <a:rPr lang="en-Z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M. &amp; Abdul Khalil, H.P.S. 2011. Cellulosic/synthetic fibre reinforced polymer hybrid composites: A review. </a:t>
            </a:r>
            <a:r>
              <a:rPr lang="en-ZA" dirty="0"/>
              <a:t> </a:t>
            </a:r>
            <a:r>
              <a:rPr lang="en-Z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Lilholt</a:t>
            </a:r>
            <a:r>
              <a:rPr lang="en-Z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H. &amp; </a:t>
            </a:r>
            <a:r>
              <a:rPr lang="en-Z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Lawther</a:t>
            </a:r>
            <a:r>
              <a:rPr lang="en-Z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R., 2002. Natural organic fibres. In: A. Kelly &amp; C. H. </a:t>
            </a:r>
            <a:r>
              <a:rPr lang="en-Z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Zweben</a:t>
            </a:r>
            <a:r>
              <a:rPr lang="en-Z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eds. Comprehensive Composite Materials. New York: Elsevier Science, p. 5.</a:t>
            </a:r>
            <a:r>
              <a:rPr lang="en-ZA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CCC72-7E2B-4375-8969-0ADEAE358796}" type="slidenum">
              <a:rPr lang="en-ZA" smtClean="0"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82890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Picture of a hypothetical plant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CCC72-7E2B-4375-8969-0ADEAE358796}" type="slidenum">
              <a:rPr lang="en-ZA" smtClean="0"/>
              <a:t>19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29398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55707-7357-41F4-846B-14685568E2DE}" type="datetimeFigureOut">
              <a:rPr lang="en-ZA" smtClean="0"/>
              <a:t>2018/05/28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D99AF47-80D9-4930-9D60-CC354487756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882024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55707-7357-41F4-846B-14685568E2DE}" type="datetimeFigureOut">
              <a:rPr lang="en-ZA" smtClean="0"/>
              <a:t>2018/05/28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D99AF47-80D9-4930-9D60-CC354487756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67947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55707-7357-41F4-846B-14685568E2DE}" type="datetimeFigureOut">
              <a:rPr lang="en-ZA" smtClean="0"/>
              <a:t>2018/05/28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D99AF47-80D9-4930-9D60-CC3544877566}" type="slidenum">
              <a:rPr lang="en-ZA" smtClean="0"/>
              <a:t>‹#›</a:t>
            </a:fld>
            <a:endParaRPr lang="en-Z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297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55707-7357-41F4-846B-14685568E2DE}" type="datetimeFigureOut">
              <a:rPr lang="en-ZA" smtClean="0"/>
              <a:t>2018/05/28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D99AF47-80D9-4930-9D60-CC354487756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23425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55707-7357-41F4-846B-14685568E2DE}" type="datetimeFigureOut">
              <a:rPr lang="en-ZA" smtClean="0"/>
              <a:t>2018/05/28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D99AF47-80D9-4930-9D60-CC3544877566}" type="slidenum">
              <a:rPr lang="en-ZA" smtClean="0"/>
              <a:t>‹#›</a:t>
            </a:fld>
            <a:endParaRPr lang="en-Z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9215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55707-7357-41F4-846B-14685568E2DE}" type="datetimeFigureOut">
              <a:rPr lang="en-ZA" smtClean="0"/>
              <a:t>2018/05/28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D99AF47-80D9-4930-9D60-CC354487756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02652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55707-7357-41F4-846B-14685568E2DE}" type="datetimeFigureOut">
              <a:rPr lang="en-ZA" smtClean="0"/>
              <a:t>2018/05/28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9AF47-80D9-4930-9D60-CC354487756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47818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55707-7357-41F4-846B-14685568E2DE}" type="datetimeFigureOut">
              <a:rPr lang="en-ZA" smtClean="0"/>
              <a:t>2018/05/28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9AF47-80D9-4930-9D60-CC354487756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78595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55707-7357-41F4-846B-14685568E2DE}" type="datetimeFigureOut">
              <a:rPr lang="en-ZA" smtClean="0"/>
              <a:t>2018/05/28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9AF47-80D9-4930-9D60-CC354487756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17354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55707-7357-41F4-846B-14685568E2DE}" type="datetimeFigureOut">
              <a:rPr lang="en-ZA" smtClean="0"/>
              <a:t>2018/05/28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D99AF47-80D9-4930-9D60-CC354487756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16351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55707-7357-41F4-846B-14685568E2DE}" type="datetimeFigureOut">
              <a:rPr lang="en-ZA" smtClean="0"/>
              <a:t>2018/05/28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D99AF47-80D9-4930-9D60-CC354487756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70969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55707-7357-41F4-846B-14685568E2DE}" type="datetimeFigureOut">
              <a:rPr lang="en-ZA" smtClean="0"/>
              <a:t>2018/05/28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D99AF47-80D9-4930-9D60-CC354487756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86286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55707-7357-41F4-846B-14685568E2DE}" type="datetimeFigureOut">
              <a:rPr lang="en-ZA" smtClean="0"/>
              <a:t>2018/05/28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9AF47-80D9-4930-9D60-CC354487756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37942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55707-7357-41F4-846B-14685568E2DE}" type="datetimeFigureOut">
              <a:rPr lang="en-ZA" smtClean="0"/>
              <a:t>2018/05/28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9AF47-80D9-4930-9D60-CC354487756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541971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55707-7357-41F4-846B-14685568E2DE}" type="datetimeFigureOut">
              <a:rPr lang="en-ZA" smtClean="0"/>
              <a:t>2018/05/28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9AF47-80D9-4930-9D60-CC354487756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7520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55707-7357-41F4-846B-14685568E2DE}" type="datetimeFigureOut">
              <a:rPr lang="en-ZA" smtClean="0"/>
              <a:t>2018/05/28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D99AF47-80D9-4930-9D60-CC354487756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3866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55707-7357-41F4-846B-14685568E2DE}" type="datetimeFigureOut">
              <a:rPr lang="en-ZA" smtClean="0"/>
              <a:t>2018/05/28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D99AF47-80D9-4930-9D60-CC354487756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3322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34.pn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image" Target="../media/image42.jpeg"/><Relationship Id="rId5" Type="http://schemas.openxmlformats.org/officeDocument/2006/relationships/image" Target="../media/image37.jpeg"/><Relationship Id="rId10" Type="http://schemas.openxmlformats.org/officeDocument/2006/relationships/image" Target="../media/image41.jpeg"/><Relationship Id="rId4" Type="http://schemas.openxmlformats.org/officeDocument/2006/relationships/image" Target="../media/image36.jpeg"/><Relationship Id="rId9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2.png"/><Relationship Id="rId9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C4C8B-E77A-46EA-AE81-9984C5A78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11171"/>
          </a:xfrm>
        </p:spPr>
        <p:txBody>
          <a:bodyPr/>
          <a:lstStyle/>
          <a:p>
            <a:pPr algn="ctr"/>
            <a:r>
              <a:rPr lang="en-US" dirty="0"/>
              <a:t>Bio-ores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ADCAA6-D12E-49A1-9910-E45CA0B1B5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61178"/>
            <a:ext cx="9144000" cy="1655762"/>
          </a:xfrm>
        </p:spPr>
        <p:txBody>
          <a:bodyPr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E480317-EE98-4932-83BC-DB1524EE7187}"/>
              </a:ext>
            </a:extLst>
          </p:cNvPr>
          <p:cNvGrpSpPr/>
          <p:nvPr/>
        </p:nvGrpSpPr>
        <p:grpSpPr>
          <a:xfrm>
            <a:off x="1898750" y="3595011"/>
            <a:ext cx="9144000" cy="1988096"/>
            <a:chOff x="1524000" y="3595011"/>
            <a:chExt cx="9144000" cy="1988096"/>
          </a:xfrm>
        </p:grpSpPr>
        <p:pic>
          <p:nvPicPr>
            <p:cNvPr id="1026" name="Picture 2" descr="http://www.dpru.uct.ac.za/sites/default/files/image_tool/images/36/COP%20logos.JPG">
              <a:extLst>
                <a:ext uri="{FF2B5EF4-FFF2-40B4-BE49-F238E27FC236}">
                  <a16:creationId xmlns:a16="http://schemas.microsoft.com/office/drawing/2014/main" id="{5FB69781-D1CD-4BF5-BF31-14E628B681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4046134"/>
              <a:ext cx="9144000" cy="1085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A956A56A-E6B4-4FAD-BC2D-18E15B7182F6}"/>
                </a:ext>
              </a:extLst>
            </p:cNvPr>
            <p:cNvSpPr/>
            <p:nvPr/>
          </p:nvSpPr>
          <p:spPr>
            <a:xfrm>
              <a:off x="2667000" y="3595011"/>
              <a:ext cx="1858780" cy="1988096"/>
            </a:xfrm>
            <a:prstGeom prst="round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1B2A6BC3-1D47-4FF8-9878-2A08DD147248}"/>
                </a:ext>
              </a:extLst>
            </p:cNvPr>
            <p:cNvSpPr/>
            <p:nvPr/>
          </p:nvSpPr>
          <p:spPr>
            <a:xfrm>
              <a:off x="7856095" y="3595011"/>
              <a:ext cx="1858780" cy="1988096"/>
            </a:xfrm>
            <a:prstGeom prst="round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BA9B6A4-D24E-44B7-BF94-4F247244E5B7}"/>
              </a:ext>
            </a:extLst>
          </p:cNvPr>
          <p:cNvGrpSpPr/>
          <p:nvPr/>
        </p:nvGrpSpPr>
        <p:grpSpPr>
          <a:xfrm>
            <a:off x="4501942" y="2548454"/>
            <a:ext cx="3764821" cy="369332"/>
            <a:chOff x="4202724" y="2548454"/>
            <a:chExt cx="3188117" cy="36933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55B925B-2D5F-46A8-90EF-21B485E74391}"/>
                </a:ext>
              </a:extLst>
            </p:cNvPr>
            <p:cNvSpPr txBox="1"/>
            <p:nvPr/>
          </p:nvSpPr>
          <p:spPr>
            <a:xfrm>
              <a:off x="5891135" y="2548454"/>
              <a:ext cx="14997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Fibrous plants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E21B481-6AC8-42AC-81CE-90E942FE5D8C}"/>
                </a:ext>
              </a:extLst>
            </p:cNvPr>
            <p:cNvSpPr txBox="1"/>
            <p:nvPr/>
          </p:nvSpPr>
          <p:spPr>
            <a:xfrm>
              <a:off x="4202724" y="2548454"/>
              <a:ext cx="16884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Metals recovery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090BAE9C-1968-423A-AD40-C90CC76FDA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374" y="5867591"/>
            <a:ext cx="842033" cy="41821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C11DDF5-B663-408E-AF1C-A755EEDB60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610" y="5861439"/>
            <a:ext cx="842033" cy="4182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87A221D-3A0F-43DD-9CAA-66435D2085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792" y="5722273"/>
            <a:ext cx="842033" cy="4182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98AABB0-D1AB-4F75-A6A0-5D621B5517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556" y="5713950"/>
            <a:ext cx="842033" cy="41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83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716" y="769863"/>
            <a:ext cx="7886700" cy="994172"/>
          </a:xfrm>
        </p:spPr>
        <p:txBody>
          <a:bodyPr>
            <a:normAutofit/>
          </a:bodyPr>
          <a:lstStyle/>
          <a:p>
            <a:r>
              <a:rPr lang="en-ZA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Cultivation of Fibrous Plants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152650" y="1851422"/>
          <a:ext cx="8197850" cy="4485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602245" y="1971784"/>
            <a:ext cx="1940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dirty="0">
                <a:solidFill>
                  <a:srgbClr val="187E2B"/>
                </a:solidFill>
              </a:rPr>
              <a:t>Fibrous plant specialists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37561" y="1971784"/>
            <a:ext cx="194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dirty="0">
                <a:solidFill>
                  <a:srgbClr val="187E2B"/>
                </a:solidFill>
              </a:rPr>
              <a:t>Soil science specialists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952540" y="2327066"/>
            <a:ext cx="649705" cy="1047"/>
          </a:xfrm>
          <a:prstGeom prst="straightConnector1">
            <a:avLst/>
          </a:prstGeom>
          <a:ln w="50800">
            <a:solidFill>
              <a:srgbClr val="187E2B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677654" y="2387282"/>
            <a:ext cx="894347" cy="1"/>
          </a:xfrm>
          <a:prstGeom prst="straightConnector1">
            <a:avLst/>
          </a:prstGeom>
          <a:ln w="50800">
            <a:solidFill>
              <a:srgbClr val="187E2B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245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2200" dirty="0"/>
              <a:t>Metal removal through phytoremediation</a:t>
            </a:r>
          </a:p>
          <a:p>
            <a:r>
              <a:rPr lang="en-ZA" sz="2200" dirty="0"/>
              <a:t>Enhanced soil structure </a:t>
            </a:r>
          </a:p>
          <a:p>
            <a:r>
              <a:rPr lang="en-ZA" sz="2200" dirty="0"/>
              <a:t>Re-vitalising the soil microbiome</a:t>
            </a:r>
          </a:p>
          <a:p>
            <a:r>
              <a:rPr lang="en-ZA" sz="2200" dirty="0"/>
              <a:t>Water retention</a:t>
            </a:r>
          </a:p>
          <a:p>
            <a:r>
              <a:rPr lang="en-ZA" sz="2200" dirty="0"/>
              <a:t>,,,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58190" y="450291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Upgrading the Land</a:t>
            </a:r>
          </a:p>
        </p:txBody>
      </p:sp>
      <p:pic>
        <p:nvPicPr>
          <p:cNvPr id="6" name="Content Placeholder 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392" y="4819757"/>
            <a:ext cx="1558001" cy="17806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19351" y="6600357"/>
            <a:ext cx="10237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Control</a:t>
            </a:r>
            <a:endParaRPr lang="en-ZA" sz="1400" dirty="0"/>
          </a:p>
        </p:txBody>
      </p:sp>
      <p:sp>
        <p:nvSpPr>
          <p:cNvPr id="8" name="Rectangle 7"/>
          <p:cNvSpPr/>
          <p:nvPr/>
        </p:nvSpPr>
        <p:spPr>
          <a:xfrm>
            <a:off x="10396006" y="6600358"/>
            <a:ext cx="16361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CW/S 3:1+C+MR</a:t>
            </a:r>
            <a:endParaRPr lang="en-ZA" sz="1400" dirty="0"/>
          </a:p>
        </p:txBody>
      </p:sp>
      <p:pic>
        <p:nvPicPr>
          <p:cNvPr id="9" name="Content Placeholder 4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006" y="4819758"/>
            <a:ext cx="1558001" cy="178060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673412" y="6600358"/>
            <a:ext cx="16613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CW/S 1:1+C+MR</a:t>
            </a:r>
            <a:endParaRPr lang="en-ZA" sz="1400" dirty="0"/>
          </a:p>
        </p:txBody>
      </p:sp>
      <p:sp>
        <p:nvSpPr>
          <p:cNvPr id="12" name="Rectangle 11"/>
          <p:cNvSpPr/>
          <p:nvPr/>
        </p:nvSpPr>
        <p:spPr>
          <a:xfrm>
            <a:off x="6896761" y="6600358"/>
            <a:ext cx="13238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CW/S 1:1+AS</a:t>
            </a:r>
            <a:endParaRPr lang="en-ZA" sz="1400" dirty="0"/>
          </a:p>
        </p:txBody>
      </p:sp>
      <p:pic>
        <p:nvPicPr>
          <p:cNvPr id="13" name="Content Placeholder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761" y="4819758"/>
            <a:ext cx="1558001" cy="178060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307204" y="6600357"/>
            <a:ext cx="12850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CW/S 1:1 +A</a:t>
            </a:r>
            <a:endParaRPr lang="en-ZA" sz="1400" dirty="0"/>
          </a:p>
        </p:txBody>
      </p:sp>
      <p:pic>
        <p:nvPicPr>
          <p:cNvPr id="15" name="Content Placeholder 2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110" y="4819757"/>
            <a:ext cx="1558001" cy="1780601"/>
          </a:xfrm>
          <a:prstGeom prst="rect">
            <a:avLst/>
          </a:prstGeom>
        </p:spPr>
      </p:pic>
      <p:pic>
        <p:nvPicPr>
          <p:cNvPr id="18" name="Content Placeholder 3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465" y="4819758"/>
            <a:ext cx="1558001" cy="178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08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950" y="1563404"/>
            <a:ext cx="7886700" cy="99417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ZA" sz="3000" dirty="0" err="1">
                <a:solidFill>
                  <a:srgbClr val="187E2B"/>
                </a:solidFill>
                <a:latin typeface="+mn-lt"/>
              </a:rPr>
              <a:t>Biorefineries</a:t>
            </a:r>
            <a:endParaRPr lang="en-ZA" sz="3000" dirty="0">
              <a:solidFill>
                <a:srgbClr val="187E2B"/>
              </a:solidFill>
              <a:latin typeface="+mn-lt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2547013" y="2026635"/>
            <a:ext cx="6565106" cy="3643313"/>
          </a:xfrm>
        </p:spPr>
        <p:txBody>
          <a:bodyPr/>
          <a:lstStyle/>
          <a:p>
            <a:pPr marL="0" indent="0" algn="ctr">
              <a:buNone/>
            </a:pPr>
            <a:r>
              <a:rPr lang="en-ZA" altLang="en-US" dirty="0"/>
              <a:t>“</a:t>
            </a:r>
            <a:r>
              <a:rPr lang="en-ZA" altLang="en-US" dirty="0" err="1"/>
              <a:t>biorefinery</a:t>
            </a:r>
            <a:r>
              <a:rPr lang="en-ZA" altLang="en-US" dirty="0"/>
              <a:t>… integrates biomass conversion… to produce fuels, power, heat, and value-added chemicals.”</a:t>
            </a:r>
            <a:r>
              <a:rPr lang="en-ZA" altLang="en-US" baseline="30000" dirty="0"/>
              <a:t>*</a:t>
            </a:r>
            <a:endParaRPr lang="en-ZA" altLang="en-US" dirty="0"/>
          </a:p>
        </p:txBody>
      </p:sp>
      <p:sp>
        <p:nvSpPr>
          <p:cNvPr id="2867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100">
                <a:solidFill>
                  <a:srgbClr val="404040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1800">
                <a:solidFill>
                  <a:srgbClr val="404040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rgbClr val="404040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rgbClr val="404040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rgbClr val="404040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404040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404040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404040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404040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1F4B92C-CEDF-4C7B-9EA9-315C1DF820BA}" type="slidenum">
              <a:rPr lang="en-ZA" altLang="en-US" sz="9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ZA" altLang="en-US" sz="900">
              <a:solidFill>
                <a:srgbClr val="898989"/>
              </a:solidFill>
            </a:endParaRPr>
          </a:p>
        </p:txBody>
      </p:sp>
      <p:sp>
        <p:nvSpPr>
          <p:cNvPr id="28678" name="TextBox 2"/>
          <p:cNvSpPr txBox="1">
            <a:spLocks noChangeArrowheads="1"/>
          </p:cNvSpPr>
          <p:nvPr/>
        </p:nvSpPr>
        <p:spPr bwMode="auto">
          <a:xfrm>
            <a:off x="1694866" y="6487098"/>
            <a:ext cx="307774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04040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ZA" altLang="en-US" sz="900" baseline="30000" dirty="0">
                <a:solidFill>
                  <a:schemeClr val="tx1"/>
                </a:solidFill>
              </a:rPr>
              <a:t>*</a:t>
            </a:r>
            <a:r>
              <a:rPr lang="en-ZA" altLang="en-US" sz="900" dirty="0">
                <a:solidFill>
                  <a:schemeClr val="tx1"/>
                </a:solidFill>
              </a:rPr>
              <a:t>http://www.nrel.gov/biomass/biorefinery.html</a:t>
            </a:r>
          </a:p>
        </p:txBody>
      </p:sp>
      <p:grpSp>
        <p:nvGrpSpPr>
          <p:cNvPr id="28679" name="Group 8"/>
          <p:cNvGrpSpPr>
            <a:grpSpLocks/>
          </p:cNvGrpSpPr>
          <p:nvPr/>
        </p:nvGrpSpPr>
        <p:grpSpPr bwMode="auto">
          <a:xfrm>
            <a:off x="2883776" y="3270731"/>
            <a:ext cx="7337051" cy="2927747"/>
            <a:chOff x="664432" y="2060848"/>
            <a:chExt cx="7219936" cy="3904009"/>
          </a:xfrm>
        </p:grpSpPr>
        <p:sp>
          <p:nvSpPr>
            <p:cNvPr id="10" name="Rectangle 9"/>
            <p:cNvSpPr/>
            <p:nvPr/>
          </p:nvSpPr>
          <p:spPr>
            <a:xfrm>
              <a:off x="664432" y="3572282"/>
              <a:ext cx="1477960" cy="865265"/>
            </a:xfrm>
            <a:prstGeom prst="rect">
              <a:avLst/>
            </a:prstGeom>
            <a:solidFill>
              <a:srgbClr val="3C7847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ZA" sz="2100" b="1" dirty="0">
                  <a:solidFill>
                    <a:schemeClr val="tx1"/>
                  </a:solidFill>
                </a:rPr>
                <a:t>Biomass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59965" y="2060848"/>
              <a:ext cx="2663820" cy="107959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ZA" sz="2100" b="1" dirty="0">
                  <a:solidFill>
                    <a:schemeClr val="tx1"/>
                  </a:solidFill>
                </a:rPr>
                <a:t>Biochemical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74252" y="4885261"/>
              <a:ext cx="2660645" cy="107959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ZA" sz="2100" b="1" dirty="0">
                  <a:solidFill>
                    <a:schemeClr val="tx1"/>
                  </a:solidFill>
                </a:rPr>
                <a:t>Thermochemical</a:t>
              </a:r>
              <a:endParaRPr lang="en-ZA" sz="135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563201" y="3413518"/>
              <a:ext cx="1744659" cy="1079596"/>
            </a:xfrm>
            <a:prstGeom prst="rect">
              <a:avLst/>
            </a:prstGeom>
            <a:solidFill>
              <a:srgbClr val="8D8FE3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ZA" b="1" dirty="0">
                  <a:solidFill>
                    <a:schemeClr val="tx1"/>
                  </a:solidFill>
                </a:rPr>
                <a:t>Combined power/heat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228609" y="3413518"/>
              <a:ext cx="1655759" cy="107959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ZA" b="1" dirty="0">
                  <a:solidFill>
                    <a:schemeClr val="tx1"/>
                  </a:solidFill>
                </a:rPr>
                <a:t>Fuels, chemicals, materials</a:t>
              </a:r>
            </a:p>
          </p:txBody>
        </p:sp>
        <p:cxnSp>
          <p:nvCxnSpPr>
            <p:cNvPr id="15" name="Elbow Connector 14"/>
            <p:cNvCxnSpPr>
              <a:stCxn id="10" idx="3"/>
              <a:endCxn id="11" idx="1"/>
            </p:cNvCxnSpPr>
            <p:nvPr/>
          </p:nvCxnSpPr>
          <p:spPr>
            <a:xfrm flipV="1">
              <a:off x="2142392" y="2600646"/>
              <a:ext cx="917573" cy="1405063"/>
            </a:xfrm>
            <a:prstGeom prst="bentConnector3">
              <a:avLst/>
            </a:prstGeom>
            <a:ln w="50800">
              <a:solidFill>
                <a:schemeClr val="tx2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15"/>
            <p:cNvCxnSpPr>
              <a:stCxn id="10" idx="3"/>
              <a:endCxn id="12" idx="1"/>
            </p:cNvCxnSpPr>
            <p:nvPr/>
          </p:nvCxnSpPr>
          <p:spPr>
            <a:xfrm>
              <a:off x="2142392" y="4005708"/>
              <a:ext cx="931860" cy="1419351"/>
            </a:xfrm>
            <a:prstGeom prst="bentConnector3">
              <a:avLst>
                <a:gd name="adj1" fmla="val 50000"/>
              </a:avLst>
            </a:prstGeom>
            <a:ln w="50800">
              <a:solidFill>
                <a:schemeClr val="accent2">
                  <a:lumMod val="75000"/>
                  <a:alpha val="57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/>
            <p:cNvCxnSpPr>
              <a:stCxn id="12" idx="0"/>
              <a:endCxn id="13" idx="1"/>
            </p:cNvCxnSpPr>
            <p:nvPr/>
          </p:nvCxnSpPr>
          <p:spPr>
            <a:xfrm rot="16200000" flipV="1">
              <a:off x="3517916" y="3998602"/>
              <a:ext cx="931946" cy="841373"/>
            </a:xfrm>
            <a:prstGeom prst="bentConnector4">
              <a:avLst>
                <a:gd name="adj1" fmla="val 21039"/>
                <a:gd name="adj2" fmla="val 185283"/>
              </a:avLst>
            </a:prstGeom>
            <a:ln w="508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17"/>
            <p:cNvCxnSpPr>
              <a:stCxn id="11" idx="2"/>
              <a:endCxn id="13" idx="1"/>
            </p:cNvCxnSpPr>
            <p:nvPr/>
          </p:nvCxnSpPr>
          <p:spPr>
            <a:xfrm rot="5400000">
              <a:off x="3571103" y="3132543"/>
              <a:ext cx="812872" cy="828674"/>
            </a:xfrm>
            <a:prstGeom prst="bentConnector4">
              <a:avLst>
                <a:gd name="adj1" fmla="val 16797"/>
                <a:gd name="adj2" fmla="val 127586"/>
              </a:avLst>
            </a:prstGeom>
            <a:ln w="50800">
              <a:solidFill>
                <a:schemeClr val="tx2">
                  <a:lumMod val="60000"/>
                  <a:lumOff val="40000"/>
                  <a:alpha val="7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18"/>
            <p:cNvCxnSpPr>
              <a:stCxn id="11" idx="3"/>
              <a:endCxn id="14" idx="0"/>
            </p:cNvCxnSpPr>
            <p:nvPr/>
          </p:nvCxnSpPr>
          <p:spPr>
            <a:xfrm>
              <a:off x="5723785" y="2600646"/>
              <a:ext cx="1333497" cy="812872"/>
            </a:xfrm>
            <a:prstGeom prst="bentConnector2">
              <a:avLst/>
            </a:prstGeom>
            <a:ln w="50800">
              <a:solidFill>
                <a:schemeClr val="tx2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19"/>
            <p:cNvCxnSpPr>
              <a:stCxn id="12" idx="3"/>
              <a:endCxn id="14" idx="2"/>
            </p:cNvCxnSpPr>
            <p:nvPr/>
          </p:nvCxnSpPr>
          <p:spPr>
            <a:xfrm flipV="1">
              <a:off x="5734897" y="4493114"/>
              <a:ext cx="1322385" cy="931946"/>
            </a:xfrm>
            <a:prstGeom prst="bentConnector2">
              <a:avLst/>
            </a:prstGeom>
            <a:ln w="508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5207848" y="4005708"/>
              <a:ext cx="1020761" cy="0"/>
            </a:xfrm>
            <a:prstGeom prst="straightConnector1">
              <a:avLst/>
            </a:prstGeom>
            <a:ln w="50800">
              <a:solidFill>
                <a:srgbClr val="8D8FE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itle 1"/>
          <p:cNvSpPr txBox="1">
            <a:spLocks/>
          </p:cNvSpPr>
          <p:nvPr/>
        </p:nvSpPr>
        <p:spPr>
          <a:xfrm>
            <a:off x="2154950" y="491139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Biorefineries</a:t>
            </a:r>
            <a:r>
              <a:rPr lang="en-ZA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Resource Efficiency</a:t>
            </a:r>
          </a:p>
        </p:txBody>
      </p:sp>
    </p:spTree>
    <p:extLst>
      <p:ext uri="{BB962C8B-B14F-4D97-AF65-F5344CB8AC3E}">
        <p14:creationId xmlns:p14="http://schemas.microsoft.com/office/powerpoint/2010/main" val="1551925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684501"/>
            <a:ext cx="6782479" cy="493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711891" y="554092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Biorefineries</a:t>
            </a:r>
            <a:r>
              <a:rPr lang="en-ZA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Resource Efficiency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20670" y="1332820"/>
            <a:ext cx="45655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200" b="1" dirty="0">
                <a:solidFill>
                  <a:srgbClr val="002060"/>
                </a:solidFill>
              </a:rPr>
              <a:t>A sanitation example: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31620" y="1065164"/>
            <a:ext cx="336038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200" b="1" dirty="0" err="1">
                <a:solidFill>
                  <a:srgbClr val="002060"/>
                </a:solidFill>
              </a:rPr>
              <a:t>Feedstocks</a:t>
            </a:r>
            <a:r>
              <a:rPr lang="en-ZA" sz="2200" b="1" dirty="0">
                <a:solidFill>
                  <a:srgbClr val="002060"/>
                </a:solidFill>
              </a:rPr>
              <a:t> to the Fibrous Plant </a:t>
            </a:r>
            <a:r>
              <a:rPr lang="en-ZA" sz="2200" b="1" dirty="0" err="1">
                <a:solidFill>
                  <a:srgbClr val="002060"/>
                </a:solidFill>
              </a:rPr>
              <a:t>Biorefinery</a:t>
            </a:r>
            <a:r>
              <a:rPr lang="en-ZA" sz="2200" b="1" dirty="0">
                <a:solidFill>
                  <a:srgbClr val="002060"/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200" dirty="0"/>
              <a:t>Leaves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200" dirty="0"/>
              <a:t>Wood shavings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200" dirty="0"/>
              <a:t>Metal –contaminated plant components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200" dirty="0"/>
              <a:t>Spent wood pulp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200" dirty="0"/>
              <a:t>Etc.</a:t>
            </a:r>
          </a:p>
          <a:p>
            <a:endParaRPr lang="en-ZA" sz="2200" dirty="0"/>
          </a:p>
          <a:p>
            <a:r>
              <a:rPr lang="en-ZA" sz="2200" b="1" dirty="0">
                <a:solidFill>
                  <a:srgbClr val="002060"/>
                </a:solidFill>
              </a:rPr>
              <a:t>Towards products: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200" dirty="0" err="1"/>
              <a:t>Lignocellulosic</a:t>
            </a:r>
            <a:r>
              <a:rPr lang="en-ZA" sz="2200" dirty="0"/>
              <a:t> bioprocesses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200" dirty="0"/>
              <a:t>Bioenergy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200" dirty="0" err="1"/>
              <a:t>Biochemicals</a:t>
            </a:r>
            <a:endParaRPr lang="en-ZA" sz="2200" dirty="0"/>
          </a:p>
        </p:txBody>
      </p:sp>
    </p:spTree>
    <p:extLst>
      <p:ext uri="{BB962C8B-B14F-4D97-AF65-F5344CB8AC3E}">
        <p14:creationId xmlns:p14="http://schemas.microsoft.com/office/powerpoint/2010/main" val="193696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1372669" y="725052"/>
            <a:ext cx="72291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Clr>
                <a:srgbClr val="009900"/>
              </a:buClr>
              <a:buFont typeface="Wingdings" panose="05000000000000000000" pitchFamily="2" charset="2"/>
              <a:buNone/>
            </a:pP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Block Flow Diagram - Process Stages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BBA1FA6-94FA-43E1-948E-9CBC6644FD3E}"/>
              </a:ext>
            </a:extLst>
          </p:cNvPr>
          <p:cNvGrpSpPr/>
          <p:nvPr/>
        </p:nvGrpSpPr>
        <p:grpSpPr>
          <a:xfrm>
            <a:off x="1510353" y="1452843"/>
            <a:ext cx="9775992" cy="4922367"/>
            <a:chOff x="1510353" y="1048113"/>
            <a:chExt cx="9775992" cy="4922367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3A0E027-C631-466C-8B64-834B8871C7B7}"/>
                </a:ext>
              </a:extLst>
            </p:cNvPr>
            <p:cNvSpPr/>
            <p:nvPr/>
          </p:nvSpPr>
          <p:spPr>
            <a:xfrm>
              <a:off x="2312613" y="1620583"/>
              <a:ext cx="7112985" cy="3765929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0"/>
              </a:schemeClr>
            </a:solidFill>
            <a:ln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499854F-EFB1-4DF1-8DBD-F717A9E47CA7}"/>
                </a:ext>
              </a:extLst>
            </p:cNvPr>
            <p:cNvSpPr/>
            <p:nvPr/>
          </p:nvSpPr>
          <p:spPr>
            <a:xfrm>
              <a:off x="2666131" y="2094691"/>
              <a:ext cx="1573968" cy="79447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dirty="0"/>
                <a:t>Cultivation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09283DFD-049E-41A9-B3F1-B6645B0AA131}"/>
                </a:ext>
              </a:extLst>
            </p:cNvPr>
            <p:cNvCxnSpPr>
              <a:cxnSpLocks/>
              <a:stCxn id="18" idx="3"/>
              <a:endCxn id="22" idx="1"/>
            </p:cNvCxnSpPr>
            <p:nvPr/>
          </p:nvCxnSpPr>
          <p:spPr>
            <a:xfrm>
              <a:off x="4240099" y="2491931"/>
              <a:ext cx="88441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4270D20-6547-48E5-B1A1-9B9ADA3330C4}"/>
                </a:ext>
              </a:extLst>
            </p:cNvPr>
            <p:cNvSpPr/>
            <p:nvPr/>
          </p:nvSpPr>
          <p:spPr>
            <a:xfrm>
              <a:off x="7582905" y="2094691"/>
              <a:ext cx="1573968" cy="79447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dirty="0"/>
                <a:t>Conversion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9E324C69-5CA6-4370-AA33-FFBA123FD0EC}"/>
                </a:ext>
              </a:extLst>
            </p:cNvPr>
            <p:cNvCxnSpPr>
              <a:cxnSpLocks/>
              <a:stCxn id="22" idx="3"/>
              <a:endCxn id="23" idx="1"/>
            </p:cNvCxnSpPr>
            <p:nvPr/>
          </p:nvCxnSpPr>
          <p:spPr>
            <a:xfrm>
              <a:off x="6698486" y="2491931"/>
              <a:ext cx="88441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AE8B60A-A155-4676-99EF-B319C9E4612F}"/>
                </a:ext>
              </a:extLst>
            </p:cNvPr>
            <p:cNvCxnSpPr>
              <a:cxnSpLocks/>
              <a:stCxn id="23" idx="3"/>
            </p:cNvCxnSpPr>
            <p:nvPr/>
          </p:nvCxnSpPr>
          <p:spPr>
            <a:xfrm flipV="1">
              <a:off x="9156873" y="2491930"/>
              <a:ext cx="118872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37C97F78-85F6-4CC2-BF13-6FC2DE3988E3}"/>
                </a:ext>
              </a:extLst>
            </p:cNvPr>
            <p:cNvCxnSpPr>
              <a:cxnSpLocks/>
              <a:endCxn id="18" idx="0"/>
            </p:cNvCxnSpPr>
            <p:nvPr/>
          </p:nvCxnSpPr>
          <p:spPr>
            <a:xfrm>
              <a:off x="3453115" y="1486404"/>
              <a:ext cx="0" cy="60828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9EC192DB-8785-46B7-BE56-D5AE54C9792D}"/>
                </a:ext>
              </a:extLst>
            </p:cNvPr>
            <p:cNvCxnSpPr>
              <a:cxnSpLocks/>
            </p:cNvCxnSpPr>
            <p:nvPr/>
          </p:nvCxnSpPr>
          <p:spPr>
            <a:xfrm>
              <a:off x="1781713" y="2404484"/>
              <a:ext cx="88441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E85DEA0B-0F7C-45D3-9B46-B6845A871204}"/>
                </a:ext>
              </a:extLst>
            </p:cNvPr>
            <p:cNvCxnSpPr>
              <a:cxnSpLocks/>
              <a:stCxn id="22" idx="2"/>
              <a:endCxn id="5" idx="0"/>
            </p:cNvCxnSpPr>
            <p:nvPr/>
          </p:nvCxnSpPr>
          <p:spPr>
            <a:xfrm>
              <a:off x="5911502" y="2889170"/>
              <a:ext cx="1" cy="78118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DBBBA6F8-7A79-47EE-9CF9-F64D4EBD07FC}"/>
                </a:ext>
              </a:extLst>
            </p:cNvPr>
            <p:cNvCxnSpPr>
              <a:cxnSpLocks/>
              <a:stCxn id="5" idx="6"/>
              <a:endCxn id="35" idx="1"/>
            </p:cNvCxnSpPr>
            <p:nvPr/>
          </p:nvCxnSpPr>
          <p:spPr>
            <a:xfrm>
              <a:off x="5911503" y="3670354"/>
              <a:ext cx="1671402" cy="147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833EB1B-B4F9-4228-BD7F-AA6740A1081C}"/>
                </a:ext>
              </a:extLst>
            </p:cNvPr>
            <p:cNvCxnSpPr>
              <a:cxnSpLocks/>
              <a:stCxn id="5" idx="4"/>
              <a:endCxn id="33" idx="0"/>
            </p:cNvCxnSpPr>
            <p:nvPr/>
          </p:nvCxnSpPr>
          <p:spPr>
            <a:xfrm flipH="1">
              <a:off x="5911502" y="3670354"/>
              <a:ext cx="1" cy="78118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467028F-32AE-411C-9584-8B648437B93F}"/>
                </a:ext>
              </a:extLst>
            </p:cNvPr>
            <p:cNvCxnSpPr>
              <a:cxnSpLocks/>
              <a:stCxn id="33" idx="2"/>
            </p:cNvCxnSpPr>
            <p:nvPr/>
          </p:nvCxnSpPr>
          <p:spPr>
            <a:xfrm flipH="1">
              <a:off x="5905278" y="5246014"/>
              <a:ext cx="0" cy="70182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4AFEB0D-8CA5-466F-8C3C-F23234EE10F0}"/>
                </a:ext>
              </a:extLst>
            </p:cNvPr>
            <p:cNvSpPr/>
            <p:nvPr/>
          </p:nvSpPr>
          <p:spPr>
            <a:xfrm>
              <a:off x="7582905" y="3274588"/>
              <a:ext cx="1573968" cy="79447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dirty="0"/>
                <a:t>Conversion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F7BE00C4-2E57-4E2F-AE4A-425B21A111C1}"/>
                </a:ext>
              </a:extLst>
            </p:cNvPr>
            <p:cNvCxnSpPr>
              <a:cxnSpLocks/>
              <a:stCxn id="35" idx="3"/>
            </p:cNvCxnSpPr>
            <p:nvPr/>
          </p:nvCxnSpPr>
          <p:spPr>
            <a:xfrm>
              <a:off x="9156872" y="3671828"/>
              <a:ext cx="118872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C8AA0EE-F8AF-4521-8D24-9DFC86AC0613}"/>
                </a:ext>
              </a:extLst>
            </p:cNvPr>
            <p:cNvSpPr txBox="1"/>
            <p:nvPr/>
          </p:nvSpPr>
          <p:spPr>
            <a:xfrm>
              <a:off x="2796046" y="1048113"/>
              <a:ext cx="44888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dirty="0"/>
                <a:t>Soil </a:t>
              </a:r>
              <a:r>
                <a:rPr lang="en-ZA" i="1" dirty="0"/>
                <a:t>(</a:t>
              </a:r>
              <a:r>
                <a:rPr lang="en-ZA" i="1" dirty="0" err="1"/>
                <a:t>incl</a:t>
              </a:r>
              <a:r>
                <a:rPr lang="en-ZA" i="1" dirty="0"/>
                <a:t> metals, other contaminants)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49D5823-4A4A-47E8-A94F-4714E1D9332C}"/>
                </a:ext>
              </a:extLst>
            </p:cNvPr>
            <p:cNvSpPr txBox="1"/>
            <p:nvPr/>
          </p:nvSpPr>
          <p:spPr>
            <a:xfrm>
              <a:off x="1510353" y="2754639"/>
              <a:ext cx="9668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dirty="0"/>
                <a:t>Water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0FB8256B-0A1E-46AF-868D-C30F83899121}"/>
                </a:ext>
              </a:extLst>
            </p:cNvPr>
            <p:cNvCxnSpPr>
              <a:cxnSpLocks/>
            </p:cNvCxnSpPr>
            <p:nvPr/>
          </p:nvCxnSpPr>
          <p:spPr>
            <a:xfrm>
              <a:off x="1781713" y="2721775"/>
              <a:ext cx="88441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34218BC-4D04-4C41-A91C-5782D048EA38}"/>
                </a:ext>
              </a:extLst>
            </p:cNvPr>
            <p:cNvSpPr txBox="1"/>
            <p:nvPr/>
          </p:nvSpPr>
          <p:spPr>
            <a:xfrm>
              <a:off x="1510353" y="2023913"/>
              <a:ext cx="9668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dirty="0"/>
                <a:t>Seed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08DD31E-0858-4BEF-8CF6-43A527589396}"/>
                </a:ext>
              </a:extLst>
            </p:cNvPr>
            <p:cNvSpPr txBox="1"/>
            <p:nvPr/>
          </p:nvSpPr>
          <p:spPr>
            <a:xfrm>
              <a:off x="4338878" y="2023913"/>
              <a:ext cx="9668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dirty="0"/>
                <a:t>Plant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94A3FAA-F0F0-43BD-8AF2-2AA3DE5A87DA}"/>
                </a:ext>
              </a:extLst>
            </p:cNvPr>
            <p:cNvSpPr txBox="1"/>
            <p:nvPr/>
          </p:nvSpPr>
          <p:spPr>
            <a:xfrm>
              <a:off x="6777875" y="2023913"/>
              <a:ext cx="9668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dirty="0"/>
                <a:t>Fibre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91B8394-0784-4134-9F2A-51091651007E}"/>
                </a:ext>
              </a:extLst>
            </p:cNvPr>
            <p:cNvSpPr txBox="1"/>
            <p:nvPr/>
          </p:nvSpPr>
          <p:spPr>
            <a:xfrm>
              <a:off x="4221140" y="2951949"/>
              <a:ext cx="16698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ZA" dirty="0"/>
                <a:t>‘Waste’</a:t>
              </a:r>
            </a:p>
            <a:p>
              <a:pPr algn="r"/>
              <a:r>
                <a:rPr lang="en-ZA" dirty="0"/>
                <a:t>(</a:t>
              </a:r>
              <a:r>
                <a:rPr lang="en-ZA" dirty="0" err="1"/>
                <a:t>byproducts</a:t>
              </a:r>
              <a:r>
                <a:rPr lang="en-ZA" dirty="0"/>
                <a:t>)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24A3B19-D20A-4D93-9297-827836578805}"/>
                </a:ext>
              </a:extLst>
            </p:cNvPr>
            <p:cNvSpPr txBox="1"/>
            <p:nvPr/>
          </p:nvSpPr>
          <p:spPr>
            <a:xfrm>
              <a:off x="5984335" y="4063251"/>
              <a:ext cx="1354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dirty="0"/>
                <a:t>Inorganic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FC50F40-FE4F-404E-9C10-F8D283A4FACE}"/>
                </a:ext>
              </a:extLst>
            </p:cNvPr>
            <p:cNvSpPr txBox="1"/>
            <p:nvPr/>
          </p:nvSpPr>
          <p:spPr>
            <a:xfrm>
              <a:off x="5984335" y="3304217"/>
              <a:ext cx="1354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dirty="0"/>
                <a:t>Organic</a:t>
              </a: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9B4C737F-6AF0-4E9B-B428-E71ED719AC51}"/>
                </a:ext>
              </a:extLst>
            </p:cNvPr>
            <p:cNvGrpSpPr/>
            <p:nvPr/>
          </p:nvGrpSpPr>
          <p:grpSpPr>
            <a:xfrm>
              <a:off x="9438792" y="2134964"/>
              <a:ext cx="1847553" cy="1928673"/>
              <a:chOff x="9438792" y="2134964"/>
              <a:chExt cx="1847553" cy="1928673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6A1F22E-BFEA-4394-BC36-9FB458C55188}"/>
                  </a:ext>
                </a:extLst>
              </p:cNvPr>
              <p:cNvSpPr txBox="1"/>
              <p:nvPr/>
            </p:nvSpPr>
            <p:spPr>
              <a:xfrm>
                <a:off x="9438792" y="2134964"/>
                <a:ext cx="12454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dirty="0"/>
                  <a:t>Products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C457F92-1262-4860-8968-06D30CBB22A9}"/>
                  </a:ext>
                </a:extLst>
              </p:cNvPr>
              <p:cNvSpPr txBox="1"/>
              <p:nvPr/>
            </p:nvSpPr>
            <p:spPr>
              <a:xfrm>
                <a:off x="9438792" y="3304438"/>
                <a:ext cx="12454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dirty="0"/>
                  <a:t>Products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0B9AA76-F78C-4FAD-84AC-FBE6707A8132}"/>
                  </a:ext>
                </a:extLst>
              </p:cNvPr>
              <p:cNvSpPr txBox="1"/>
              <p:nvPr/>
            </p:nvSpPr>
            <p:spPr>
              <a:xfrm>
                <a:off x="9438792" y="2509841"/>
                <a:ext cx="15739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i="1" dirty="0"/>
                  <a:t>e.g. textiles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904F8C1-64DB-45C0-9241-123AFBF6B1F5}"/>
                  </a:ext>
                </a:extLst>
              </p:cNvPr>
              <p:cNvSpPr txBox="1"/>
              <p:nvPr/>
            </p:nvSpPr>
            <p:spPr>
              <a:xfrm>
                <a:off x="9438792" y="3694305"/>
                <a:ext cx="18475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i="1" dirty="0"/>
                  <a:t>e.g. biochar</a:t>
                </a: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6E33DC9-4E8F-40CF-BB6B-CC26C240B365}"/>
                </a:ext>
              </a:extLst>
            </p:cNvPr>
            <p:cNvSpPr txBox="1"/>
            <p:nvPr/>
          </p:nvSpPr>
          <p:spPr>
            <a:xfrm>
              <a:off x="4536158" y="5431854"/>
              <a:ext cx="1354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ZA" dirty="0"/>
                <a:t>Metals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6ED9275-5851-4E9C-8BD5-DC81AC81E4E3}"/>
                </a:ext>
              </a:extLst>
            </p:cNvPr>
            <p:cNvSpPr txBox="1"/>
            <p:nvPr/>
          </p:nvSpPr>
          <p:spPr>
            <a:xfrm>
              <a:off x="2312613" y="5017179"/>
              <a:ext cx="24109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i="1" dirty="0">
                  <a:solidFill>
                    <a:schemeClr val="accent6">
                      <a:lumMod val="50000"/>
                    </a:schemeClr>
                  </a:solidFill>
                </a:rPr>
                <a:t>Plant Classification</a:t>
              </a: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DBA06C7-761B-4411-9F6B-0327DA784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0761" y="1618136"/>
              <a:ext cx="842033" cy="41821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113B6F2-3B12-4756-9DC7-822009C8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0485" y="1583203"/>
              <a:ext cx="842033" cy="41821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BAD6C08A-EE9A-428D-9C50-72BE5374E2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5552270"/>
              <a:ext cx="842033" cy="418210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5FD53AF-309F-4888-A1AA-C93F04F21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1101" y="4676886"/>
              <a:ext cx="842033" cy="418210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768D4D9B-EDB9-42B1-9239-3AC659238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0799" y="1551624"/>
              <a:ext cx="842033" cy="418210"/>
            </a:xfrm>
            <a:prstGeom prst="rect">
              <a:avLst/>
            </a:prstGeom>
          </p:spPr>
        </p:pic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FC8CB60C-9198-4A2A-806F-E0D8E35D7E6A}"/>
                </a:ext>
              </a:extLst>
            </p:cNvPr>
            <p:cNvGrpSpPr/>
            <p:nvPr/>
          </p:nvGrpSpPr>
          <p:grpSpPr>
            <a:xfrm>
              <a:off x="5124518" y="2094691"/>
              <a:ext cx="1573968" cy="3151323"/>
              <a:chOff x="5142604" y="2094691"/>
              <a:chExt cx="1573968" cy="3151323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0AD199D-BBB2-4348-9BFE-5A14660E3ED1}"/>
                  </a:ext>
                </a:extLst>
              </p:cNvPr>
              <p:cNvSpPr/>
              <p:nvPr/>
            </p:nvSpPr>
            <p:spPr>
              <a:xfrm>
                <a:off x="5142604" y="2094691"/>
                <a:ext cx="1573968" cy="79447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ZA" dirty="0"/>
                  <a:t>Fibre Recovery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AED7745-36C8-4FB3-8376-D71D6C4F92E8}"/>
                  </a:ext>
                </a:extLst>
              </p:cNvPr>
              <p:cNvSpPr/>
              <p:nvPr/>
            </p:nvSpPr>
            <p:spPr>
              <a:xfrm>
                <a:off x="5142604" y="4451535"/>
                <a:ext cx="1573968" cy="794479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ZA" dirty="0"/>
                  <a:t>Metal Extraction</a:t>
                </a:r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23189038-6458-46E6-8BDA-A75033E93D0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29588" y="3670353"/>
                <a:ext cx="0" cy="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0" name="Connector: Elbow 59">
              <a:extLst>
                <a:ext uri="{FF2B5EF4-FFF2-40B4-BE49-F238E27FC236}">
                  <a16:creationId xmlns:a16="http://schemas.microsoft.com/office/drawing/2014/main" id="{EB0876B9-A905-4BA6-869A-1B5591BCD734}"/>
                </a:ext>
              </a:extLst>
            </p:cNvPr>
            <p:cNvCxnSpPr>
              <a:cxnSpLocks/>
              <a:endCxn id="33" idx="1"/>
            </p:cNvCxnSpPr>
            <p:nvPr/>
          </p:nvCxnSpPr>
          <p:spPr>
            <a:xfrm rot="16200000" flipH="1">
              <a:off x="3726403" y="3450660"/>
              <a:ext cx="2336206" cy="460024"/>
            </a:xfrm>
            <a:prstGeom prst="bentConnector2">
              <a:avLst/>
            </a:prstGeom>
            <a:ln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7BE00C4-2E57-4E2F-AE4A-425B21A111C1}"/>
              </a:ext>
            </a:extLst>
          </p:cNvPr>
          <p:cNvCxnSpPr>
            <a:cxnSpLocks/>
          </p:cNvCxnSpPr>
          <p:nvPr/>
        </p:nvCxnSpPr>
        <p:spPr>
          <a:xfrm>
            <a:off x="9022832" y="4837314"/>
            <a:ext cx="1290749" cy="111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F904F8C1-64DB-45C0-9241-123AFBF6B1F5}"/>
              </a:ext>
            </a:extLst>
          </p:cNvPr>
          <p:cNvSpPr txBox="1"/>
          <p:nvPr/>
        </p:nvSpPr>
        <p:spPr>
          <a:xfrm>
            <a:off x="9598213" y="4896950"/>
            <a:ext cx="1847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i="1" dirty="0"/>
              <a:t>e.g. chemicals or bioenergy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6833EB1B-B4F9-4228-BD7F-AA6740A1081C}"/>
              </a:ext>
            </a:extLst>
          </p:cNvPr>
          <p:cNvCxnSpPr>
            <a:cxnSpLocks/>
          </p:cNvCxnSpPr>
          <p:nvPr/>
        </p:nvCxnSpPr>
        <p:spPr>
          <a:xfrm flipH="1">
            <a:off x="9005199" y="4446722"/>
            <a:ext cx="1" cy="3905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775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12F2C97-E58F-46E9-BA21-FBF034E044EF}"/>
              </a:ext>
            </a:extLst>
          </p:cNvPr>
          <p:cNvGrpSpPr/>
          <p:nvPr/>
        </p:nvGrpSpPr>
        <p:grpSpPr>
          <a:xfrm>
            <a:off x="1628703" y="3759622"/>
            <a:ext cx="8934594" cy="2464206"/>
            <a:chOff x="1674031" y="3759622"/>
            <a:chExt cx="8934594" cy="246420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593AE3A-C0E6-4E44-9D67-89976105C12F}"/>
                </a:ext>
              </a:extLst>
            </p:cNvPr>
            <p:cNvGrpSpPr/>
            <p:nvPr/>
          </p:nvGrpSpPr>
          <p:grpSpPr>
            <a:xfrm>
              <a:off x="1674031" y="3759622"/>
              <a:ext cx="8934594" cy="2094875"/>
              <a:chOff x="1673535" y="3759622"/>
              <a:chExt cx="8934594" cy="2094875"/>
            </a:xfrm>
          </p:grpSpPr>
          <p:pic>
            <p:nvPicPr>
              <p:cNvPr id="1026" name="Picture 2" descr="Image result for hemp plant picture">
                <a:extLst>
                  <a:ext uri="{FF2B5EF4-FFF2-40B4-BE49-F238E27FC236}">
                    <a16:creationId xmlns:a16="http://schemas.microsoft.com/office/drawing/2014/main" id="{DB725D39-64F9-4436-8426-43D0F0685B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55" r="48909"/>
              <a:stretch/>
            </p:blipFill>
            <p:spPr bwMode="auto">
              <a:xfrm>
                <a:off x="1673535" y="3759622"/>
                <a:ext cx="1649125" cy="20948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Image result for Sisal plant picture">
                <a:extLst>
                  <a:ext uri="{FF2B5EF4-FFF2-40B4-BE49-F238E27FC236}">
                    <a16:creationId xmlns:a16="http://schemas.microsoft.com/office/drawing/2014/main" id="{9A1B7837-A274-449C-B066-06EDB89434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468" r="50297"/>
              <a:stretch/>
            </p:blipFill>
            <p:spPr bwMode="auto">
              <a:xfrm>
                <a:off x="3427137" y="3759622"/>
                <a:ext cx="1638144" cy="20948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Image result for cotton picture">
                <a:extLst>
                  <a:ext uri="{FF2B5EF4-FFF2-40B4-BE49-F238E27FC236}">
                    <a16:creationId xmlns:a16="http://schemas.microsoft.com/office/drawing/2014/main" id="{F6B74F32-C09B-4B06-B4BC-3C345993F7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65" t="10993" r="32464"/>
              <a:stretch/>
            </p:blipFill>
            <p:spPr bwMode="auto">
              <a:xfrm>
                <a:off x="5169758" y="3759622"/>
                <a:ext cx="1776625" cy="20948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2" name="Picture 8" descr="Image result for bamboo picture">
                <a:extLst>
                  <a:ext uri="{FF2B5EF4-FFF2-40B4-BE49-F238E27FC236}">
                    <a16:creationId xmlns:a16="http://schemas.microsoft.com/office/drawing/2014/main" id="{CAE19A85-CFD5-4283-971A-80661B12A6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6038" b="31477"/>
              <a:stretch/>
            </p:blipFill>
            <p:spPr bwMode="auto">
              <a:xfrm>
                <a:off x="8912267" y="3759622"/>
                <a:ext cx="1695862" cy="20948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4" name="Picture 10" descr="Related image">
                <a:extLst>
                  <a:ext uri="{FF2B5EF4-FFF2-40B4-BE49-F238E27FC236}">
                    <a16:creationId xmlns:a16="http://schemas.microsoft.com/office/drawing/2014/main" id="{79885FEA-A936-4E25-9E3B-4AB46720ED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81" t="19128" r="25116" b="12349"/>
              <a:stretch/>
            </p:blipFill>
            <p:spPr bwMode="auto">
              <a:xfrm>
                <a:off x="7050860" y="3759622"/>
                <a:ext cx="1756928" cy="20948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0394EC3-7208-4BE2-A55A-66F179FDFA11}"/>
                </a:ext>
              </a:extLst>
            </p:cNvPr>
            <p:cNvGrpSpPr/>
            <p:nvPr/>
          </p:nvGrpSpPr>
          <p:grpSpPr>
            <a:xfrm>
              <a:off x="1773461" y="5854496"/>
              <a:ext cx="8735735" cy="369332"/>
              <a:chOff x="1873386" y="5854496"/>
              <a:chExt cx="8735735" cy="369332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64D7BF8-42DE-41E4-82BB-76D9D5B8CC03}"/>
                  </a:ext>
                </a:extLst>
              </p:cNvPr>
              <p:cNvSpPr txBox="1"/>
              <p:nvPr/>
            </p:nvSpPr>
            <p:spPr>
              <a:xfrm>
                <a:off x="1873386" y="5854496"/>
                <a:ext cx="15253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ZA" i="1" dirty="0">
                    <a:solidFill>
                      <a:schemeClr val="tx2"/>
                    </a:solidFill>
                  </a:rPr>
                  <a:t>Hemp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6F51F5C-81AD-45FE-AF1F-437EEB8B2E4E}"/>
                  </a:ext>
                </a:extLst>
              </p:cNvPr>
              <p:cNvSpPr txBox="1"/>
              <p:nvPr/>
            </p:nvSpPr>
            <p:spPr>
              <a:xfrm>
                <a:off x="3675973" y="5854496"/>
                <a:ext cx="15253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ZA" i="1" dirty="0">
                    <a:solidFill>
                      <a:schemeClr val="tx2"/>
                    </a:solidFill>
                  </a:rPr>
                  <a:t>Sisal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CDA7BCE-1ECE-4F74-A397-C2B698141D51}"/>
                  </a:ext>
                </a:extLst>
              </p:cNvPr>
              <p:cNvSpPr txBox="1"/>
              <p:nvPr/>
            </p:nvSpPr>
            <p:spPr>
              <a:xfrm>
                <a:off x="5478561" y="5854496"/>
                <a:ext cx="15253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ZA" i="1" dirty="0">
                    <a:solidFill>
                      <a:schemeClr val="tx2"/>
                    </a:solidFill>
                  </a:rPr>
                  <a:t>Cotton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C6E608D-1C9E-44C5-A6A4-D144F9A726DD}"/>
                  </a:ext>
                </a:extLst>
              </p:cNvPr>
              <p:cNvSpPr txBox="1"/>
              <p:nvPr/>
            </p:nvSpPr>
            <p:spPr>
              <a:xfrm>
                <a:off x="7281148" y="5854496"/>
                <a:ext cx="15253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ZA" i="1" dirty="0">
                    <a:solidFill>
                      <a:schemeClr val="tx2"/>
                    </a:solidFill>
                  </a:rPr>
                  <a:t>Coir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ABD7D94-FA30-4570-8123-7B792EB46BA7}"/>
                  </a:ext>
                </a:extLst>
              </p:cNvPr>
              <p:cNvSpPr txBox="1"/>
              <p:nvPr/>
            </p:nvSpPr>
            <p:spPr>
              <a:xfrm>
                <a:off x="9083736" y="5854496"/>
                <a:ext cx="15253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ZA" i="1" dirty="0">
                    <a:solidFill>
                      <a:schemeClr val="tx2"/>
                    </a:solidFill>
                  </a:rPr>
                  <a:t>Bamboo</a:t>
                </a:r>
              </a:p>
            </p:txBody>
          </p:sp>
        </p:grpSp>
      </p:grpSp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C0D80976-86CD-46EB-84F8-17BE3C724261}"/>
              </a:ext>
            </a:extLst>
          </p:cNvPr>
          <p:cNvGrpSpPr/>
          <p:nvPr/>
        </p:nvGrpSpPr>
        <p:grpSpPr>
          <a:xfrm>
            <a:off x="1628703" y="687435"/>
            <a:ext cx="8929143" cy="1710687"/>
            <a:chOff x="1628703" y="687435"/>
            <a:chExt cx="8929143" cy="1710687"/>
          </a:xfrm>
        </p:grpSpPr>
        <p:grpSp>
          <p:nvGrpSpPr>
            <p:cNvPr id="1027" name="Group 1026">
              <a:extLst>
                <a:ext uri="{FF2B5EF4-FFF2-40B4-BE49-F238E27FC236}">
                  <a16:creationId xmlns:a16="http://schemas.microsoft.com/office/drawing/2014/main" id="{6284283A-56EE-48B3-B391-291FF9D3AF1D}"/>
                </a:ext>
              </a:extLst>
            </p:cNvPr>
            <p:cNvGrpSpPr/>
            <p:nvPr/>
          </p:nvGrpSpPr>
          <p:grpSpPr>
            <a:xfrm>
              <a:off x="1629043" y="1907194"/>
              <a:ext cx="8928803" cy="490928"/>
              <a:chOff x="1629043" y="2926518"/>
              <a:chExt cx="8928803" cy="490928"/>
            </a:xfrm>
          </p:grpSpPr>
          <p:sp>
            <p:nvSpPr>
              <p:cNvPr id="1025" name="Rectangle 1024">
                <a:extLst>
                  <a:ext uri="{FF2B5EF4-FFF2-40B4-BE49-F238E27FC236}">
                    <a16:creationId xmlns:a16="http://schemas.microsoft.com/office/drawing/2014/main" id="{E80EACBC-D23D-469C-95FB-2F91501C80B0}"/>
                  </a:ext>
                </a:extLst>
              </p:cNvPr>
              <p:cNvSpPr/>
              <p:nvPr/>
            </p:nvSpPr>
            <p:spPr>
              <a:xfrm>
                <a:off x="1629043" y="2926518"/>
                <a:ext cx="1204438" cy="49092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/>
                  <a:t>Bast</a:t>
                </a:r>
                <a:endParaRPr lang="en-US" sz="2400" dirty="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93C63B4-9643-47A6-B5FC-90CB0DC10C38}"/>
                  </a:ext>
                </a:extLst>
              </p:cNvPr>
              <p:cNvSpPr/>
              <p:nvPr/>
            </p:nvSpPr>
            <p:spPr>
              <a:xfrm>
                <a:off x="3173916" y="2926518"/>
                <a:ext cx="1204438" cy="49092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Leaf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E56A975-1A39-4242-8101-A0A1116A26C5}"/>
                  </a:ext>
                </a:extLst>
              </p:cNvPr>
              <p:cNvSpPr/>
              <p:nvPr/>
            </p:nvSpPr>
            <p:spPr>
              <a:xfrm>
                <a:off x="4718789" y="2926518"/>
                <a:ext cx="1204438" cy="49092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Seed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C6DD55B-0495-4B9E-BEFA-8606307172F9}"/>
                  </a:ext>
                </a:extLst>
              </p:cNvPr>
              <p:cNvSpPr/>
              <p:nvPr/>
            </p:nvSpPr>
            <p:spPr>
              <a:xfrm>
                <a:off x="6263662" y="2926518"/>
                <a:ext cx="1204438" cy="49092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Fruit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75DC2552-E3BD-4D26-B054-25FF8CDDD574}"/>
                  </a:ext>
                </a:extLst>
              </p:cNvPr>
              <p:cNvSpPr/>
              <p:nvPr/>
            </p:nvSpPr>
            <p:spPr>
              <a:xfrm>
                <a:off x="7808535" y="2926518"/>
                <a:ext cx="1204438" cy="49092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Wood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581008B-4C49-4593-901C-28B28250F9DD}"/>
                  </a:ext>
                </a:extLst>
              </p:cNvPr>
              <p:cNvSpPr/>
              <p:nvPr/>
            </p:nvSpPr>
            <p:spPr>
              <a:xfrm>
                <a:off x="9353408" y="2926518"/>
                <a:ext cx="1204438" cy="49092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Grass</a:t>
                </a:r>
              </a:p>
            </p:txBody>
          </p:sp>
        </p:grp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7ADD784-1824-4361-9622-4C86B57920CD}"/>
                </a:ext>
              </a:extLst>
            </p:cNvPr>
            <p:cNvSpPr/>
            <p:nvPr/>
          </p:nvSpPr>
          <p:spPr>
            <a:xfrm>
              <a:off x="1628703" y="687435"/>
              <a:ext cx="8929143" cy="60995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2400" dirty="0">
                  <a:solidFill>
                    <a:schemeClr val="bg1"/>
                  </a:solidFill>
                </a:rPr>
                <a:t>Fibre Plants </a:t>
              </a:r>
              <a:r>
                <a:rPr lang="en-US" sz="2400" dirty="0">
                  <a:solidFill>
                    <a:schemeClr val="bg1"/>
                  </a:solidFill>
                </a:rPr>
                <a:t>Classification</a:t>
              </a:r>
            </a:p>
          </p:txBody>
        </p:sp>
        <p:cxnSp>
          <p:nvCxnSpPr>
            <p:cNvPr id="1031" name="Connector: Elbow 1030">
              <a:extLst>
                <a:ext uri="{FF2B5EF4-FFF2-40B4-BE49-F238E27FC236}">
                  <a16:creationId xmlns:a16="http://schemas.microsoft.com/office/drawing/2014/main" id="{1EA77E06-48C0-4D73-894E-DC9074EEC742}"/>
                </a:ext>
              </a:extLst>
            </p:cNvPr>
            <p:cNvCxnSpPr>
              <a:cxnSpLocks/>
              <a:stCxn id="46" idx="2"/>
              <a:endCxn id="1025" idx="0"/>
            </p:cNvCxnSpPr>
            <p:nvPr/>
          </p:nvCxnSpPr>
          <p:spPr>
            <a:xfrm rot="5400000">
              <a:off x="3857365" y="-328716"/>
              <a:ext cx="609808" cy="3862013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or: Elbow 49">
              <a:extLst>
                <a:ext uri="{FF2B5EF4-FFF2-40B4-BE49-F238E27FC236}">
                  <a16:creationId xmlns:a16="http://schemas.microsoft.com/office/drawing/2014/main" id="{3556F89E-76A2-4783-A4F7-A535C37F2B41}"/>
                </a:ext>
              </a:extLst>
            </p:cNvPr>
            <p:cNvCxnSpPr>
              <a:cxnSpLocks/>
              <a:stCxn id="46" idx="2"/>
              <a:endCxn id="42" idx="0"/>
            </p:cNvCxnSpPr>
            <p:nvPr/>
          </p:nvCxnSpPr>
          <p:spPr>
            <a:xfrm rot="16200000" flipH="1">
              <a:off x="6174674" y="1215987"/>
              <a:ext cx="609808" cy="772606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or: Elbow 50">
              <a:extLst>
                <a:ext uri="{FF2B5EF4-FFF2-40B4-BE49-F238E27FC236}">
                  <a16:creationId xmlns:a16="http://schemas.microsoft.com/office/drawing/2014/main" id="{B98ECFF9-3393-4194-9AB9-A1EB82AC384E}"/>
                </a:ext>
              </a:extLst>
            </p:cNvPr>
            <p:cNvCxnSpPr>
              <a:cxnSpLocks/>
              <a:stCxn id="46" idx="2"/>
              <a:endCxn id="41" idx="0"/>
            </p:cNvCxnSpPr>
            <p:nvPr/>
          </p:nvCxnSpPr>
          <p:spPr>
            <a:xfrm rot="5400000">
              <a:off x="5402238" y="1216157"/>
              <a:ext cx="609808" cy="772267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or: Elbow 51">
              <a:extLst>
                <a:ext uri="{FF2B5EF4-FFF2-40B4-BE49-F238E27FC236}">
                  <a16:creationId xmlns:a16="http://schemas.microsoft.com/office/drawing/2014/main" id="{B85FE5C5-1B06-40D5-84C0-7E61E40FDB47}"/>
                </a:ext>
              </a:extLst>
            </p:cNvPr>
            <p:cNvCxnSpPr>
              <a:cxnSpLocks/>
              <a:stCxn id="43" idx="0"/>
              <a:endCxn id="46" idx="2"/>
            </p:cNvCxnSpPr>
            <p:nvPr/>
          </p:nvCxnSpPr>
          <p:spPr>
            <a:xfrm rot="16200000" flipV="1">
              <a:off x="6947111" y="443550"/>
              <a:ext cx="609808" cy="2317479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or: Elbow 52">
              <a:extLst>
                <a:ext uri="{FF2B5EF4-FFF2-40B4-BE49-F238E27FC236}">
                  <a16:creationId xmlns:a16="http://schemas.microsoft.com/office/drawing/2014/main" id="{88985748-F9C9-4368-9F96-A2C692FFCD12}"/>
                </a:ext>
              </a:extLst>
            </p:cNvPr>
            <p:cNvCxnSpPr>
              <a:cxnSpLocks/>
              <a:stCxn id="46" idx="2"/>
              <a:endCxn id="40" idx="0"/>
            </p:cNvCxnSpPr>
            <p:nvPr/>
          </p:nvCxnSpPr>
          <p:spPr>
            <a:xfrm rot="5400000">
              <a:off x="4629801" y="443720"/>
              <a:ext cx="609808" cy="2317140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or: Elbow 53">
              <a:extLst>
                <a:ext uri="{FF2B5EF4-FFF2-40B4-BE49-F238E27FC236}">
                  <a16:creationId xmlns:a16="http://schemas.microsoft.com/office/drawing/2014/main" id="{9C3D0B05-9A6F-4677-AB4A-BBD846765C09}"/>
                </a:ext>
              </a:extLst>
            </p:cNvPr>
            <p:cNvCxnSpPr>
              <a:cxnSpLocks/>
              <a:stCxn id="46" idx="2"/>
              <a:endCxn id="44" idx="0"/>
            </p:cNvCxnSpPr>
            <p:nvPr/>
          </p:nvCxnSpPr>
          <p:spPr>
            <a:xfrm rot="16200000" flipH="1">
              <a:off x="7719547" y="-328886"/>
              <a:ext cx="609808" cy="3862352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4019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9622" y="662200"/>
            <a:ext cx="9766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>
                <a:solidFill>
                  <a:srgbClr val="002060"/>
                </a:solidFill>
              </a:rPr>
              <a:t>Input-Output data: Examples of criteria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88F43AF-0B9B-4D08-ADFE-E9D173671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180596"/>
              </p:ext>
            </p:extLst>
          </p:nvPr>
        </p:nvGraphicFramePr>
        <p:xfrm>
          <a:off x="1609621" y="1286496"/>
          <a:ext cx="6867951" cy="4953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24372">
                  <a:extLst>
                    <a:ext uri="{9D8B030D-6E8A-4147-A177-3AD203B41FA5}">
                      <a16:colId xmlns:a16="http://schemas.microsoft.com/office/drawing/2014/main" val="462683533"/>
                    </a:ext>
                  </a:extLst>
                </a:gridCol>
                <a:gridCol w="3843579">
                  <a:extLst>
                    <a:ext uri="{9D8B030D-6E8A-4147-A177-3AD203B41FA5}">
                      <a16:colId xmlns:a16="http://schemas.microsoft.com/office/drawing/2014/main" val="8927992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Details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696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b="0" dirty="0"/>
                        <a:t>Cultivation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err="1"/>
                        <a:t>Incl</a:t>
                      </a:r>
                      <a:r>
                        <a:rPr lang="en-ZA" dirty="0"/>
                        <a:t> soil type, pH, water requirement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648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b="0" dirty="0"/>
                        <a:t>Tolerance to contamination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Salts, metals (details)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6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b="0" dirty="0"/>
                        <a:t>Rainfall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dirty="0"/>
                        <a:t>mm per year or growing season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823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Growth time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Annual or perennial, time to harvest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8777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b="0" dirty="0"/>
                        <a:t>Yields, productivity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Ton/ha, fraction to product, etc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8701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b="0" dirty="0"/>
                        <a:t>Part of plant used for fibre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Root, Shoot, Leaf, Seed, Husks, Stem, Bark, Soil, Whole plant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235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b="0" dirty="0"/>
                        <a:t>Bioaccumulation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Which metals, how much and where in the plant?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429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b="0" dirty="0"/>
                        <a:t>Metal recovery </a:t>
                      </a:r>
                      <a:r>
                        <a:rPr lang="en-US" b="0" dirty="0"/>
                        <a:t>Processing route</a:t>
                      </a:r>
                      <a:endParaRPr lang="en-Z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Incinerate, other options?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452866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D86F5F50-5B6A-4488-985B-1D4476948972}"/>
              </a:ext>
            </a:extLst>
          </p:cNvPr>
          <p:cNvSpPr/>
          <p:nvPr/>
        </p:nvSpPr>
        <p:spPr>
          <a:xfrm>
            <a:off x="8733294" y="3948416"/>
            <a:ext cx="30221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How does this compare to where metals bioaccumulate?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883431-28C3-4F02-926E-0EDB83BD1F43}"/>
              </a:ext>
            </a:extLst>
          </p:cNvPr>
          <p:cNvSpPr/>
          <p:nvPr/>
        </p:nvSpPr>
        <p:spPr>
          <a:xfrm>
            <a:off x="8733294" y="5468414"/>
            <a:ext cx="3409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How does recovery options compare to conventional metallurgy processes?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756B08-4B31-42F7-A531-EC1D950B4170}"/>
              </a:ext>
            </a:extLst>
          </p:cNvPr>
          <p:cNvSpPr/>
          <p:nvPr/>
        </p:nvSpPr>
        <p:spPr>
          <a:xfrm>
            <a:off x="8733294" y="2243752"/>
            <a:ext cx="31539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/>
              <a:t>What other contamination to consider?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007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ABE44-2DB1-4B79-9FF0-BAED8CECB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498" y="801382"/>
            <a:ext cx="8911687" cy="677748"/>
          </a:xfrm>
        </p:spPr>
        <p:txBody>
          <a:bodyPr anchor="ctr">
            <a:normAutofit/>
          </a:bodyPr>
          <a:lstStyle/>
          <a:p>
            <a:r>
              <a:rPr lang="en-GB" sz="2800" dirty="0">
                <a:solidFill>
                  <a:srgbClr val="002060"/>
                </a:solidFill>
              </a:rPr>
              <a:t>Expected outcome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0084CA-E649-48EF-A68F-FFAFE1E1F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6498" y="1540189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Easy reference table comparing crops in terms of cultivation, yields, bioremediation and bio-ore processing (biomining)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43EBD6-DE2C-465D-98AE-4E7A464C78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77" b="41472"/>
          <a:stretch/>
        </p:blipFill>
        <p:spPr>
          <a:xfrm>
            <a:off x="183767" y="2495480"/>
            <a:ext cx="11961624" cy="337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715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1AA66-FB12-4999-A5A3-B1B7ED236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The perfect plant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CD4B1B4-AD7D-42F6-9D18-FFA5D10B25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548166"/>
              </p:ext>
            </p:extLst>
          </p:nvPr>
        </p:nvGraphicFramePr>
        <p:xfrm>
          <a:off x="687387" y="1484164"/>
          <a:ext cx="6657793" cy="4577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86686">
                  <a:extLst>
                    <a:ext uri="{9D8B030D-6E8A-4147-A177-3AD203B41FA5}">
                      <a16:colId xmlns:a16="http://schemas.microsoft.com/office/drawing/2014/main" val="4025254720"/>
                    </a:ext>
                  </a:extLst>
                </a:gridCol>
                <a:gridCol w="3371107">
                  <a:extLst>
                    <a:ext uri="{9D8B030D-6E8A-4147-A177-3AD203B41FA5}">
                      <a16:colId xmlns:a16="http://schemas.microsoft.com/office/drawing/2014/main" val="21548741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Characteristic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Why is this perfect?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3439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Perennial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Keeps soil integrity, wider root network, saves on planting </a:t>
                      </a:r>
                      <a:r>
                        <a:rPr lang="en-US" sz="1600" dirty="0" err="1"/>
                        <a:t>labour</a:t>
                      </a:r>
                      <a:r>
                        <a:rPr lang="en-US" sz="1600" dirty="0"/>
                        <a:t>. Probably a tree?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710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Deciduous, </a:t>
                      </a:r>
                    </a:p>
                    <a:p>
                      <a:r>
                        <a:rPr lang="en-US" sz="1600" dirty="0"/>
                        <a:t>Accumulates metals in the leaves (or some specific place)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Biomining: move through plantation shaking the leaves into a truck </a:t>
                      </a:r>
                      <a:r>
                        <a:rPr lang="en-US" sz="1600" dirty="0">
                          <a:sym typeface="Wingdings" panose="05000000000000000000" pitchFamily="2" charset="2"/>
                        </a:rPr>
                        <a:t>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759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Decent yields of metals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Better than mining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160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Decent yields of </a:t>
                      </a:r>
                      <a:r>
                        <a:rPr lang="en-US" sz="1600" dirty="0" err="1"/>
                        <a:t>fibre</a:t>
                      </a:r>
                      <a:r>
                        <a:rPr lang="en-US" sz="1600" dirty="0"/>
                        <a:t> product. Fast growing wood 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Good economic basis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5956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Tolerant to everything</a:t>
                      </a:r>
                    </a:p>
                    <a:p>
                      <a:r>
                        <a:rPr lang="en-US" sz="1600" dirty="0"/>
                        <a:t>Doesn’t need water</a:t>
                      </a:r>
                    </a:p>
                    <a:p>
                      <a:r>
                        <a:rPr lang="en-US" sz="1600" dirty="0"/>
                        <a:t>Grows in every soil available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We’re not too picky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558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Non-invasive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Invasives</a:t>
                      </a:r>
                      <a:r>
                        <a:rPr lang="en-US" sz="1600" dirty="0"/>
                        <a:t> have had many unintended consequences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86247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2B88BDC-29AA-4EEA-A448-463C9AC09B79}"/>
              </a:ext>
            </a:extLst>
          </p:cNvPr>
          <p:cNvSpPr txBox="1"/>
          <p:nvPr/>
        </p:nvSpPr>
        <p:spPr>
          <a:xfrm>
            <a:off x="7884294" y="5803003"/>
            <a:ext cx="47259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Disclaimer: </a:t>
            </a:r>
          </a:p>
          <a:p>
            <a:r>
              <a:rPr lang="en-US" sz="1600" dirty="0"/>
              <a:t>This is not impossible, but it’s very unlikely.</a:t>
            </a:r>
          </a:p>
          <a:p>
            <a:r>
              <a:rPr lang="en-US" sz="1600" dirty="0"/>
              <a:t>Trade-offs will have to be made.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AB7B9C-7A2C-4E7F-BE3E-C2DA7C7EF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294" y="1106252"/>
            <a:ext cx="3429561" cy="464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57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66436" y="171318"/>
            <a:ext cx="32562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200" dirty="0">
                <a:solidFill>
                  <a:srgbClr val="002060"/>
                </a:solidFill>
              </a:rPr>
              <a:t>Hypothetical Plant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2457A3-36F2-438F-9E05-02027163B532}"/>
              </a:ext>
            </a:extLst>
          </p:cNvPr>
          <p:cNvSpPr txBox="1"/>
          <p:nvPr/>
        </p:nvSpPr>
        <p:spPr>
          <a:xfrm>
            <a:off x="1930841" y="1441962"/>
            <a:ext cx="50837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chemeClr val="accent4">
                  <a:lumMod val="50000"/>
                </a:schemeClr>
              </a:buClr>
            </a:pPr>
            <a:r>
              <a:rPr lang="en-ZA" sz="2000" dirty="0">
                <a:solidFill>
                  <a:srgbClr val="002060"/>
                </a:solidFill>
              </a:rPr>
              <a:t>The perfect plant as example: </a:t>
            </a:r>
          </a:p>
          <a:p>
            <a:pPr>
              <a:spcAft>
                <a:spcPts val="1200"/>
              </a:spcAft>
              <a:buClr>
                <a:schemeClr val="accent4">
                  <a:lumMod val="50000"/>
                </a:schemeClr>
              </a:buClr>
            </a:pPr>
            <a:r>
              <a:rPr lang="en-ZA" sz="2000" dirty="0">
                <a:solidFill>
                  <a:srgbClr val="002060"/>
                </a:solidFill>
              </a:rPr>
              <a:t>Fibre from the trunk / </a:t>
            </a:r>
            <a:r>
              <a:rPr lang="en-ZA" sz="2000" dirty="0" err="1">
                <a:solidFill>
                  <a:srgbClr val="002060"/>
                </a:solidFill>
              </a:rPr>
              <a:t>bast</a:t>
            </a:r>
            <a:endParaRPr lang="en-ZA" sz="2000" dirty="0">
              <a:solidFill>
                <a:srgbClr val="002060"/>
              </a:solidFill>
            </a:endParaRPr>
          </a:p>
          <a:p>
            <a:pPr>
              <a:spcAft>
                <a:spcPts val="1200"/>
              </a:spcAft>
              <a:buClr>
                <a:schemeClr val="accent4">
                  <a:lumMod val="50000"/>
                </a:schemeClr>
              </a:buClr>
            </a:pPr>
            <a:r>
              <a:rPr lang="en-ZA" sz="2000" dirty="0">
                <a:solidFill>
                  <a:srgbClr val="002060"/>
                </a:solidFill>
              </a:rPr>
              <a:t>All metals in leaves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9DEC43A-D5CD-4346-ACA8-9AE83A8E6C4B}"/>
              </a:ext>
            </a:extLst>
          </p:cNvPr>
          <p:cNvCxnSpPr>
            <a:cxnSpLocks/>
          </p:cNvCxnSpPr>
          <p:nvPr/>
        </p:nvCxnSpPr>
        <p:spPr>
          <a:xfrm>
            <a:off x="5456602" y="3240873"/>
            <a:ext cx="2091073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909E92D-B803-47A1-B691-59A6153611DE}"/>
              </a:ext>
            </a:extLst>
          </p:cNvPr>
          <p:cNvSpPr txBox="1"/>
          <p:nvPr/>
        </p:nvSpPr>
        <p:spPr>
          <a:xfrm>
            <a:off x="4151517" y="3059668"/>
            <a:ext cx="1305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err="1"/>
              <a:t>Bast</a:t>
            </a:r>
            <a:r>
              <a:rPr lang="en-ZA" dirty="0"/>
              <a:t>/Stem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6E5D67FE-F6AB-4190-AD99-3D42CDC2D1F5}"/>
              </a:ext>
            </a:extLst>
          </p:cNvPr>
          <p:cNvSpPr/>
          <p:nvPr/>
        </p:nvSpPr>
        <p:spPr>
          <a:xfrm>
            <a:off x="9805086" y="1220291"/>
            <a:ext cx="479686" cy="3237875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CB069F83-A2CA-4389-9702-16DC1575C132}"/>
              </a:ext>
            </a:extLst>
          </p:cNvPr>
          <p:cNvSpPr/>
          <p:nvPr/>
        </p:nvSpPr>
        <p:spPr>
          <a:xfrm>
            <a:off x="9805086" y="4539437"/>
            <a:ext cx="479686" cy="1537901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C02B9E-96D0-494E-ABBC-0D9F6E38EC49}"/>
              </a:ext>
            </a:extLst>
          </p:cNvPr>
          <p:cNvSpPr txBox="1"/>
          <p:nvPr/>
        </p:nvSpPr>
        <p:spPr>
          <a:xfrm>
            <a:off x="10358297" y="2654561"/>
            <a:ext cx="2549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Shoot system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58EC88-58A4-4627-845D-5F50516B7BDE}"/>
              </a:ext>
            </a:extLst>
          </p:cNvPr>
          <p:cNvSpPr txBox="1"/>
          <p:nvPr/>
        </p:nvSpPr>
        <p:spPr>
          <a:xfrm>
            <a:off x="10340360" y="5123720"/>
            <a:ext cx="2549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Root system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2870FA7-5CA0-4CC7-BE06-A16875289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096" y="1368134"/>
            <a:ext cx="3429561" cy="46454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3E34FD8-E713-42B5-9B75-71A4789198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238" y="1368134"/>
            <a:ext cx="403376" cy="40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601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56847" y="409451"/>
            <a:ext cx="82783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dirty="0">
                <a:solidFill>
                  <a:srgbClr val="002060"/>
                </a:solidFill>
              </a:rPr>
              <a:t>Identification and evaluation of downstream options for the recovery of metals and/or products from fibre-producing plants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438296" y="3429000"/>
            <a:ext cx="110027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ZA" sz="2400" b="1" dirty="0"/>
              <a:t>Brief:</a:t>
            </a:r>
            <a:r>
              <a:rPr lang="en-ZA" sz="2400" dirty="0"/>
              <a:t> Conduct a first-order performance assessment and comparison of processing routes for recovering metals, products from plant biomass</a:t>
            </a:r>
          </a:p>
          <a:p>
            <a:pPr lvl="1"/>
            <a:endParaRPr lang="en-ZA" sz="2400" dirty="0"/>
          </a:p>
          <a:p>
            <a:pPr lvl="1"/>
            <a:r>
              <a:rPr lang="en-ZA" sz="2400" b="1" dirty="0"/>
              <a:t>Outcome:</a:t>
            </a:r>
            <a:r>
              <a:rPr lang="en-ZA" sz="2400" dirty="0"/>
              <a:t> policy brief guide on the feasibility and consequences of processing alternatives for the conversion of fibre-producing plant into valuable outputs.</a:t>
            </a:r>
          </a:p>
        </p:txBody>
      </p:sp>
    </p:spTree>
    <p:extLst>
      <p:ext uri="{BB962C8B-B14F-4D97-AF65-F5344CB8AC3E}">
        <p14:creationId xmlns:p14="http://schemas.microsoft.com/office/powerpoint/2010/main" val="1087672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A6898EF-0011-4208-A25A-46BF3C7B8ACE}"/>
              </a:ext>
            </a:extLst>
          </p:cNvPr>
          <p:cNvSpPr/>
          <p:nvPr/>
        </p:nvSpPr>
        <p:spPr>
          <a:xfrm>
            <a:off x="3627899" y="2637208"/>
            <a:ext cx="5246278" cy="1289030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extBox 1"/>
          <p:cNvSpPr txBox="1"/>
          <p:nvPr/>
        </p:nvSpPr>
        <p:spPr>
          <a:xfrm>
            <a:off x="4683140" y="716814"/>
            <a:ext cx="3135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200" dirty="0">
                <a:solidFill>
                  <a:srgbClr val="002060"/>
                </a:solidFill>
              </a:rPr>
              <a:t>Fibre Recovery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88885" y="5355438"/>
            <a:ext cx="99076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chemeClr val="accent4">
                  <a:lumMod val="50000"/>
                </a:schemeClr>
              </a:buClr>
            </a:pPr>
            <a:r>
              <a:rPr lang="en-ZA" sz="2000" dirty="0">
                <a:solidFill>
                  <a:srgbClr val="002060"/>
                </a:solidFill>
              </a:rPr>
              <a:t>Fibre recovery involves two stages - harvest + fibre separation</a:t>
            </a:r>
          </a:p>
          <a:p>
            <a:pPr>
              <a:spcAft>
                <a:spcPts val="1200"/>
              </a:spcAft>
              <a:buClr>
                <a:schemeClr val="accent4">
                  <a:lumMod val="50000"/>
                </a:schemeClr>
              </a:buClr>
            </a:pPr>
            <a:r>
              <a:rPr lang="en-ZA" sz="2000" dirty="0">
                <a:solidFill>
                  <a:srgbClr val="002060"/>
                </a:solidFill>
              </a:rPr>
              <a:t>Fibre separation is usually a number of steps - mechanical (e.g. decortication)  or chemical processes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730911B-40D5-49ED-9DF0-37BEDA954E61}"/>
              </a:ext>
            </a:extLst>
          </p:cNvPr>
          <p:cNvCxnSpPr>
            <a:cxnSpLocks/>
            <a:stCxn id="24" idx="3"/>
            <a:endCxn id="5" idx="1"/>
          </p:cNvCxnSpPr>
          <p:nvPr/>
        </p:nvCxnSpPr>
        <p:spPr>
          <a:xfrm>
            <a:off x="2957036" y="3281723"/>
            <a:ext cx="1006996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F9C9812E-61CD-4C47-9EC2-F6CE68B61A93}"/>
              </a:ext>
            </a:extLst>
          </p:cNvPr>
          <p:cNvSpPr/>
          <p:nvPr/>
        </p:nvSpPr>
        <p:spPr>
          <a:xfrm>
            <a:off x="3964032" y="2884484"/>
            <a:ext cx="1573968" cy="7944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Harvest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1C78845-60A7-40A8-81FE-C89FEF6B670A}"/>
              </a:ext>
            </a:extLst>
          </p:cNvPr>
          <p:cNvCxnSpPr>
            <a:cxnSpLocks/>
            <a:stCxn id="5" idx="3"/>
            <a:endCxn id="15" idx="1"/>
          </p:cNvCxnSpPr>
          <p:nvPr/>
        </p:nvCxnSpPr>
        <p:spPr>
          <a:xfrm>
            <a:off x="5538000" y="3281724"/>
            <a:ext cx="156006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94E58F5-F876-4282-959B-B1FF269B036D}"/>
              </a:ext>
            </a:extLst>
          </p:cNvPr>
          <p:cNvSpPr txBox="1"/>
          <p:nvPr/>
        </p:nvSpPr>
        <p:spPr>
          <a:xfrm>
            <a:off x="6271240" y="2912391"/>
            <a:ext cx="966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Stem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4F7D824-FFAE-4AED-8D44-167E2C11C710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4747113" y="3678962"/>
            <a:ext cx="0" cy="6400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9FB7B46-E3B5-4459-9402-EE987D1F687A}"/>
              </a:ext>
            </a:extLst>
          </p:cNvPr>
          <p:cNvSpPr txBox="1"/>
          <p:nvPr/>
        </p:nvSpPr>
        <p:spPr>
          <a:xfrm>
            <a:off x="4842156" y="3987899"/>
            <a:ext cx="173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err="1"/>
              <a:t>byproducts</a:t>
            </a:r>
            <a:endParaRPr lang="en-Z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8AF7B9-46E2-4FD1-A544-58413C3A8096}"/>
              </a:ext>
            </a:extLst>
          </p:cNvPr>
          <p:cNvSpPr/>
          <p:nvPr/>
        </p:nvSpPr>
        <p:spPr>
          <a:xfrm>
            <a:off x="7098063" y="2884484"/>
            <a:ext cx="1573968" cy="7944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Fibre Separation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EB8B1A-C91C-45E8-ABB8-06F1E126398B}"/>
              </a:ext>
            </a:extLst>
          </p:cNvPr>
          <p:cNvSpPr txBox="1"/>
          <p:nvPr/>
        </p:nvSpPr>
        <p:spPr>
          <a:xfrm>
            <a:off x="8882854" y="2912391"/>
            <a:ext cx="966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Fibre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5486A2-6DB8-4166-AFD8-A93BD8BF5442}"/>
              </a:ext>
            </a:extLst>
          </p:cNvPr>
          <p:cNvSpPr txBox="1"/>
          <p:nvPr/>
        </p:nvSpPr>
        <p:spPr>
          <a:xfrm>
            <a:off x="2879172" y="2912391"/>
            <a:ext cx="966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Plant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E947605-920D-4094-98E5-CFCBF547AFC3}"/>
              </a:ext>
            </a:extLst>
          </p:cNvPr>
          <p:cNvCxnSpPr>
            <a:cxnSpLocks/>
            <a:stCxn id="15" idx="3"/>
            <a:endCxn id="11" idx="1"/>
          </p:cNvCxnSpPr>
          <p:nvPr/>
        </p:nvCxnSpPr>
        <p:spPr>
          <a:xfrm flipV="1">
            <a:off x="8672031" y="3281723"/>
            <a:ext cx="1028969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6C3BDD9-BD9E-49DF-BB80-08FCAC72863F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7885047" y="3678962"/>
            <a:ext cx="0" cy="6400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EF553BC2-05DC-487C-8788-9295A3C0C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379" y="2200381"/>
            <a:ext cx="1475657" cy="21626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4B8FDF-74FA-4140-9683-8FFBCD43A9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000" y="2892000"/>
            <a:ext cx="1797921" cy="77944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FC20760-7FFC-4CF3-B6F4-D9B353E6B8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57"/>
          <a:stretch/>
        </p:blipFill>
        <p:spPr>
          <a:xfrm>
            <a:off x="4169801" y="4386218"/>
            <a:ext cx="1154623" cy="53619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42DAE665-2589-436D-916F-7ABDC50B49A6}"/>
              </a:ext>
            </a:extLst>
          </p:cNvPr>
          <p:cNvSpPr txBox="1"/>
          <p:nvPr/>
        </p:nvSpPr>
        <p:spPr>
          <a:xfrm>
            <a:off x="7934569" y="3987899"/>
            <a:ext cx="173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err="1"/>
              <a:t>byproducts</a:t>
            </a:r>
            <a:endParaRPr lang="en-ZA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EE9D4713-17DE-49A8-9789-760FEF0297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19" b="27157"/>
          <a:stretch/>
        </p:blipFill>
        <p:spPr>
          <a:xfrm>
            <a:off x="5364022" y="3021324"/>
            <a:ext cx="1475657" cy="67312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E7F2D79-E4C7-477D-ACAC-AB24E5D48B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9" t="20571" r="819" b="29369"/>
          <a:stretch/>
        </p:blipFill>
        <p:spPr>
          <a:xfrm>
            <a:off x="7231589" y="4314798"/>
            <a:ext cx="1356439" cy="67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97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4772" y="92832"/>
            <a:ext cx="51139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200" dirty="0">
                <a:solidFill>
                  <a:srgbClr val="002060"/>
                </a:solidFill>
              </a:rPr>
              <a:t>Conversion into Products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4B9132-D8CA-4494-B2DC-FB59920914E3}"/>
              </a:ext>
            </a:extLst>
          </p:cNvPr>
          <p:cNvSpPr txBox="1"/>
          <p:nvPr/>
        </p:nvSpPr>
        <p:spPr>
          <a:xfrm>
            <a:off x="2083231" y="5763481"/>
            <a:ext cx="838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chemeClr val="accent4">
                  <a:lumMod val="50000"/>
                </a:schemeClr>
              </a:buClr>
            </a:pPr>
            <a:r>
              <a:rPr lang="en-ZA" sz="2000" dirty="0">
                <a:solidFill>
                  <a:srgbClr val="002060"/>
                </a:solidFill>
              </a:rPr>
              <a:t>Five broad product categories from production process</a:t>
            </a:r>
          </a:p>
          <a:p>
            <a:pPr>
              <a:spcAft>
                <a:spcPts val="1200"/>
              </a:spcAft>
              <a:buClr>
                <a:schemeClr val="accent4">
                  <a:lumMod val="50000"/>
                </a:schemeClr>
              </a:buClr>
            </a:pPr>
            <a:r>
              <a:rPr lang="en-ZA" sz="2000" dirty="0">
                <a:solidFill>
                  <a:srgbClr val="002060"/>
                </a:solidFill>
              </a:rPr>
              <a:t>Similar class crops have similar production steps 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8CEFCDA-BF2D-4018-A216-1AC389C28A37}"/>
              </a:ext>
            </a:extLst>
          </p:cNvPr>
          <p:cNvCxnSpPr/>
          <p:nvPr/>
        </p:nvCxnSpPr>
        <p:spPr>
          <a:xfrm>
            <a:off x="2149977" y="2090401"/>
            <a:ext cx="21885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41A3985-388C-4684-94BF-EA65E800F9AF}"/>
              </a:ext>
            </a:extLst>
          </p:cNvPr>
          <p:cNvCxnSpPr/>
          <p:nvPr/>
        </p:nvCxnSpPr>
        <p:spPr>
          <a:xfrm>
            <a:off x="2083231" y="3190801"/>
            <a:ext cx="2188564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B5A9825-FEB9-45C1-9120-91ECE68EBB42}"/>
              </a:ext>
            </a:extLst>
          </p:cNvPr>
          <p:cNvSpPr txBox="1"/>
          <p:nvPr/>
        </p:nvSpPr>
        <p:spPr>
          <a:xfrm>
            <a:off x="2083232" y="1471920"/>
            <a:ext cx="1409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solidFill>
                  <a:schemeClr val="accent1">
                    <a:lumMod val="50000"/>
                  </a:schemeClr>
                </a:solidFill>
              </a:rPr>
              <a:t>Fibre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A23C67E-C1C9-41F9-8E32-10E1A42A089F}"/>
              </a:ext>
            </a:extLst>
          </p:cNvPr>
          <p:cNvSpPr txBox="1"/>
          <p:nvPr/>
        </p:nvSpPr>
        <p:spPr>
          <a:xfrm>
            <a:off x="2083232" y="2762720"/>
            <a:ext cx="2329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solidFill>
                  <a:schemeClr val="accent6">
                    <a:lumMod val="50000"/>
                  </a:schemeClr>
                </a:solidFill>
              </a:rPr>
              <a:t>‘Waste’ </a:t>
            </a:r>
            <a:r>
              <a:rPr lang="en-ZA" b="1" dirty="0" err="1">
                <a:solidFill>
                  <a:schemeClr val="accent6">
                    <a:lumMod val="50000"/>
                  </a:schemeClr>
                </a:solidFill>
              </a:rPr>
              <a:t>byproducts</a:t>
            </a:r>
            <a:endParaRPr lang="en-ZA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34" name="Picture 10" descr="Image result for jute cloth picture">
            <a:extLst>
              <a:ext uri="{FF2B5EF4-FFF2-40B4-BE49-F238E27FC236}">
                <a16:creationId xmlns:a16="http://schemas.microsoft.com/office/drawing/2014/main" id="{7BF19741-7D2E-4AC5-ADEB-AF43030D9F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7" b="10348"/>
          <a:stretch/>
        </p:blipFill>
        <p:spPr bwMode="auto">
          <a:xfrm>
            <a:off x="8298473" y="1079953"/>
            <a:ext cx="1802505" cy="84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bamboo building material">
            <a:extLst>
              <a:ext uri="{FF2B5EF4-FFF2-40B4-BE49-F238E27FC236}">
                <a16:creationId xmlns:a16="http://schemas.microsoft.com/office/drawing/2014/main" id="{8169F9AB-29FF-4D79-95CE-374720FCF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6487">
            <a:off x="8898073" y="2705359"/>
            <a:ext cx="1000149" cy="100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jute rope">
            <a:extLst>
              <a:ext uri="{FF2B5EF4-FFF2-40B4-BE49-F238E27FC236}">
                <a16:creationId xmlns:a16="http://schemas.microsoft.com/office/drawing/2014/main" id="{CF9EE217-366F-4AA5-9D48-DD1E1C504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421" y="1959013"/>
            <a:ext cx="1058452" cy="85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2AABB5B-96F0-4F9C-BFAA-82386A1394CE}"/>
              </a:ext>
            </a:extLst>
          </p:cNvPr>
          <p:cNvSpPr txBox="1"/>
          <p:nvPr/>
        </p:nvSpPr>
        <p:spPr>
          <a:xfrm>
            <a:off x="8140707" y="787772"/>
            <a:ext cx="2954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/>
              <a:t>End-products</a:t>
            </a:r>
            <a:r>
              <a:rPr lang="en-ZA" dirty="0"/>
              <a:t> (examples)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63942FA-F184-41A8-AE08-85EC17376E10}"/>
              </a:ext>
            </a:extLst>
          </p:cNvPr>
          <p:cNvGrpSpPr/>
          <p:nvPr/>
        </p:nvGrpSpPr>
        <p:grpSpPr>
          <a:xfrm>
            <a:off x="5102170" y="787772"/>
            <a:ext cx="1987660" cy="4479709"/>
            <a:chOff x="4753418" y="787772"/>
            <a:chExt cx="1987660" cy="447970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6179C34-B2FE-43B8-8DF4-5565AFD76718}"/>
                </a:ext>
              </a:extLst>
            </p:cNvPr>
            <p:cNvGrpSpPr/>
            <p:nvPr/>
          </p:nvGrpSpPr>
          <p:grpSpPr>
            <a:xfrm>
              <a:off x="4817145" y="1436821"/>
              <a:ext cx="1860206" cy="3830660"/>
              <a:chOff x="5080313" y="1436821"/>
              <a:chExt cx="1860206" cy="3830660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21366CE-345D-4802-A2AC-B328A291BB49}"/>
                  </a:ext>
                </a:extLst>
              </p:cNvPr>
              <p:cNvSpPr txBox="1"/>
              <p:nvPr/>
            </p:nvSpPr>
            <p:spPr>
              <a:xfrm>
                <a:off x="5305879" y="1436821"/>
                <a:ext cx="14090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ZA" dirty="0">
                    <a:solidFill>
                      <a:schemeClr val="accent1">
                        <a:lumMod val="50000"/>
                      </a:schemeClr>
                    </a:solidFill>
                  </a:rPr>
                  <a:t>Long Fibre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C9A9477-4912-4E39-88D1-772214F59114}"/>
                  </a:ext>
                </a:extLst>
              </p:cNvPr>
              <p:cNvSpPr txBox="1"/>
              <p:nvPr/>
            </p:nvSpPr>
            <p:spPr>
              <a:xfrm>
                <a:off x="5305879" y="2302153"/>
                <a:ext cx="14090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ZA" dirty="0">
                    <a:solidFill>
                      <a:schemeClr val="accent1">
                        <a:lumMod val="50000"/>
                      </a:schemeClr>
                    </a:solidFill>
                  </a:rPr>
                  <a:t>Short Fibre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55A40CB-B842-44CC-AE3E-EFA8B2F560CE}"/>
                  </a:ext>
                </a:extLst>
              </p:cNvPr>
              <p:cNvSpPr txBox="1"/>
              <p:nvPr/>
            </p:nvSpPr>
            <p:spPr>
              <a:xfrm>
                <a:off x="5080313" y="3167485"/>
                <a:ext cx="18602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ZA" dirty="0">
                    <a:solidFill>
                      <a:schemeClr val="accent6">
                        <a:lumMod val="50000"/>
                      </a:schemeClr>
                    </a:solidFill>
                  </a:rPr>
                  <a:t>Woody tissue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F9F5C59-0834-4AE3-96AC-7CEB3053F3DB}"/>
                  </a:ext>
                </a:extLst>
              </p:cNvPr>
              <p:cNvSpPr txBox="1"/>
              <p:nvPr/>
            </p:nvSpPr>
            <p:spPr>
              <a:xfrm>
                <a:off x="5080313" y="4032817"/>
                <a:ext cx="18602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ZA" dirty="0">
                    <a:solidFill>
                      <a:schemeClr val="accent6">
                        <a:lumMod val="50000"/>
                      </a:schemeClr>
                    </a:solidFill>
                  </a:rPr>
                  <a:t>Chemicals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FB4AC73-5737-4D39-BB15-1F5836409A3B}"/>
                  </a:ext>
                </a:extLst>
              </p:cNvPr>
              <p:cNvSpPr txBox="1"/>
              <p:nvPr/>
            </p:nvSpPr>
            <p:spPr>
              <a:xfrm>
                <a:off x="5080313" y="4898149"/>
                <a:ext cx="18602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ZA" dirty="0">
                    <a:solidFill>
                      <a:schemeClr val="accent6">
                        <a:lumMod val="50000"/>
                      </a:schemeClr>
                    </a:solidFill>
                  </a:rPr>
                  <a:t>Energy</a:t>
                </a:r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68A0FD5-9440-46C3-9531-7CE4325CA3EC}"/>
                </a:ext>
              </a:extLst>
            </p:cNvPr>
            <p:cNvSpPr/>
            <p:nvPr/>
          </p:nvSpPr>
          <p:spPr>
            <a:xfrm>
              <a:off x="4753418" y="787772"/>
              <a:ext cx="1987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ZA" b="1" dirty="0"/>
                <a:t>Product Categories</a:t>
              </a:r>
            </a:p>
          </p:txBody>
        </p:sp>
      </p:grpSp>
      <p:pic>
        <p:nvPicPr>
          <p:cNvPr id="37" name="Picture 10" descr="Image result for roots">
            <a:extLst>
              <a:ext uri="{FF2B5EF4-FFF2-40B4-BE49-F238E27FC236}">
                <a16:creationId xmlns:a16="http://schemas.microsoft.com/office/drawing/2014/main" id="{80D277F3-8296-44AC-8763-6043EEB389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56" t="15436" r="29337" b="15574"/>
          <a:stretch/>
        </p:blipFill>
        <p:spPr bwMode="auto">
          <a:xfrm rot="6313391">
            <a:off x="2054606" y="3407022"/>
            <a:ext cx="983321" cy="96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Related image">
            <a:extLst>
              <a:ext uri="{FF2B5EF4-FFF2-40B4-BE49-F238E27FC236}">
                <a16:creationId xmlns:a16="http://schemas.microsoft.com/office/drawing/2014/main" id="{1896D82D-F957-4E5F-A2F4-C462D9145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41954">
            <a:off x="3158168" y="3562362"/>
            <a:ext cx="960888" cy="57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Image result for picture of bark  from plant">
            <a:extLst>
              <a:ext uri="{FF2B5EF4-FFF2-40B4-BE49-F238E27FC236}">
                <a16:creationId xmlns:a16="http://schemas.microsoft.com/office/drawing/2014/main" id="{BACCE16A-CF01-4639-8E6A-CFC3BFEC0D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82" r="8262"/>
          <a:stretch/>
        </p:blipFill>
        <p:spPr bwMode="auto">
          <a:xfrm rot="5400000">
            <a:off x="2789202" y="4104455"/>
            <a:ext cx="910114" cy="142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Fibre from a plant">
            <a:extLst>
              <a:ext uri="{FF2B5EF4-FFF2-40B4-BE49-F238E27FC236}">
                <a16:creationId xmlns:a16="http://schemas.microsoft.com/office/drawing/2014/main" id="{2337E944-120B-49E5-B8EB-8E6FBA48F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53" y="888496"/>
            <a:ext cx="1185915" cy="118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biochar charcoal">
            <a:extLst>
              <a:ext uri="{FF2B5EF4-FFF2-40B4-BE49-F238E27FC236}">
                <a16:creationId xmlns:a16="http://schemas.microsoft.com/office/drawing/2014/main" id="{AD3AE96A-BD5C-4619-ADA8-8D291A3221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28" t="14224"/>
          <a:stretch/>
        </p:blipFill>
        <p:spPr bwMode="auto">
          <a:xfrm>
            <a:off x="8195464" y="4493326"/>
            <a:ext cx="1786367" cy="121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B75EE9-31C9-4110-885F-49DC97AD42E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3738" r="10894" b="11008"/>
          <a:stretch/>
        </p:blipFill>
        <p:spPr>
          <a:xfrm>
            <a:off x="8618397" y="3398500"/>
            <a:ext cx="881907" cy="100426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7BF49CB-C884-4C00-9BE5-9395EEF470C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9" t="20571" r="819" b="29369"/>
          <a:stretch/>
        </p:blipFill>
        <p:spPr>
          <a:xfrm>
            <a:off x="8205947" y="4314798"/>
            <a:ext cx="1356439" cy="67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191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A6898EF-0011-4208-A25A-46BF3C7B8ACE}"/>
              </a:ext>
            </a:extLst>
          </p:cNvPr>
          <p:cNvSpPr/>
          <p:nvPr/>
        </p:nvSpPr>
        <p:spPr>
          <a:xfrm>
            <a:off x="3627899" y="2637208"/>
            <a:ext cx="5246278" cy="1289030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extBox 1"/>
          <p:cNvSpPr txBox="1"/>
          <p:nvPr/>
        </p:nvSpPr>
        <p:spPr>
          <a:xfrm>
            <a:off x="3436458" y="716814"/>
            <a:ext cx="53190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200" dirty="0">
                <a:solidFill>
                  <a:srgbClr val="002060"/>
                </a:solidFill>
              </a:rPr>
              <a:t>Metal and Fibre Recovery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88885" y="5355438"/>
            <a:ext cx="99076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chemeClr val="accent4">
                  <a:lumMod val="50000"/>
                </a:schemeClr>
              </a:buClr>
            </a:pPr>
            <a:r>
              <a:rPr lang="en-ZA" sz="2000" dirty="0">
                <a:solidFill>
                  <a:srgbClr val="002060"/>
                </a:solidFill>
              </a:rPr>
              <a:t>Fibre recovery involves two stages - harvest + fibre separation</a:t>
            </a:r>
          </a:p>
          <a:p>
            <a:pPr>
              <a:spcAft>
                <a:spcPts val="1200"/>
              </a:spcAft>
              <a:buClr>
                <a:schemeClr val="accent4">
                  <a:lumMod val="50000"/>
                </a:schemeClr>
              </a:buClr>
            </a:pPr>
            <a:r>
              <a:rPr lang="en-ZA" sz="2000" dirty="0">
                <a:solidFill>
                  <a:srgbClr val="002060"/>
                </a:solidFill>
              </a:rPr>
              <a:t>Fibre separation is usually a number of steps - mechanical (e.g. decortication)  or chemical processes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730911B-40D5-49ED-9DF0-37BEDA954E61}"/>
              </a:ext>
            </a:extLst>
          </p:cNvPr>
          <p:cNvCxnSpPr>
            <a:cxnSpLocks/>
            <a:stCxn id="24" idx="3"/>
            <a:endCxn id="5" idx="1"/>
          </p:cNvCxnSpPr>
          <p:nvPr/>
        </p:nvCxnSpPr>
        <p:spPr>
          <a:xfrm>
            <a:off x="2957036" y="3281723"/>
            <a:ext cx="1006996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F9C9812E-61CD-4C47-9EC2-F6CE68B61A93}"/>
              </a:ext>
            </a:extLst>
          </p:cNvPr>
          <p:cNvSpPr/>
          <p:nvPr/>
        </p:nvSpPr>
        <p:spPr>
          <a:xfrm>
            <a:off x="3964032" y="2884484"/>
            <a:ext cx="1573968" cy="7944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Harvest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1C78845-60A7-40A8-81FE-C89FEF6B670A}"/>
              </a:ext>
            </a:extLst>
          </p:cNvPr>
          <p:cNvCxnSpPr>
            <a:cxnSpLocks/>
            <a:stCxn id="5" idx="3"/>
            <a:endCxn id="15" idx="1"/>
          </p:cNvCxnSpPr>
          <p:nvPr/>
        </p:nvCxnSpPr>
        <p:spPr>
          <a:xfrm>
            <a:off x="5538000" y="3281724"/>
            <a:ext cx="156006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94E58F5-F876-4282-959B-B1FF269B036D}"/>
              </a:ext>
            </a:extLst>
          </p:cNvPr>
          <p:cNvSpPr txBox="1"/>
          <p:nvPr/>
        </p:nvSpPr>
        <p:spPr>
          <a:xfrm>
            <a:off x="6271240" y="2912391"/>
            <a:ext cx="966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Stem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4F7D824-FFAE-4AED-8D44-167E2C11C710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4747113" y="3678962"/>
            <a:ext cx="0" cy="6400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9FB7B46-E3B5-4459-9402-EE987D1F687A}"/>
              </a:ext>
            </a:extLst>
          </p:cNvPr>
          <p:cNvSpPr txBox="1"/>
          <p:nvPr/>
        </p:nvSpPr>
        <p:spPr>
          <a:xfrm>
            <a:off x="4842156" y="3987899"/>
            <a:ext cx="173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err="1"/>
              <a:t>byproducts</a:t>
            </a:r>
            <a:endParaRPr lang="en-Z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8AF7B9-46E2-4FD1-A544-58413C3A8096}"/>
              </a:ext>
            </a:extLst>
          </p:cNvPr>
          <p:cNvSpPr/>
          <p:nvPr/>
        </p:nvSpPr>
        <p:spPr>
          <a:xfrm>
            <a:off x="7098063" y="2884484"/>
            <a:ext cx="1573968" cy="7944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Fibre Separation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EB8B1A-C91C-45E8-ABB8-06F1E126398B}"/>
              </a:ext>
            </a:extLst>
          </p:cNvPr>
          <p:cNvSpPr txBox="1"/>
          <p:nvPr/>
        </p:nvSpPr>
        <p:spPr>
          <a:xfrm>
            <a:off x="8882854" y="2912391"/>
            <a:ext cx="966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Fibre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5486A2-6DB8-4166-AFD8-A93BD8BF5442}"/>
              </a:ext>
            </a:extLst>
          </p:cNvPr>
          <p:cNvSpPr txBox="1"/>
          <p:nvPr/>
        </p:nvSpPr>
        <p:spPr>
          <a:xfrm>
            <a:off x="2879172" y="2912391"/>
            <a:ext cx="966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Plant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E947605-920D-4094-98E5-CFCBF547AFC3}"/>
              </a:ext>
            </a:extLst>
          </p:cNvPr>
          <p:cNvCxnSpPr>
            <a:cxnSpLocks/>
            <a:stCxn id="15" idx="3"/>
            <a:endCxn id="11" idx="1"/>
          </p:cNvCxnSpPr>
          <p:nvPr/>
        </p:nvCxnSpPr>
        <p:spPr>
          <a:xfrm flipV="1">
            <a:off x="8672031" y="3281723"/>
            <a:ext cx="1028969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6C3BDD9-BD9E-49DF-BB80-08FCAC72863F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7885047" y="3678962"/>
            <a:ext cx="0" cy="6400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EF553BC2-05DC-487C-8788-9295A3C0C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379" y="2200381"/>
            <a:ext cx="1475657" cy="21626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4B8FDF-74FA-4140-9683-8FFBCD43A9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000" y="2892000"/>
            <a:ext cx="1797921" cy="77944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ECBDD35-8488-4697-B923-84F823CB18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801" y="198031"/>
            <a:ext cx="630812" cy="55993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A701884-CEC3-4DE1-A6E1-BF89F49F3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038" y="1033148"/>
            <a:ext cx="1536338" cy="941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FC20760-7FFC-4CF3-B6F4-D9B353E6B80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57"/>
          <a:stretch/>
        </p:blipFill>
        <p:spPr>
          <a:xfrm>
            <a:off x="4169801" y="4386218"/>
            <a:ext cx="1154623" cy="53619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42DAE665-2589-436D-916F-7ABDC50B49A6}"/>
              </a:ext>
            </a:extLst>
          </p:cNvPr>
          <p:cNvSpPr txBox="1"/>
          <p:nvPr/>
        </p:nvSpPr>
        <p:spPr>
          <a:xfrm>
            <a:off x="7934569" y="3987899"/>
            <a:ext cx="173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err="1"/>
              <a:t>byproducts</a:t>
            </a:r>
            <a:endParaRPr lang="en-ZA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EE9D4713-17DE-49A8-9789-760FEF0297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19" b="27157"/>
          <a:stretch/>
        </p:blipFill>
        <p:spPr>
          <a:xfrm>
            <a:off x="5364022" y="3021324"/>
            <a:ext cx="1475657" cy="67312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E7F2D79-E4C7-477D-ACAC-AB24E5D48B4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9" t="20571" r="819" b="29369"/>
          <a:stretch/>
        </p:blipFill>
        <p:spPr>
          <a:xfrm>
            <a:off x="7231589" y="4314798"/>
            <a:ext cx="1356439" cy="67903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CBE6CB0-2800-430B-823F-D3F663AE9D3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900" y="79412"/>
            <a:ext cx="403376" cy="400612"/>
          </a:xfrm>
          <a:prstGeom prst="rect">
            <a:avLst/>
          </a:prstGeom>
        </p:spPr>
      </p:pic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04E394C-3524-4DD3-9F3D-ECB75F3DC3F7}"/>
              </a:ext>
            </a:extLst>
          </p:cNvPr>
          <p:cNvCxnSpPr>
            <a:cxnSpLocks/>
            <a:stCxn id="24" idx="0"/>
            <a:endCxn id="26" idx="2"/>
          </p:cNvCxnSpPr>
          <p:nvPr/>
        </p:nvCxnSpPr>
        <p:spPr>
          <a:xfrm flipH="1" flipV="1">
            <a:off x="2219207" y="1975100"/>
            <a:ext cx="1" cy="2252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84A423EB-103F-4F81-97F6-2539E57CB6D6}"/>
              </a:ext>
            </a:extLst>
          </p:cNvPr>
          <p:cNvCxnSpPr>
            <a:cxnSpLocks/>
            <a:stCxn id="26" idx="0"/>
            <a:endCxn id="22" idx="2"/>
          </p:cNvCxnSpPr>
          <p:nvPr/>
        </p:nvCxnSpPr>
        <p:spPr>
          <a:xfrm flipV="1">
            <a:off x="2219207" y="757965"/>
            <a:ext cx="0" cy="2751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A700402-B9B7-4E7D-AE03-D3DCB571FDCD}"/>
              </a:ext>
            </a:extLst>
          </p:cNvPr>
          <p:cNvCxnSpPr>
            <a:cxnSpLocks/>
            <a:stCxn id="22" idx="3"/>
            <a:endCxn id="55" idx="1"/>
          </p:cNvCxnSpPr>
          <p:nvPr/>
        </p:nvCxnSpPr>
        <p:spPr>
          <a:xfrm flipV="1">
            <a:off x="2534613" y="279718"/>
            <a:ext cx="199287" cy="1982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8731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0955" y="673287"/>
            <a:ext cx="7405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dirty="0">
                <a:solidFill>
                  <a:srgbClr val="002060"/>
                </a:solidFill>
              </a:rPr>
              <a:t>Metal Extraction – Bio-remediation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AD36B2-32BB-42FF-BE4F-EF1D7B5DB8C1}"/>
              </a:ext>
            </a:extLst>
          </p:cNvPr>
          <p:cNvSpPr txBox="1"/>
          <p:nvPr/>
        </p:nvSpPr>
        <p:spPr>
          <a:xfrm>
            <a:off x="1510910" y="5793202"/>
            <a:ext cx="97893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chemeClr val="accent4">
                  <a:lumMod val="50000"/>
                </a:schemeClr>
              </a:buClr>
            </a:pPr>
            <a:r>
              <a:rPr lang="en-ZA" sz="2000" dirty="0">
                <a:solidFill>
                  <a:srgbClr val="002060"/>
                </a:solidFill>
              </a:rPr>
              <a:t>Hyperaccumulators naturally absorb large amounts of metals</a:t>
            </a:r>
          </a:p>
          <a:p>
            <a:pPr>
              <a:spcAft>
                <a:spcPts val="1200"/>
              </a:spcAft>
              <a:buClr>
                <a:schemeClr val="accent4">
                  <a:lumMod val="50000"/>
                </a:schemeClr>
              </a:buClr>
            </a:pPr>
            <a:r>
              <a:rPr lang="en-ZA" sz="2000" dirty="0">
                <a:solidFill>
                  <a:srgbClr val="002060"/>
                </a:solidFill>
              </a:rPr>
              <a:t>For example hemp shown to accumulate Ni, Cd, Pb in shoot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0C41B17-2CF1-4780-890E-819B508FB046}"/>
              </a:ext>
            </a:extLst>
          </p:cNvPr>
          <p:cNvSpPr/>
          <p:nvPr/>
        </p:nvSpPr>
        <p:spPr>
          <a:xfrm>
            <a:off x="84936" y="5036920"/>
            <a:ext cx="2194560" cy="548640"/>
          </a:xfrm>
          <a:prstGeom prst="roundRect">
            <a:avLst>
              <a:gd name="adj" fmla="val 50000"/>
            </a:avLst>
          </a:prstGeom>
          <a:solidFill>
            <a:srgbClr val="CAC39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Phyto = plants</a:t>
            </a:r>
          </a:p>
          <a:p>
            <a:pPr algn="ctr"/>
            <a:r>
              <a:rPr lang="en-GB" alt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Phyco</a:t>
            </a:r>
            <a:r>
              <a:rPr lang="en-GB" alt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algae</a:t>
            </a:r>
            <a:endParaRPr lang="en-US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7FEF6C2-0147-40B1-BEFE-1D99F1F0F528}"/>
              </a:ext>
            </a:extLst>
          </p:cNvPr>
          <p:cNvGrpSpPr/>
          <p:nvPr/>
        </p:nvGrpSpPr>
        <p:grpSpPr>
          <a:xfrm>
            <a:off x="8355161" y="1496226"/>
            <a:ext cx="2194560" cy="4139598"/>
            <a:chOff x="8070351" y="1496226"/>
            <a:chExt cx="2194560" cy="413959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2AB99C5-0672-40B3-8BC3-CFF44C73785B}"/>
                </a:ext>
              </a:extLst>
            </p:cNvPr>
            <p:cNvGrpSpPr/>
            <p:nvPr/>
          </p:nvGrpSpPr>
          <p:grpSpPr>
            <a:xfrm>
              <a:off x="8070351" y="1496226"/>
              <a:ext cx="2194560" cy="1786571"/>
              <a:chOff x="9213334" y="1139781"/>
              <a:chExt cx="2194560" cy="1786571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E7CC7EF-5E65-4109-BCFF-9D3F56A2F4A6}"/>
                  </a:ext>
                </a:extLst>
              </p:cNvPr>
              <p:cNvSpPr txBox="1"/>
              <p:nvPr/>
            </p:nvSpPr>
            <p:spPr>
              <a:xfrm>
                <a:off x="9310348" y="1726023"/>
                <a:ext cx="200053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Pollutants are accumulated in harvestable parts of plant</a:t>
                </a:r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7A3B7B74-BC4A-459D-A80F-697179778624}"/>
                  </a:ext>
                </a:extLst>
              </p:cNvPr>
              <p:cNvSpPr/>
              <p:nvPr/>
            </p:nvSpPr>
            <p:spPr>
              <a:xfrm>
                <a:off x="9213334" y="1139781"/>
                <a:ext cx="2194560" cy="548640"/>
              </a:xfrm>
              <a:prstGeom prst="roundRect">
                <a:avLst>
                  <a:gd name="adj" fmla="val 50000"/>
                </a:avLst>
              </a:prstGeom>
              <a:solidFill>
                <a:srgbClr val="CAC392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altLang="en-US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Phytoextraction</a:t>
                </a:r>
                <a:endParaRPr lang="en-US" alt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CFFA7CD-F094-4759-8AA2-E83AF25CCE8A}"/>
                </a:ext>
              </a:extLst>
            </p:cNvPr>
            <p:cNvGrpSpPr/>
            <p:nvPr/>
          </p:nvGrpSpPr>
          <p:grpSpPr>
            <a:xfrm>
              <a:off x="8070351" y="3885408"/>
              <a:ext cx="2194560" cy="1750416"/>
              <a:chOff x="9402115" y="3874303"/>
              <a:chExt cx="2194560" cy="1750416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BF54EA5A-7947-4336-88A3-102C8CEF1441}"/>
                  </a:ext>
                </a:extLst>
              </p:cNvPr>
              <p:cNvSpPr/>
              <p:nvPr/>
            </p:nvSpPr>
            <p:spPr>
              <a:xfrm>
                <a:off x="9402115" y="3874303"/>
                <a:ext cx="2194560" cy="548640"/>
              </a:xfrm>
              <a:prstGeom prst="roundRect">
                <a:avLst>
                  <a:gd name="adj" fmla="val 50000"/>
                </a:avLst>
              </a:prstGeom>
              <a:solidFill>
                <a:srgbClr val="CAC392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altLang="en-US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Phytovolatisation</a:t>
                </a:r>
                <a:endParaRPr lang="en-US" alt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FC52C5D-61C7-4846-B76C-9D01373799DF}"/>
                  </a:ext>
                </a:extLst>
              </p:cNvPr>
              <p:cNvSpPr txBox="1"/>
              <p:nvPr/>
            </p:nvSpPr>
            <p:spPr>
              <a:xfrm>
                <a:off x="9499129" y="4424390"/>
                <a:ext cx="200053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Pollutants are released into volatile form through plant</a:t>
                </a:r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D22B2D51-FF6B-407F-9DD0-7B9317A2C6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503" y="1389245"/>
            <a:ext cx="3213180" cy="4709152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6FE7ECED-C316-4382-88BE-DA0EF3AB842D}"/>
              </a:ext>
            </a:extLst>
          </p:cNvPr>
          <p:cNvGrpSpPr/>
          <p:nvPr/>
        </p:nvGrpSpPr>
        <p:grpSpPr>
          <a:xfrm>
            <a:off x="2118465" y="1557673"/>
            <a:ext cx="2194560" cy="3828404"/>
            <a:chOff x="2118465" y="1557673"/>
            <a:chExt cx="2194560" cy="382840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86AA96D-F4D8-4512-A85B-B117DABB48C9}"/>
                </a:ext>
              </a:extLst>
            </p:cNvPr>
            <p:cNvGrpSpPr/>
            <p:nvPr/>
          </p:nvGrpSpPr>
          <p:grpSpPr>
            <a:xfrm>
              <a:off x="2118465" y="1557673"/>
              <a:ext cx="2194560" cy="2034682"/>
              <a:chOff x="3125978" y="30977"/>
              <a:chExt cx="2194560" cy="203468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20089C39-7D18-4D1A-9942-9F6DEED9640A}"/>
                  </a:ext>
                </a:extLst>
              </p:cNvPr>
              <p:cNvSpPr/>
              <p:nvPr/>
            </p:nvSpPr>
            <p:spPr>
              <a:xfrm>
                <a:off x="3125978" y="30977"/>
                <a:ext cx="2194560" cy="548640"/>
              </a:xfrm>
              <a:prstGeom prst="roundRect">
                <a:avLst>
                  <a:gd name="adj" fmla="val 50000"/>
                </a:avLst>
              </a:prstGeom>
              <a:solidFill>
                <a:srgbClr val="CAC392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altLang="en-US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Phytodegradation</a:t>
                </a:r>
                <a:endParaRPr lang="en-US" alt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4C9FE9C-DA80-488D-B4BF-1B37F90A3B49}"/>
                  </a:ext>
                </a:extLst>
              </p:cNvPr>
              <p:cNvSpPr txBox="1"/>
              <p:nvPr/>
            </p:nvSpPr>
            <p:spPr>
              <a:xfrm>
                <a:off x="3222992" y="588331"/>
                <a:ext cx="200053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Pollutants are degraded or mineralized by specific enzyme activity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41334D7-D084-4D7A-BF08-8C3B03F11B42}"/>
                </a:ext>
              </a:extLst>
            </p:cNvPr>
            <p:cNvGrpSpPr/>
            <p:nvPr/>
          </p:nvGrpSpPr>
          <p:grpSpPr>
            <a:xfrm>
              <a:off x="2118465" y="3885408"/>
              <a:ext cx="2194560" cy="1500669"/>
              <a:chOff x="4932597" y="3482711"/>
              <a:chExt cx="2194560" cy="1500669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AA021E00-8B30-40D0-A46F-222038B32C62}"/>
                  </a:ext>
                </a:extLst>
              </p:cNvPr>
              <p:cNvSpPr/>
              <p:nvPr/>
            </p:nvSpPr>
            <p:spPr>
              <a:xfrm>
                <a:off x="4932597" y="3482711"/>
                <a:ext cx="2194560" cy="548640"/>
              </a:xfrm>
              <a:prstGeom prst="roundRect">
                <a:avLst>
                  <a:gd name="adj" fmla="val 50000"/>
                </a:avLst>
              </a:prstGeom>
              <a:solidFill>
                <a:srgbClr val="CAC392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altLang="en-US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Phytostabilisation</a:t>
                </a:r>
                <a:endParaRPr lang="en-US" alt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72C3E00-589C-455F-9FD7-DBE556369F3D}"/>
                  </a:ext>
                </a:extLst>
              </p:cNvPr>
              <p:cNvSpPr txBox="1"/>
              <p:nvPr/>
            </p:nvSpPr>
            <p:spPr>
              <a:xfrm>
                <a:off x="5029611" y="4060050"/>
                <a:ext cx="20005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Pollutants are immobilized in the soil</a:t>
                </a:r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EA8B133-F176-4EAA-9DBC-6A78524C8D52}"/>
              </a:ext>
            </a:extLst>
          </p:cNvPr>
          <p:cNvSpPr txBox="1"/>
          <p:nvPr/>
        </p:nvSpPr>
        <p:spPr>
          <a:xfrm>
            <a:off x="10191467" y="570287"/>
            <a:ext cx="2000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Metal ions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4940737-4B34-40D8-BD6A-14E4FDA6CF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213" y="431478"/>
            <a:ext cx="687683" cy="68297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682A2C3-0142-4EE1-A1FB-CAEAEA40F5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106" y="5295962"/>
            <a:ext cx="446616" cy="44355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1188053-9B1A-417A-808C-738602F7C8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717" y="2591985"/>
            <a:ext cx="446616" cy="44355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31DADD7-7648-49FE-87C0-79ED77C262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304" y="5160386"/>
            <a:ext cx="446616" cy="44355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F26464B-3B21-41D3-98CD-9C9B287701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101" y="3421614"/>
            <a:ext cx="446616" cy="44355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8557BA4-F096-4F2F-BE35-6EA9B22612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975" y="2839241"/>
            <a:ext cx="446616" cy="44355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2A7FD23-68A3-4AB5-B106-00AB145EE0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093" y="4659579"/>
            <a:ext cx="446616" cy="44355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3B5A100-2F7A-4534-9BAC-4B7B8BE26F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477" y="1756320"/>
            <a:ext cx="446616" cy="44355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F521C64-F947-4DA3-AB50-8E41AA4E67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39" y="1557673"/>
            <a:ext cx="1301425" cy="13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22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3549" y="126348"/>
            <a:ext cx="8034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bg1">
                    <a:lumMod val="50000"/>
                  </a:schemeClr>
                </a:solidFill>
              </a:rPr>
              <a:t>X-Ray images of metals accumulated in plants </a:t>
            </a:r>
          </a:p>
        </p:txBody>
      </p:sp>
      <p:pic>
        <p:nvPicPr>
          <p:cNvPr id="4100" name="Picture 4" descr="Image result for hyperaccumulators">
            <a:extLst>
              <a:ext uri="{FF2B5EF4-FFF2-40B4-BE49-F238E27FC236}">
                <a16:creationId xmlns:a16="http://schemas.microsoft.com/office/drawing/2014/main" id="{01C442AA-7EA7-448C-8254-B882DE3B1C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4" r="26672"/>
          <a:stretch/>
        </p:blipFill>
        <p:spPr bwMode="auto">
          <a:xfrm>
            <a:off x="6230318" y="846035"/>
            <a:ext cx="5765369" cy="376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www.newphytologist.org/blog/wp-content/uploads/2018/03/nph_v218_i2_cover_Page_1_Image_0001-550x723px.jpg">
            <a:extLst>
              <a:ext uri="{FF2B5EF4-FFF2-40B4-BE49-F238E27FC236}">
                <a16:creationId xmlns:a16="http://schemas.microsoft.com/office/drawing/2014/main" id="{54BB25A0-9712-40E3-A395-C725DD3324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46"/>
          <a:stretch/>
        </p:blipFill>
        <p:spPr bwMode="auto">
          <a:xfrm>
            <a:off x="416977" y="2982035"/>
            <a:ext cx="6142926" cy="372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074B883-800A-4134-8025-F690081F8A4D}"/>
              </a:ext>
            </a:extLst>
          </p:cNvPr>
          <p:cNvSpPr/>
          <p:nvPr/>
        </p:nvSpPr>
        <p:spPr>
          <a:xfrm>
            <a:off x="5899687" y="618615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ZA" sz="1400" dirty="0"/>
              <a:t>Pictures From SMI- CMLR work in New </a:t>
            </a:r>
            <a:r>
              <a:rPr lang="en-ZA" sz="1400" dirty="0" err="1"/>
              <a:t>Phytologist</a:t>
            </a:r>
            <a:endParaRPr lang="en-ZA" sz="1400" dirty="0"/>
          </a:p>
          <a:p>
            <a:pPr algn="r"/>
            <a:r>
              <a:rPr lang="en-ZA" sz="1400" dirty="0"/>
              <a:t>https://www.newphytologist.org/news/view/193</a:t>
            </a:r>
          </a:p>
        </p:txBody>
      </p:sp>
    </p:spTree>
    <p:extLst>
      <p:ext uri="{BB962C8B-B14F-4D97-AF65-F5344CB8AC3E}">
        <p14:creationId xmlns:p14="http://schemas.microsoft.com/office/powerpoint/2010/main" val="9726186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A6898EF-0011-4208-A25A-46BF3C7B8ACE}"/>
              </a:ext>
            </a:extLst>
          </p:cNvPr>
          <p:cNvSpPr/>
          <p:nvPr/>
        </p:nvSpPr>
        <p:spPr>
          <a:xfrm>
            <a:off x="3627899" y="2637208"/>
            <a:ext cx="5246278" cy="1289030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extBox 1"/>
          <p:cNvSpPr txBox="1"/>
          <p:nvPr/>
        </p:nvSpPr>
        <p:spPr>
          <a:xfrm>
            <a:off x="4683140" y="716814"/>
            <a:ext cx="53190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200" dirty="0">
                <a:solidFill>
                  <a:srgbClr val="002060"/>
                </a:solidFill>
              </a:rPr>
              <a:t>Metal and Fibre Recovery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88885" y="5355438"/>
            <a:ext cx="99076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chemeClr val="accent4">
                  <a:lumMod val="50000"/>
                </a:schemeClr>
              </a:buClr>
            </a:pPr>
            <a:r>
              <a:rPr lang="en-ZA" sz="2000" dirty="0">
                <a:solidFill>
                  <a:srgbClr val="002060"/>
                </a:solidFill>
              </a:rPr>
              <a:t>Plant material containing metals referred to as “bio-ore”</a:t>
            </a:r>
          </a:p>
          <a:p>
            <a:pPr>
              <a:spcAft>
                <a:spcPts val="1200"/>
              </a:spcAft>
              <a:buClr>
                <a:schemeClr val="accent4">
                  <a:lumMod val="50000"/>
                </a:schemeClr>
              </a:buClr>
            </a:pPr>
            <a:r>
              <a:rPr lang="en-ZA" sz="2000" dirty="0">
                <a:solidFill>
                  <a:srgbClr val="002060"/>
                </a:solidFill>
              </a:rPr>
              <a:t>Dry-</a:t>
            </a:r>
            <a:r>
              <a:rPr lang="en-ZA" sz="2000" dirty="0" err="1">
                <a:solidFill>
                  <a:srgbClr val="002060"/>
                </a:solidFill>
              </a:rPr>
              <a:t>ashing</a:t>
            </a:r>
            <a:r>
              <a:rPr lang="en-ZA" sz="2000" dirty="0">
                <a:solidFill>
                  <a:srgbClr val="002060"/>
                </a:solidFill>
              </a:rPr>
              <a:t> and wet oxidation are the two widely adopted methods to extract metals</a:t>
            </a:r>
            <a:r>
              <a:rPr lang="en-ZA" sz="2000" baseline="30000" dirty="0">
                <a:solidFill>
                  <a:srgbClr val="002060"/>
                </a:solidFill>
              </a:rPr>
              <a:t> </a:t>
            </a:r>
            <a:r>
              <a:rPr lang="en-ZA" sz="2000" dirty="0">
                <a:solidFill>
                  <a:srgbClr val="002060"/>
                </a:solidFill>
              </a:rPr>
              <a:t>from plant material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730911B-40D5-49ED-9DF0-37BEDA954E61}"/>
              </a:ext>
            </a:extLst>
          </p:cNvPr>
          <p:cNvCxnSpPr>
            <a:cxnSpLocks/>
            <a:stCxn id="24" idx="3"/>
            <a:endCxn id="5" idx="1"/>
          </p:cNvCxnSpPr>
          <p:nvPr/>
        </p:nvCxnSpPr>
        <p:spPr>
          <a:xfrm>
            <a:off x="2957036" y="3281723"/>
            <a:ext cx="1006996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F9C9812E-61CD-4C47-9EC2-F6CE68B61A93}"/>
              </a:ext>
            </a:extLst>
          </p:cNvPr>
          <p:cNvSpPr/>
          <p:nvPr/>
        </p:nvSpPr>
        <p:spPr>
          <a:xfrm>
            <a:off x="3964032" y="2884484"/>
            <a:ext cx="1573968" cy="7944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Harvest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1C78845-60A7-40A8-81FE-C89FEF6B670A}"/>
              </a:ext>
            </a:extLst>
          </p:cNvPr>
          <p:cNvCxnSpPr>
            <a:cxnSpLocks/>
            <a:stCxn id="5" idx="3"/>
            <a:endCxn id="15" idx="1"/>
          </p:cNvCxnSpPr>
          <p:nvPr/>
        </p:nvCxnSpPr>
        <p:spPr>
          <a:xfrm>
            <a:off x="5538000" y="3281724"/>
            <a:ext cx="156006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4F7D824-FFAE-4AED-8D44-167E2C11C710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4747113" y="3678962"/>
            <a:ext cx="0" cy="6400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9FB7B46-E3B5-4459-9402-EE987D1F687A}"/>
              </a:ext>
            </a:extLst>
          </p:cNvPr>
          <p:cNvSpPr txBox="1"/>
          <p:nvPr/>
        </p:nvSpPr>
        <p:spPr>
          <a:xfrm>
            <a:off x="4842156" y="3987899"/>
            <a:ext cx="173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err="1"/>
              <a:t>byproducts</a:t>
            </a:r>
            <a:endParaRPr lang="en-Z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8AF7B9-46E2-4FD1-A544-58413C3A8096}"/>
              </a:ext>
            </a:extLst>
          </p:cNvPr>
          <p:cNvSpPr/>
          <p:nvPr/>
        </p:nvSpPr>
        <p:spPr>
          <a:xfrm>
            <a:off x="7098063" y="2884484"/>
            <a:ext cx="1573968" cy="7944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Metal Extraction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EB8B1A-C91C-45E8-ABB8-06F1E126398B}"/>
              </a:ext>
            </a:extLst>
          </p:cNvPr>
          <p:cNvSpPr txBox="1"/>
          <p:nvPr/>
        </p:nvSpPr>
        <p:spPr>
          <a:xfrm>
            <a:off x="8882854" y="2912391"/>
            <a:ext cx="966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Metals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5486A2-6DB8-4166-AFD8-A93BD8BF5442}"/>
              </a:ext>
            </a:extLst>
          </p:cNvPr>
          <p:cNvSpPr txBox="1"/>
          <p:nvPr/>
        </p:nvSpPr>
        <p:spPr>
          <a:xfrm>
            <a:off x="2879172" y="2912391"/>
            <a:ext cx="966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Plant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E947605-920D-4094-98E5-CFCBF547AFC3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8672031" y="3281723"/>
            <a:ext cx="1028969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6C3BDD9-BD9E-49DF-BB80-08FCAC72863F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7885047" y="3678962"/>
            <a:ext cx="0" cy="6400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EF553BC2-05DC-487C-8788-9295A3C0C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379" y="2200381"/>
            <a:ext cx="1475657" cy="21626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ECBDD35-8488-4697-B923-84F823CB18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632" y="2715525"/>
            <a:ext cx="630812" cy="55993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A701884-CEC3-4DE1-A6E1-BF89F49F38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571" y="4342336"/>
            <a:ext cx="1141083" cy="69961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42DAE665-2589-436D-916F-7ABDC50B49A6}"/>
              </a:ext>
            </a:extLst>
          </p:cNvPr>
          <p:cNvSpPr txBox="1"/>
          <p:nvPr/>
        </p:nvSpPr>
        <p:spPr>
          <a:xfrm>
            <a:off x="7934569" y="3987899"/>
            <a:ext cx="173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err="1"/>
              <a:t>byproducts</a:t>
            </a:r>
            <a:endParaRPr lang="en-ZA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E7F2D79-E4C7-477D-ACAC-AB24E5D48B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9" t="20571" r="819" b="29369"/>
          <a:stretch/>
        </p:blipFill>
        <p:spPr>
          <a:xfrm>
            <a:off x="7237752" y="4352627"/>
            <a:ext cx="1356439" cy="67903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CBE6CB0-2800-430B-823F-D3F663AE9D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045" y="2763973"/>
            <a:ext cx="1041925" cy="103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0446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4076" y="678157"/>
            <a:ext cx="2547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200" dirty="0">
                <a:solidFill>
                  <a:srgbClr val="002060"/>
                </a:solidFill>
              </a:rPr>
              <a:t>Key Questions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50411" y="1551155"/>
            <a:ext cx="979430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srgbClr val="002060"/>
                </a:solidFill>
              </a:rPr>
              <a:t>What has been done in the fibre economy space?</a:t>
            </a:r>
          </a:p>
          <a:p>
            <a:pPr marL="457200" indent="-457200">
              <a:spcAft>
                <a:spcPts val="1200"/>
              </a:spcAft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srgbClr val="002060"/>
                </a:solidFill>
              </a:rPr>
              <a:t>What is the main selection criteria for plant-based rehabilitation of land currently in SA?</a:t>
            </a:r>
          </a:p>
          <a:p>
            <a:pPr marL="457200" indent="-457200">
              <a:spcAft>
                <a:spcPts val="1200"/>
              </a:spcAft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srgbClr val="002060"/>
                </a:solidFill>
              </a:rPr>
              <a:t>What fibre based products have been/are made in SA? </a:t>
            </a:r>
          </a:p>
          <a:p>
            <a:pPr marL="457200" indent="-457200">
              <a:spcAft>
                <a:spcPts val="1200"/>
              </a:spcAft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srgbClr val="002060"/>
                </a:solidFill>
              </a:rPr>
              <a:t>What fibre recovery processes are commonly used?</a:t>
            </a:r>
          </a:p>
          <a:p>
            <a:pPr marL="457200" indent="-457200">
              <a:spcAft>
                <a:spcPts val="1200"/>
              </a:spcAft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srgbClr val="002060"/>
                </a:solidFill>
              </a:rPr>
              <a:t>Fibre processing in SA – what are the main waste products and what has been/is currently done with the waste?</a:t>
            </a:r>
          </a:p>
          <a:p>
            <a:pPr marL="457200" indent="-457200">
              <a:spcAft>
                <a:spcPts val="1200"/>
              </a:spcAft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srgbClr val="002060"/>
                </a:solidFill>
              </a:rPr>
              <a:t>Any projects known using fibre crops for bioremediation or metal uptake in SA or globally?</a:t>
            </a:r>
          </a:p>
          <a:p>
            <a:pPr marL="457200" indent="-457200">
              <a:spcAft>
                <a:spcPts val="1200"/>
              </a:spcAft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srgbClr val="002060"/>
                </a:solidFill>
              </a:rPr>
              <a:t>Any known barriers or challenges (environmental, social, economic) to the potential utilisation of fibre-based plants?</a:t>
            </a:r>
          </a:p>
          <a:p>
            <a:pPr marL="457200" indent="-457200">
              <a:spcAft>
                <a:spcPts val="1200"/>
              </a:spcAft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srgbClr val="002060"/>
                </a:solidFill>
              </a:rPr>
              <a:t>What re the most common barriers or challenges to plant-based rehabilitation of degraded lands?</a:t>
            </a:r>
          </a:p>
          <a:p>
            <a:pPr marL="457200" indent="-457200">
              <a:spcAft>
                <a:spcPts val="1200"/>
              </a:spcAft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ZA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906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02264" y="144531"/>
            <a:ext cx="89657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b="1" dirty="0" err="1"/>
              <a:t>SARChI</a:t>
            </a:r>
            <a:r>
              <a:rPr lang="en-ZA" sz="3600" b="1" dirty="0"/>
              <a:t> Chair: Minerals Beneficiation </a:t>
            </a:r>
            <a:br>
              <a:rPr lang="en-ZA" sz="4000" b="1" dirty="0"/>
            </a:br>
            <a:r>
              <a:rPr lang="en-ZA" sz="2800" dirty="0"/>
              <a:t>Professor Dee Bradshaw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38635" y="5495419"/>
            <a:ext cx="7524441" cy="1195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sz="2400" b="1" dirty="0"/>
              <a:t>Role in project: </a:t>
            </a:r>
            <a:r>
              <a:rPr lang="en-ZA" sz="2400" dirty="0"/>
              <a:t>materials engineering, process systems design and multi-criteria decision support</a:t>
            </a:r>
          </a:p>
        </p:txBody>
      </p:sp>
      <p:pic>
        <p:nvPicPr>
          <p:cNvPr id="6" name="Picture 5" descr="UCT MTM D001_Logo_UCT_LONG_logo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475" y="2195043"/>
            <a:ext cx="3257223" cy="16761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72834" y="1524149"/>
            <a:ext cx="66560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2800" dirty="0">
                <a:solidFill>
                  <a:srgbClr val="003662"/>
                </a:solidFill>
              </a:rPr>
              <a:t>Adding value through minerals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45162" y="134592"/>
            <a:ext cx="1557632" cy="160767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38635" y="3904269"/>
            <a:ext cx="7764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2800" dirty="0">
                <a:solidFill>
                  <a:srgbClr val="003662"/>
                </a:solidFill>
              </a:rPr>
              <a:t>Building a platform for sustainable development in Africa through minerals and metals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506" y="1870352"/>
            <a:ext cx="1590289" cy="1546931"/>
          </a:xfrm>
          <a:prstGeom prst="rect">
            <a:avLst/>
          </a:prstGeom>
        </p:spPr>
      </p:pic>
      <p:pic>
        <p:nvPicPr>
          <p:cNvPr id="11" name="Picture 2" descr="http://www.mineralstometals.uct.ac.za/sites/default/files/image_tool/images/201/takiwa-chimbganda_cu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505" y="3492320"/>
            <a:ext cx="1563984" cy="156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5" r="7936"/>
          <a:stretch/>
        </p:blipFill>
        <p:spPr>
          <a:xfrm>
            <a:off x="9063076" y="5106635"/>
            <a:ext cx="1590289" cy="1534564"/>
          </a:xfrm>
          <a:prstGeom prst="rect">
            <a:avLst/>
          </a:prstGeom>
        </p:spPr>
      </p:pic>
      <p:pic>
        <p:nvPicPr>
          <p:cNvPr id="1026" name="Picture 2" descr="f316dcbb-7aaf-4a61-a0e4-17baebe29004@eurprd0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226" y="5092299"/>
            <a:ext cx="1349439" cy="154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027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277369" y="259289"/>
            <a:ext cx="89892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Clr>
                <a:srgbClr val="009900"/>
              </a:buClr>
            </a:pP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Framework: Process Design and Technology Selection 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E372B1E-27FC-4A59-B88C-9770222B04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726" y="6219794"/>
            <a:ext cx="842033" cy="41821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B6788CB-FD12-4BDD-9763-1BBC6BF838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908" y="6066153"/>
            <a:ext cx="842033" cy="41821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97FF4A3-9827-4BBC-BD2D-6B5C04A417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789" y="5865018"/>
            <a:ext cx="842033" cy="418210"/>
          </a:xfrm>
          <a:prstGeom prst="rect">
            <a:avLst/>
          </a:prstGeom>
        </p:spPr>
      </p:pic>
      <p:grpSp>
        <p:nvGrpSpPr>
          <p:cNvPr id="89" name="Group 88">
            <a:extLst>
              <a:ext uri="{FF2B5EF4-FFF2-40B4-BE49-F238E27FC236}">
                <a16:creationId xmlns:a16="http://schemas.microsoft.com/office/drawing/2014/main" id="{26D6A185-F751-46F3-BF43-C5C6C1F041A5}"/>
              </a:ext>
            </a:extLst>
          </p:cNvPr>
          <p:cNvGrpSpPr/>
          <p:nvPr/>
        </p:nvGrpSpPr>
        <p:grpSpPr>
          <a:xfrm>
            <a:off x="1156815" y="983644"/>
            <a:ext cx="9878370" cy="4881373"/>
            <a:chOff x="1156815" y="983644"/>
            <a:chExt cx="9878370" cy="4881373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D6DB8AB5-E480-4958-8BB0-9EF57C18FAD9}"/>
                </a:ext>
              </a:extLst>
            </p:cNvPr>
            <p:cNvCxnSpPr/>
            <p:nvPr/>
          </p:nvCxnSpPr>
          <p:spPr>
            <a:xfrm>
              <a:off x="5264474" y="1940510"/>
              <a:ext cx="1934615" cy="0"/>
            </a:xfrm>
            <a:prstGeom prst="straightConnector1">
              <a:avLst/>
            </a:prstGeom>
            <a:ln w="76200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EF5BC1B8-899E-4146-9F25-B89E27401E7A}"/>
                </a:ext>
              </a:extLst>
            </p:cNvPr>
            <p:cNvCxnSpPr/>
            <p:nvPr/>
          </p:nvCxnSpPr>
          <p:spPr>
            <a:xfrm>
              <a:off x="5352579" y="4146008"/>
              <a:ext cx="1934615" cy="0"/>
            </a:xfrm>
            <a:prstGeom prst="straightConnector1">
              <a:avLst/>
            </a:prstGeom>
            <a:ln w="76200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 rot="16200000">
              <a:off x="81284" y="2844745"/>
              <a:ext cx="2520950" cy="369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Inform next hierarchy</a:t>
              </a:r>
              <a:endParaRPr lang="en-GB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4041303" y="1756357"/>
              <a:ext cx="671512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Data</a:t>
              </a:r>
              <a:endParaRPr lang="en-GB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>
              <a:off x="4042891" y="3913770"/>
              <a:ext cx="1338263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Information</a:t>
              </a:r>
              <a:endParaRPr lang="en-GB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4FFD4B3F-E4B0-4028-B80B-1B897E588392}"/>
                </a:ext>
              </a:extLst>
            </p:cNvPr>
            <p:cNvSpPr/>
            <p:nvPr/>
          </p:nvSpPr>
          <p:spPr>
            <a:xfrm>
              <a:off x="2534766" y="1178514"/>
              <a:ext cx="2729708" cy="531805"/>
            </a:xfrm>
            <a:prstGeom prst="roundRect">
              <a:avLst/>
            </a:prstGeom>
            <a:solidFill>
              <a:srgbClr val="CAC3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Generation of alternatives</a:t>
              </a:r>
              <a:endPara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555A282F-AF6C-4298-9892-3252BBBCDCC1}"/>
                </a:ext>
              </a:extLst>
            </p:cNvPr>
            <p:cNvSpPr/>
            <p:nvPr/>
          </p:nvSpPr>
          <p:spPr>
            <a:xfrm>
              <a:off x="2534766" y="2170702"/>
              <a:ext cx="2729708" cy="1696262"/>
            </a:xfrm>
            <a:prstGeom prst="roundRect">
              <a:avLst>
                <a:gd name="adj" fmla="val 9597"/>
              </a:avLst>
            </a:prstGeom>
            <a:solidFill>
              <a:srgbClr val="CAC3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Analysis of alternatives</a:t>
              </a:r>
            </a:p>
            <a:p>
              <a:pPr>
                <a:buFontTx/>
                <a:buChar char="•"/>
              </a:pPr>
              <a:r>
                <a:rPr lang="en-US" alt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micro-economic</a:t>
              </a:r>
            </a:p>
            <a:p>
              <a:pPr>
                <a:buFontTx/>
                <a:buChar char="•"/>
              </a:pPr>
              <a:r>
                <a:rPr lang="en-US" alt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environmental </a:t>
              </a:r>
            </a:p>
            <a:p>
              <a:pPr>
                <a:buFontTx/>
                <a:buChar char="•"/>
              </a:pPr>
              <a:r>
                <a:rPr lang="en-US" alt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socio-technical </a:t>
              </a:r>
            </a:p>
            <a:p>
              <a:pPr>
                <a:buFontTx/>
                <a:buChar char="•"/>
              </a:pPr>
              <a:r>
                <a:rPr lang="en-US" alt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technical</a:t>
              </a:r>
              <a:endPara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6BBDDE8A-BE64-40FA-86A9-54D902907B1E}"/>
                </a:ext>
              </a:extLst>
            </p:cNvPr>
            <p:cNvSpPr/>
            <p:nvPr/>
          </p:nvSpPr>
          <p:spPr>
            <a:xfrm>
              <a:off x="2534766" y="4327347"/>
              <a:ext cx="2729708" cy="1037398"/>
            </a:xfrm>
            <a:prstGeom prst="roundRect">
              <a:avLst>
                <a:gd name="adj" fmla="val 9597"/>
              </a:avLst>
            </a:prstGeom>
            <a:solidFill>
              <a:srgbClr val="CAC3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Decision-making</a:t>
              </a:r>
            </a:p>
            <a:p>
              <a:pPr algn="ctr"/>
              <a:r>
                <a:rPr lang="en-US" alt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Selection of preferred alternative(s)</a:t>
              </a:r>
              <a:endPara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6" name="Connector: Elbow 45">
              <a:extLst>
                <a:ext uri="{FF2B5EF4-FFF2-40B4-BE49-F238E27FC236}">
                  <a16:creationId xmlns:a16="http://schemas.microsoft.com/office/drawing/2014/main" id="{142114E4-B3DC-47BA-A005-353C0C24EB01}"/>
                </a:ext>
              </a:extLst>
            </p:cNvPr>
            <p:cNvCxnSpPr>
              <a:stCxn id="38" idx="1"/>
              <a:endCxn id="2" idx="1"/>
            </p:cNvCxnSpPr>
            <p:nvPr/>
          </p:nvCxnSpPr>
          <p:spPr>
            <a:xfrm rot="10800000">
              <a:off x="2534766" y="1444418"/>
              <a:ext cx="12700" cy="3401629"/>
            </a:xfrm>
            <a:prstGeom prst="bentConnector3">
              <a:avLst>
                <a:gd name="adj1" fmla="val 7347543"/>
              </a:avLst>
            </a:prstGeom>
            <a:ln w="38100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or: Elbow 48">
              <a:extLst>
                <a:ext uri="{FF2B5EF4-FFF2-40B4-BE49-F238E27FC236}">
                  <a16:creationId xmlns:a16="http://schemas.microsoft.com/office/drawing/2014/main" id="{07BD8C87-8CF6-41FF-BB5F-057FB7371C8F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2518504" y="1596226"/>
              <a:ext cx="32522" cy="1275936"/>
            </a:xfrm>
            <a:prstGeom prst="bentConnector3">
              <a:avLst>
                <a:gd name="adj1" fmla="val -1716942"/>
              </a:avLst>
            </a:prstGeom>
            <a:ln w="38100">
              <a:solidFill>
                <a:srgbClr val="002060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or: Elbow 61">
              <a:extLst>
                <a:ext uri="{FF2B5EF4-FFF2-40B4-BE49-F238E27FC236}">
                  <a16:creationId xmlns:a16="http://schemas.microsoft.com/office/drawing/2014/main" id="{933D9826-1FBB-458B-A5E5-B16ADA9E00DF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2490650" y="3302031"/>
              <a:ext cx="32522" cy="1275936"/>
            </a:xfrm>
            <a:prstGeom prst="bentConnector3">
              <a:avLst>
                <a:gd name="adj1" fmla="val -1716942"/>
              </a:avLst>
            </a:prstGeom>
            <a:ln w="38100">
              <a:solidFill>
                <a:srgbClr val="002060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C60C7B48-E357-48F8-8426-50C59E497358}"/>
                </a:ext>
              </a:extLst>
            </p:cNvPr>
            <p:cNvCxnSpPr>
              <a:cxnSpLocks/>
              <a:stCxn id="2" idx="2"/>
              <a:endCxn id="37" idx="0"/>
            </p:cNvCxnSpPr>
            <p:nvPr/>
          </p:nvCxnSpPr>
          <p:spPr>
            <a:xfrm>
              <a:off x="3899620" y="1710319"/>
              <a:ext cx="0" cy="460383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CD3D11E9-B8A7-4ECA-B85D-AEA00B995755}"/>
                </a:ext>
              </a:extLst>
            </p:cNvPr>
            <p:cNvCxnSpPr>
              <a:cxnSpLocks/>
              <a:stCxn id="37" idx="2"/>
              <a:endCxn id="38" idx="0"/>
            </p:cNvCxnSpPr>
            <p:nvPr/>
          </p:nvCxnSpPr>
          <p:spPr>
            <a:xfrm>
              <a:off x="3899620" y="3866964"/>
              <a:ext cx="0" cy="460383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2F2A4A78-2362-40A8-AF20-815D1CD78C9C}"/>
                </a:ext>
              </a:extLst>
            </p:cNvPr>
            <p:cNvSpPr/>
            <p:nvPr/>
          </p:nvSpPr>
          <p:spPr>
            <a:xfrm>
              <a:off x="7412896" y="3199616"/>
              <a:ext cx="3622287" cy="1147228"/>
            </a:xfrm>
            <a:prstGeom prst="roundRect">
              <a:avLst>
                <a:gd name="adj" fmla="val 9597"/>
              </a:avLst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alt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Measures of process performance against objectives/targets</a:t>
              </a:r>
              <a:endPara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34AA4CDF-E5B2-424F-8951-9B24684965C3}"/>
                </a:ext>
              </a:extLst>
            </p:cNvPr>
            <p:cNvSpPr/>
            <p:nvPr/>
          </p:nvSpPr>
          <p:spPr>
            <a:xfrm>
              <a:off x="7412894" y="983644"/>
              <a:ext cx="3622291" cy="1829611"/>
            </a:xfrm>
            <a:prstGeom prst="roundRect">
              <a:avLst>
                <a:gd name="adj" fmla="val 9597"/>
              </a:avLst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alt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Quantitative understanding of material and energy flows over a whole array of unit operations as a function of technology efficiencies</a:t>
              </a: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B9581FDB-FC89-4A45-8FF2-884DCF1E0540}"/>
                </a:ext>
              </a:extLst>
            </p:cNvPr>
            <p:cNvSpPr/>
            <p:nvPr/>
          </p:nvSpPr>
          <p:spPr>
            <a:xfrm>
              <a:off x="7636040" y="4718220"/>
              <a:ext cx="3175998" cy="1146797"/>
            </a:xfrm>
            <a:prstGeom prst="roundRect">
              <a:avLst>
                <a:gd name="adj" fmla="val 50000"/>
              </a:avLst>
            </a:prstGeom>
            <a:solidFill>
              <a:srgbClr val="CAC392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alt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Informed </a:t>
              </a:r>
            </a:p>
            <a:p>
              <a:pPr algn="ctr"/>
              <a:r>
                <a:rPr lang="en-GB" alt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decision-making</a:t>
              </a:r>
              <a:endPara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ECCEB8FD-7C61-44CD-B290-880E8C2B6C88}"/>
                </a:ext>
              </a:extLst>
            </p:cNvPr>
            <p:cNvCxnSpPr>
              <a:cxnSpLocks/>
              <a:stCxn id="41" idx="2"/>
              <a:endCxn id="40" idx="0"/>
            </p:cNvCxnSpPr>
            <p:nvPr/>
          </p:nvCxnSpPr>
          <p:spPr>
            <a:xfrm>
              <a:off x="9224040" y="2813255"/>
              <a:ext cx="0" cy="386361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F60D4CA5-4EEA-4A7D-B8A4-17C3F5F2A006}"/>
                </a:ext>
              </a:extLst>
            </p:cNvPr>
            <p:cNvCxnSpPr>
              <a:cxnSpLocks/>
              <a:stCxn id="40" idx="2"/>
              <a:endCxn id="39" idx="0"/>
            </p:cNvCxnSpPr>
            <p:nvPr/>
          </p:nvCxnSpPr>
          <p:spPr>
            <a:xfrm flipH="1">
              <a:off x="9224039" y="4346844"/>
              <a:ext cx="1" cy="371376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7D338633-8FF3-4DC8-BEBE-8AF9417D56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971" y="5725852"/>
            <a:ext cx="842033" cy="41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934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-1225550" y="8043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ZA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-1225550" y="42428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ZA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3275A9B-B98F-44FC-8662-38319EDFB595}"/>
              </a:ext>
            </a:extLst>
          </p:cNvPr>
          <p:cNvGrpSpPr/>
          <p:nvPr/>
        </p:nvGrpSpPr>
        <p:grpSpPr>
          <a:xfrm>
            <a:off x="6433422" y="1548264"/>
            <a:ext cx="4594084" cy="4328554"/>
            <a:chOff x="6433422" y="804347"/>
            <a:chExt cx="4594084" cy="4328554"/>
          </a:xfrm>
        </p:grpSpPr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6433422" y="804347"/>
              <a:ext cx="4594084" cy="1008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69211" tIns="34605" rIns="69211" bIns="34605"/>
            <a:lstStyle/>
            <a:p>
              <a:pPr algn="ctr"/>
              <a:r>
                <a:rPr lang="en-GB" altLang="en-US" sz="2000" dirty="0">
                  <a:solidFill>
                    <a:srgbClr val="000000"/>
                  </a:solidFill>
                </a:rPr>
                <a:t>Broad perspective</a:t>
              </a:r>
            </a:p>
            <a:p>
              <a:pPr algn="ctr"/>
              <a:r>
                <a:rPr lang="en-GB" altLang="en-US" sz="2000" dirty="0">
                  <a:solidFill>
                    <a:srgbClr val="000000"/>
                  </a:solidFill>
                </a:rPr>
                <a:t>low level of information,</a:t>
              </a:r>
            </a:p>
            <a:p>
              <a:pPr algn="ctr"/>
              <a:r>
                <a:rPr lang="en-GB" altLang="en-US" sz="2000" dirty="0">
                  <a:solidFill>
                    <a:srgbClr val="000000"/>
                  </a:solidFill>
                </a:rPr>
                <a:t> complexity and certainty</a:t>
              </a:r>
              <a:endParaRPr lang="en-GB" altLang="en-US" sz="2000" dirty="0"/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25216C05-BEBA-46A3-831B-B2FB72EE2FF0}"/>
                </a:ext>
              </a:extLst>
            </p:cNvPr>
            <p:cNvGrpSpPr/>
            <p:nvPr/>
          </p:nvGrpSpPr>
          <p:grpSpPr>
            <a:xfrm>
              <a:off x="8208223" y="2192994"/>
              <a:ext cx="1044482" cy="1566108"/>
              <a:chOff x="8146008" y="2050498"/>
              <a:chExt cx="1044482" cy="1566108"/>
            </a:xfrm>
          </p:grpSpPr>
          <p:sp>
            <p:nvSpPr>
              <p:cNvPr id="12" name="AutoShape 16"/>
              <p:cNvSpPr>
                <a:spLocks noChangeArrowheads="1"/>
              </p:cNvSpPr>
              <p:nvPr/>
            </p:nvSpPr>
            <p:spPr bwMode="auto">
              <a:xfrm flipH="1" flipV="1">
                <a:off x="8146008" y="2050498"/>
                <a:ext cx="1044482" cy="1535112"/>
              </a:xfrm>
              <a:prstGeom prst="triangle">
                <a:avLst>
                  <a:gd name="adj" fmla="val 50935"/>
                </a:avLst>
              </a:prstGeom>
              <a:solidFill>
                <a:srgbClr val="002060"/>
              </a:solidFill>
              <a:ln w="9525">
                <a:solidFill>
                  <a:srgbClr val="002060"/>
                </a:solidFill>
                <a:miter lim="800000"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pPr algn="ctr"/>
                <a:endParaRPr lang="en-ZA"/>
              </a:p>
            </p:txBody>
          </p:sp>
          <p:sp>
            <p:nvSpPr>
              <p:cNvPr id="13" name="AutoShape 17"/>
              <p:cNvSpPr>
                <a:spLocks noChangeArrowheads="1"/>
              </p:cNvSpPr>
              <p:nvPr/>
            </p:nvSpPr>
            <p:spPr bwMode="auto">
              <a:xfrm flipV="1">
                <a:off x="8344399" y="3443569"/>
                <a:ext cx="647700" cy="173037"/>
              </a:xfrm>
              <a:prstGeom prst="triangle">
                <a:avLst>
                  <a:gd name="adj" fmla="val 50000"/>
                </a:avLst>
              </a:prstGeom>
              <a:solidFill>
                <a:srgbClr val="002060"/>
              </a:solidFill>
              <a:ln w="0">
                <a:solidFill>
                  <a:srgbClr val="002060"/>
                </a:solidFill>
                <a:miter lim="800000"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pPr algn="ctr"/>
                <a:endParaRPr lang="en-ZA"/>
              </a:p>
            </p:txBody>
          </p:sp>
        </p:grpSp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>
              <a:off x="6639978" y="4139685"/>
              <a:ext cx="4180972" cy="993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69211" tIns="34605" rIns="69211" bIns="34605">
              <a:spAutoFit/>
            </a:bodyPr>
            <a:lstStyle/>
            <a:p>
              <a:pPr algn="ctr"/>
              <a:r>
                <a:rPr lang="en-GB" altLang="en-US" sz="2000" dirty="0">
                  <a:solidFill>
                    <a:srgbClr val="000000"/>
                  </a:solidFill>
                </a:rPr>
                <a:t>Narrow perspective</a:t>
              </a:r>
            </a:p>
            <a:p>
              <a:pPr algn="ctr"/>
              <a:r>
                <a:rPr lang="en-GB" altLang="en-US" sz="2000" dirty="0">
                  <a:solidFill>
                    <a:srgbClr val="000000"/>
                  </a:solidFill>
                </a:rPr>
                <a:t>high level of information,</a:t>
              </a:r>
            </a:p>
            <a:p>
              <a:pPr algn="ctr"/>
              <a:r>
                <a:rPr lang="en-GB" altLang="en-US" sz="2000" dirty="0">
                  <a:solidFill>
                    <a:srgbClr val="000000"/>
                  </a:solidFill>
                </a:rPr>
                <a:t> complexity and certainty</a:t>
              </a:r>
              <a:endParaRPr lang="en-GB" altLang="en-US" sz="2000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03F8C92-7384-459E-8F83-82D66ADED6E7}"/>
              </a:ext>
            </a:extLst>
          </p:cNvPr>
          <p:cNvGrpSpPr/>
          <p:nvPr/>
        </p:nvGrpSpPr>
        <p:grpSpPr>
          <a:xfrm>
            <a:off x="2463146" y="1608439"/>
            <a:ext cx="3617517" cy="4153810"/>
            <a:chOff x="2463146" y="864522"/>
            <a:chExt cx="3617517" cy="4153810"/>
          </a:xfrm>
        </p:grpSpPr>
        <p:sp>
          <p:nvSpPr>
            <p:cNvPr id="16" name="Rectangle 20"/>
            <p:cNvSpPr>
              <a:spLocks noChangeArrowheads="1"/>
            </p:cNvSpPr>
            <p:nvPr/>
          </p:nvSpPr>
          <p:spPr bwMode="auto">
            <a:xfrm rot="16200000">
              <a:off x="1147401" y="2180267"/>
              <a:ext cx="3031599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25-40% data uncertainty </a:t>
              </a:r>
            </a:p>
          </p:txBody>
        </p:sp>
        <p:sp>
          <p:nvSpPr>
            <p:cNvPr id="29" name="Text Box 23">
              <a:extLst>
                <a:ext uri="{FF2B5EF4-FFF2-40B4-BE49-F238E27FC236}">
                  <a16:creationId xmlns:a16="http://schemas.microsoft.com/office/drawing/2014/main" id="{6FA56C2C-F122-49D0-9FF0-1EE148F79C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6087" y="2048137"/>
              <a:ext cx="671512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Data</a:t>
              </a:r>
              <a:endParaRPr lang="en-GB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A16BB62E-CCE1-4411-80F7-3E8F9FBC6040}"/>
                </a:ext>
              </a:extLst>
            </p:cNvPr>
            <p:cNvSpPr/>
            <p:nvPr/>
          </p:nvSpPr>
          <p:spPr>
            <a:xfrm>
              <a:off x="3350955" y="971718"/>
              <a:ext cx="2729708" cy="548640"/>
            </a:xfrm>
            <a:prstGeom prst="roundRect">
              <a:avLst/>
            </a:prstGeom>
            <a:solidFill>
              <a:srgbClr val="CAC3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Concept</a:t>
              </a:r>
              <a:endPara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B2850465-DA10-4CCE-8910-9F1F1CB7019A}"/>
                </a:ext>
              </a:extLst>
            </p:cNvPr>
            <p:cNvSpPr/>
            <p:nvPr/>
          </p:nvSpPr>
          <p:spPr>
            <a:xfrm>
              <a:off x="3350955" y="2137709"/>
              <a:ext cx="2729708" cy="548640"/>
            </a:xfrm>
            <a:prstGeom prst="roundRect">
              <a:avLst>
                <a:gd name="adj" fmla="val 9597"/>
              </a:avLst>
            </a:prstGeom>
            <a:solidFill>
              <a:srgbClr val="CAC3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Feasibility Design</a:t>
              </a:r>
              <a:endPara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C607B764-345D-4B73-9F41-467356686A35}"/>
                </a:ext>
              </a:extLst>
            </p:cNvPr>
            <p:cNvSpPr/>
            <p:nvPr/>
          </p:nvSpPr>
          <p:spPr>
            <a:xfrm>
              <a:off x="3350955" y="3303700"/>
              <a:ext cx="2729708" cy="548640"/>
            </a:xfrm>
            <a:prstGeom prst="roundRect">
              <a:avLst>
                <a:gd name="adj" fmla="val 9597"/>
              </a:avLst>
            </a:prstGeom>
            <a:solidFill>
              <a:srgbClr val="CAC3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Preliminary Design</a:t>
              </a:r>
              <a:endPara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4" name="Connector: Elbow 33">
              <a:extLst>
                <a:ext uri="{FF2B5EF4-FFF2-40B4-BE49-F238E27FC236}">
                  <a16:creationId xmlns:a16="http://schemas.microsoft.com/office/drawing/2014/main" id="{CA4D685F-C658-40AC-A4E6-94D5C11D81C5}"/>
                </a:ext>
              </a:extLst>
            </p:cNvPr>
            <p:cNvCxnSpPr>
              <a:cxnSpLocks/>
              <a:stCxn id="33" idx="1"/>
              <a:endCxn id="31" idx="1"/>
            </p:cNvCxnSpPr>
            <p:nvPr/>
          </p:nvCxnSpPr>
          <p:spPr>
            <a:xfrm rot="10800000">
              <a:off x="3350955" y="1246038"/>
              <a:ext cx="12700" cy="2331982"/>
            </a:xfrm>
            <a:prstGeom prst="bentConnector3">
              <a:avLst>
                <a:gd name="adj1" fmla="val 3386441"/>
              </a:avLst>
            </a:prstGeom>
            <a:ln w="38100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979A7C7C-A1D1-49DB-8797-D08C5A1CD2D7}"/>
                </a:ext>
              </a:extLst>
            </p:cNvPr>
            <p:cNvCxnSpPr>
              <a:cxnSpLocks/>
              <a:stCxn id="31" idx="2"/>
              <a:endCxn id="32" idx="0"/>
            </p:cNvCxnSpPr>
            <p:nvPr/>
          </p:nvCxnSpPr>
          <p:spPr>
            <a:xfrm>
              <a:off x="4715809" y="1520358"/>
              <a:ext cx="0" cy="617351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BB313C3D-834F-4450-AADD-0D2A75F49B7D}"/>
                </a:ext>
              </a:extLst>
            </p:cNvPr>
            <p:cNvCxnSpPr>
              <a:cxnSpLocks/>
              <a:stCxn id="32" idx="2"/>
              <a:endCxn id="33" idx="0"/>
            </p:cNvCxnSpPr>
            <p:nvPr/>
          </p:nvCxnSpPr>
          <p:spPr>
            <a:xfrm>
              <a:off x="4715809" y="2686349"/>
              <a:ext cx="0" cy="617351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34FDE0D9-50E0-48C1-961B-F23C0C9200CC}"/>
                </a:ext>
              </a:extLst>
            </p:cNvPr>
            <p:cNvSpPr/>
            <p:nvPr/>
          </p:nvSpPr>
          <p:spPr>
            <a:xfrm>
              <a:off x="3350955" y="4469692"/>
              <a:ext cx="2729708" cy="548640"/>
            </a:xfrm>
            <a:prstGeom prst="roundRect">
              <a:avLst>
                <a:gd name="adj" fmla="val 9597"/>
              </a:avLst>
            </a:prstGeom>
            <a:solidFill>
              <a:srgbClr val="CAC3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Final Design</a:t>
              </a:r>
              <a:endPara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8C748E99-5663-48AD-B1D8-375410790652}"/>
                </a:ext>
              </a:extLst>
            </p:cNvPr>
            <p:cNvCxnSpPr>
              <a:cxnSpLocks/>
              <a:stCxn id="33" idx="2"/>
              <a:endCxn id="41" idx="0"/>
            </p:cNvCxnSpPr>
            <p:nvPr/>
          </p:nvCxnSpPr>
          <p:spPr>
            <a:xfrm>
              <a:off x="4715809" y="3852340"/>
              <a:ext cx="0" cy="617352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 Box 4">
            <a:extLst>
              <a:ext uri="{FF2B5EF4-FFF2-40B4-BE49-F238E27FC236}">
                <a16:creationId xmlns:a16="http://schemas.microsoft.com/office/drawing/2014/main" id="{F922756D-C627-4E04-AB1F-3886BAA8B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369" y="259289"/>
            <a:ext cx="89892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Clr>
                <a:srgbClr val="009900"/>
              </a:buClr>
            </a:pP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Design Stages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0681570B-84B2-4254-A25B-F4ADC80252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726" y="6219794"/>
            <a:ext cx="842033" cy="41821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BBF2DFE0-05FD-42A5-A06E-40D7D0BC14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908" y="6066153"/>
            <a:ext cx="842033" cy="41821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16C85AA8-BDBB-48B6-87FD-5C37ACD379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789" y="5865018"/>
            <a:ext cx="842033" cy="41821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DA56E055-3F39-4E79-A8F7-936C5E4F6F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971" y="5725852"/>
            <a:ext cx="842033" cy="41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831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778405" y="713938"/>
            <a:ext cx="89892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009900"/>
              </a:buClr>
            </a:pP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</a:rPr>
              <a:t>Step1: Generation of Alternatives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6299" y="1697650"/>
            <a:ext cx="5636142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chemeClr val="accent4">
                  <a:lumMod val="50000"/>
                </a:schemeClr>
              </a:buClr>
            </a:pPr>
            <a:r>
              <a:rPr lang="en-ZA" sz="2000" dirty="0">
                <a:solidFill>
                  <a:srgbClr val="002060"/>
                </a:solidFill>
              </a:rPr>
              <a:t>Block flow diagrams of options </a:t>
            </a:r>
          </a:p>
          <a:p>
            <a:pPr marL="914400" lvl="1" indent="-457200">
              <a:spcAft>
                <a:spcPts val="600"/>
              </a:spcAft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srgbClr val="002060"/>
                </a:solidFill>
              </a:rPr>
              <a:t>Literature</a:t>
            </a:r>
          </a:p>
          <a:p>
            <a:pPr marL="914400" lvl="1" indent="-457200">
              <a:spcAft>
                <a:spcPts val="600"/>
              </a:spcAft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srgbClr val="002060"/>
                </a:solidFill>
              </a:rPr>
              <a:t>Expert interviews</a:t>
            </a:r>
          </a:p>
          <a:p>
            <a:pPr>
              <a:spcAft>
                <a:spcPts val="600"/>
              </a:spcAft>
              <a:buClr>
                <a:schemeClr val="accent4">
                  <a:lumMod val="50000"/>
                </a:schemeClr>
              </a:buClr>
            </a:pPr>
            <a:r>
              <a:rPr lang="en-ZA" sz="2000" dirty="0">
                <a:solidFill>
                  <a:srgbClr val="002060"/>
                </a:solidFill>
              </a:rPr>
              <a:t>Inventory excel spreadsheets of input-output data</a:t>
            </a:r>
          </a:p>
          <a:p>
            <a:pPr marL="914400" lvl="1" indent="-457200">
              <a:spcAft>
                <a:spcPts val="600"/>
              </a:spcAft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srgbClr val="002060"/>
                </a:solidFill>
              </a:rPr>
              <a:t>Published literature </a:t>
            </a:r>
          </a:p>
          <a:p>
            <a:pPr marL="914400" lvl="1" indent="-457200">
              <a:spcAft>
                <a:spcPts val="600"/>
              </a:spcAft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srgbClr val="002060"/>
                </a:solidFill>
              </a:rPr>
              <a:t>Available in-house data and engineering heuristics</a:t>
            </a:r>
          </a:p>
          <a:p>
            <a:pPr marL="914400" lvl="1" indent="-457200">
              <a:spcAft>
                <a:spcPts val="600"/>
              </a:spcAft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srgbClr val="002060"/>
                </a:solidFill>
              </a:rPr>
              <a:t>Interviews</a:t>
            </a:r>
          </a:p>
          <a:p>
            <a:pPr marL="914400" lvl="1" indent="-457200">
              <a:spcAft>
                <a:spcPts val="600"/>
              </a:spcAft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srgbClr val="002060"/>
                </a:solidFill>
              </a:rPr>
              <a:t>Creative sleuthing – ornamental plants in mining town gardens?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BB5693-EB8E-4299-A8B4-BBED66A9F6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726" y="6219794"/>
            <a:ext cx="842033" cy="4182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612753-F55D-4969-952E-BE6F9DF903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908" y="6066153"/>
            <a:ext cx="842033" cy="4182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35C3C0-83E3-4D19-893D-D3A420D06E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789" y="5865018"/>
            <a:ext cx="842033" cy="4182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8ABBAB-9237-41D9-A0AA-F272F6A77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971" y="5725852"/>
            <a:ext cx="842033" cy="4182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97E19E-8001-417F-B065-ADA9E6E807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6175" y="1577459"/>
            <a:ext cx="4024551" cy="2052221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B4C67BC8-A742-40B9-843F-8386FCE23DB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8377" b="41472"/>
          <a:stretch/>
        </p:blipFill>
        <p:spPr>
          <a:xfrm>
            <a:off x="6216174" y="3835723"/>
            <a:ext cx="5804552" cy="163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48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649689" y="713938"/>
            <a:ext cx="89892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009900"/>
              </a:buClr>
            </a:pP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</a:rPr>
              <a:t>Step 2: Evaluation of Alternatives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4003" y="1673843"/>
            <a:ext cx="871945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chemeClr val="accent4">
                  <a:lumMod val="50000"/>
                </a:schemeClr>
              </a:buClr>
            </a:pPr>
            <a:r>
              <a:rPr lang="en-ZA" sz="2400" dirty="0">
                <a:solidFill>
                  <a:srgbClr val="002060"/>
                </a:solidFill>
              </a:rPr>
              <a:t>Stage 1: Initial simple semi-quantitative ranking and scoring</a:t>
            </a:r>
          </a:p>
          <a:p>
            <a:pPr marL="701675" indent="-342900">
              <a:spcAft>
                <a:spcPts val="600"/>
              </a:spcAft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srgbClr val="002060"/>
                </a:solidFill>
              </a:rPr>
              <a:t>Resource and energy efficiency, consumption of materials, emissions and waste</a:t>
            </a:r>
          </a:p>
          <a:p>
            <a:pPr marL="685800" indent="-342900">
              <a:spcAft>
                <a:spcPts val="600"/>
              </a:spcAft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srgbClr val="002060"/>
                </a:solidFill>
              </a:rPr>
              <a:t>Level of technological complexity and development</a:t>
            </a:r>
          </a:p>
          <a:p>
            <a:pPr marL="685800" indent="-342900">
              <a:spcAft>
                <a:spcPts val="600"/>
              </a:spcAft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srgbClr val="002060"/>
                </a:solidFill>
              </a:rPr>
              <a:t>CAPEX and OPEX</a:t>
            </a:r>
          </a:p>
          <a:p>
            <a:pPr marL="685800" indent="-342900">
              <a:spcAft>
                <a:spcPts val="600"/>
              </a:spcAft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srgbClr val="002060"/>
                </a:solidFill>
              </a:rPr>
              <a:t>Number of jobs and level of skills </a:t>
            </a:r>
          </a:p>
          <a:p>
            <a:pPr marL="342900" indent="-342900">
              <a:spcAft>
                <a:spcPts val="600"/>
              </a:spcAft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ZA" sz="2000" dirty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  <a:buClr>
                <a:schemeClr val="accent4">
                  <a:lumMod val="50000"/>
                </a:schemeClr>
              </a:buClr>
            </a:pPr>
            <a:r>
              <a:rPr lang="en-ZA" sz="2400" dirty="0">
                <a:solidFill>
                  <a:srgbClr val="002060"/>
                </a:solidFill>
              </a:rPr>
              <a:t>Stage 2: More detailed feasibility studies on selected options</a:t>
            </a:r>
          </a:p>
          <a:p>
            <a:pPr marL="342900" indent="-342900">
              <a:spcAft>
                <a:spcPts val="600"/>
              </a:spcAft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srgbClr val="002060"/>
                </a:solidFill>
              </a:rPr>
              <a:t>Life Cycle Assessment (</a:t>
            </a:r>
            <a:r>
              <a:rPr lang="en-ZA" sz="2000" dirty="0" err="1">
                <a:solidFill>
                  <a:srgbClr val="002060"/>
                </a:solidFill>
              </a:rPr>
              <a:t>Simapro</a:t>
            </a:r>
            <a:r>
              <a:rPr lang="en-ZA" sz="2000" dirty="0">
                <a:solidFill>
                  <a:srgbClr val="002060"/>
                </a:solidFill>
              </a:rPr>
              <a:t> modelling)</a:t>
            </a:r>
          </a:p>
          <a:p>
            <a:pPr marL="342900" indent="-342900">
              <a:spcAft>
                <a:spcPts val="600"/>
              </a:spcAft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srgbClr val="002060"/>
                </a:solidFill>
              </a:rPr>
              <a:t>Techno-economic assessment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61E6DE-E891-4329-AE8A-409828666F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726" y="6219794"/>
            <a:ext cx="842033" cy="4182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8B6E79-283B-4D23-928B-ECFD1278A4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908" y="6066153"/>
            <a:ext cx="842033" cy="4182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442BE3-E4F6-472E-9AD0-F290FDAE01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789" y="5865018"/>
            <a:ext cx="842033" cy="4182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85D631-5626-47FC-BE91-80F8B254CC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971" y="5725852"/>
            <a:ext cx="842033" cy="41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96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079410" y="692696"/>
            <a:ext cx="8242017" cy="554461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ZA" sz="2400">
              <a:latin typeface="Arial" panose="020B0604020202020204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ZA" sz="2600" b="1">
                <a:latin typeface="Arial" panose="020B0604020202020204" pitchFamily="34" charset="0"/>
                <a:cs typeface="Arial" pitchFamily="34" charset="0"/>
              </a:rPr>
              <a:t>	</a:t>
            </a:r>
            <a:endParaRPr lang="en-ZA" sz="2600" b="1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730198" y="302933"/>
            <a:ext cx="8892480" cy="560597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System Boundary: Upstream and Downstream Processes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80862" y="5541575"/>
            <a:ext cx="85911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Studies to be conducted in collaboration with Centre for Bioprocess Engineering and Future Water Institute under the auspices of the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SARChI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for Bioprocess Engineering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F8CD1EF2-F2B1-41B7-BB70-8F109AE091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726" y="6219794"/>
            <a:ext cx="842033" cy="41821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A153EC8-75C0-40C4-91CB-ACFD222691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908" y="6066153"/>
            <a:ext cx="842033" cy="41821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ABDEB9B-4067-4946-A98E-5895445D6F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789" y="5865018"/>
            <a:ext cx="842033" cy="41821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5BF9855-9D5C-486C-9DBD-AF94F7A805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971" y="5725852"/>
            <a:ext cx="842033" cy="41821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8FCE1052-C02F-4B7A-B2B7-F401106F67A3}"/>
              </a:ext>
            </a:extLst>
          </p:cNvPr>
          <p:cNvGrpSpPr/>
          <p:nvPr/>
        </p:nvGrpSpPr>
        <p:grpSpPr>
          <a:xfrm>
            <a:off x="1833335" y="1004544"/>
            <a:ext cx="8686206" cy="4331534"/>
            <a:chOff x="1730274" y="764704"/>
            <a:chExt cx="8686206" cy="4331534"/>
          </a:xfrm>
        </p:grpSpPr>
        <p:sp>
          <p:nvSpPr>
            <p:cNvPr id="3" name="Text Box 22"/>
            <p:cNvSpPr txBox="1">
              <a:spLocks noChangeArrowheads="1"/>
            </p:cNvSpPr>
            <p:nvPr/>
          </p:nvSpPr>
          <p:spPr bwMode="auto">
            <a:xfrm>
              <a:off x="5891488" y="1215093"/>
              <a:ext cx="2495633" cy="38928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Foreground  system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 Box 9"/>
            <p:cNvSpPr txBox="1">
              <a:spLocks noChangeArrowheads="1"/>
            </p:cNvSpPr>
            <p:nvPr/>
          </p:nvSpPr>
          <p:spPr bwMode="auto">
            <a:xfrm>
              <a:off x="4172995" y="1457921"/>
              <a:ext cx="1828800" cy="50292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GB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Cultivation</a:t>
              </a:r>
              <a:endPara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3871024" y="1139712"/>
              <a:ext cx="4522695" cy="0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871023" y="4272111"/>
              <a:ext cx="4536504" cy="0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8371168" y="1159423"/>
              <a:ext cx="6992" cy="3179962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847567" y="1139712"/>
              <a:ext cx="410" cy="3106638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793954" y="764704"/>
              <a:ext cx="8622526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1730274" y="764704"/>
              <a:ext cx="45247" cy="4331534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1741996" y="5049815"/>
              <a:ext cx="8622527" cy="35876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0416480" y="764704"/>
              <a:ext cx="0" cy="429565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9C1019C-9997-4CF7-BFD8-1798A9B5D39C}"/>
                </a:ext>
              </a:extLst>
            </p:cNvPr>
            <p:cNvGrpSpPr/>
            <p:nvPr/>
          </p:nvGrpSpPr>
          <p:grpSpPr>
            <a:xfrm>
              <a:off x="8387121" y="1484175"/>
              <a:ext cx="1371600" cy="1697921"/>
              <a:chOff x="8387121" y="1484175"/>
              <a:chExt cx="1371600" cy="1697921"/>
            </a:xfrm>
          </p:grpSpPr>
          <p:sp>
            <p:nvSpPr>
              <p:cNvPr id="13" name="Text Box 4"/>
              <p:cNvSpPr txBox="1">
                <a:spLocks noChangeArrowheads="1"/>
              </p:cNvSpPr>
              <p:nvPr/>
            </p:nvSpPr>
            <p:spPr bwMode="auto">
              <a:xfrm>
                <a:off x="8387121" y="1484175"/>
                <a:ext cx="1188720" cy="38637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Product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7" name="AutoShape 23"/>
              <p:cNvCxnSpPr>
                <a:cxnSpLocks noChangeShapeType="1"/>
              </p:cNvCxnSpPr>
              <p:nvPr/>
            </p:nvCxnSpPr>
            <p:spPr bwMode="auto">
              <a:xfrm flipV="1">
                <a:off x="8387121" y="1807321"/>
                <a:ext cx="1371600" cy="291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1" name="Text Box 2"/>
              <p:cNvSpPr txBox="1">
                <a:spLocks noChangeArrowheads="1"/>
              </p:cNvSpPr>
              <p:nvPr/>
            </p:nvSpPr>
            <p:spPr bwMode="auto">
              <a:xfrm>
                <a:off x="8387121" y="2139948"/>
                <a:ext cx="1188720" cy="38637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Emissions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9" name="AutoShape 28"/>
              <p:cNvCxnSpPr>
                <a:cxnSpLocks noChangeShapeType="1"/>
              </p:cNvCxnSpPr>
              <p:nvPr/>
            </p:nvCxnSpPr>
            <p:spPr bwMode="auto">
              <a:xfrm flipV="1">
                <a:off x="8387121" y="2465445"/>
                <a:ext cx="1371600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2" name="Text Box 3"/>
              <p:cNvSpPr txBox="1">
                <a:spLocks noChangeArrowheads="1"/>
              </p:cNvSpPr>
              <p:nvPr/>
            </p:nvSpPr>
            <p:spPr bwMode="auto">
              <a:xfrm>
                <a:off x="8387121" y="2795721"/>
                <a:ext cx="1188720" cy="38637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Waste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4" name="AutoShape 25"/>
              <p:cNvCxnSpPr>
                <a:cxnSpLocks noChangeShapeType="1"/>
              </p:cNvCxnSpPr>
              <p:nvPr/>
            </p:nvCxnSpPr>
            <p:spPr bwMode="auto">
              <a:xfrm>
                <a:off x="8387121" y="3121149"/>
                <a:ext cx="137160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4172995" y="3513615"/>
              <a:ext cx="1828800" cy="50292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GB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Processing</a:t>
              </a:r>
              <a:endPara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Text Box 9"/>
            <p:cNvSpPr txBox="1">
              <a:spLocks noChangeArrowheads="1"/>
            </p:cNvSpPr>
            <p:nvPr/>
          </p:nvSpPr>
          <p:spPr bwMode="auto">
            <a:xfrm>
              <a:off x="6298712" y="2830576"/>
              <a:ext cx="1828800" cy="50292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GB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Manufacturing</a:t>
              </a:r>
              <a:endPara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 Box 22"/>
            <p:cNvSpPr txBox="1">
              <a:spLocks noChangeArrowheads="1"/>
            </p:cNvSpPr>
            <p:nvPr/>
          </p:nvSpPr>
          <p:spPr bwMode="auto">
            <a:xfrm>
              <a:off x="7599007" y="4516391"/>
              <a:ext cx="2625881" cy="38928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Background system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1" name="Straight Arrow Connector 70"/>
            <p:cNvCxnSpPr>
              <a:cxnSpLocks/>
              <a:stCxn id="17" idx="2"/>
              <a:endCxn id="53" idx="0"/>
            </p:cNvCxnSpPr>
            <p:nvPr/>
          </p:nvCxnSpPr>
          <p:spPr>
            <a:xfrm>
              <a:off x="5087395" y="1960841"/>
              <a:ext cx="0" cy="15527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or: Elbow 13">
              <a:extLst>
                <a:ext uri="{FF2B5EF4-FFF2-40B4-BE49-F238E27FC236}">
                  <a16:creationId xmlns:a16="http://schemas.microsoft.com/office/drawing/2014/main" id="{9DCC550F-0B5D-4820-808B-56D04C7AD7E3}"/>
                </a:ext>
              </a:extLst>
            </p:cNvPr>
            <p:cNvCxnSpPr>
              <a:cxnSpLocks/>
              <a:stCxn id="53" idx="3"/>
              <a:endCxn id="54" idx="2"/>
            </p:cNvCxnSpPr>
            <p:nvPr/>
          </p:nvCxnSpPr>
          <p:spPr>
            <a:xfrm flipV="1">
              <a:off x="6001795" y="3333496"/>
              <a:ext cx="1211317" cy="431579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or: Elbow 49">
              <a:extLst>
                <a:ext uri="{FF2B5EF4-FFF2-40B4-BE49-F238E27FC236}">
                  <a16:creationId xmlns:a16="http://schemas.microsoft.com/office/drawing/2014/main" id="{20E01AB8-9BBC-4E6C-AA57-28BF30BF06A7}"/>
                </a:ext>
              </a:extLst>
            </p:cNvPr>
            <p:cNvCxnSpPr>
              <a:cxnSpLocks/>
              <a:stCxn id="17" idx="3"/>
              <a:endCxn id="54" idx="0"/>
            </p:cNvCxnSpPr>
            <p:nvPr/>
          </p:nvCxnSpPr>
          <p:spPr>
            <a:xfrm>
              <a:off x="6001795" y="1709381"/>
              <a:ext cx="1211317" cy="1121195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5C2C8C2-8BBF-4750-89C9-B7AE4B602B51}"/>
                </a:ext>
              </a:extLst>
            </p:cNvPr>
            <p:cNvGrpSpPr/>
            <p:nvPr/>
          </p:nvGrpSpPr>
          <p:grpSpPr>
            <a:xfrm>
              <a:off x="2515337" y="1463798"/>
              <a:ext cx="1311972" cy="1775970"/>
              <a:chOff x="2515337" y="1463798"/>
              <a:chExt cx="1311972" cy="1775970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F8EEA4C6-AF7F-480A-994E-F13F4B739FCE}"/>
                  </a:ext>
                </a:extLst>
              </p:cNvPr>
              <p:cNvGrpSpPr/>
              <p:nvPr/>
            </p:nvGrpSpPr>
            <p:grpSpPr>
              <a:xfrm>
                <a:off x="2515337" y="1463798"/>
                <a:ext cx="1005841" cy="1775970"/>
                <a:chOff x="2583577" y="1463798"/>
                <a:chExt cx="1005841" cy="1775970"/>
              </a:xfrm>
            </p:grpSpPr>
            <p:sp>
              <p:nvSpPr>
                <p:cNvPr id="2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583578" y="1463798"/>
                  <a:ext cx="1005840" cy="36576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en-GB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Energy</a:t>
                  </a:r>
                  <a:endParaRPr 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583577" y="1933868"/>
                  <a:ext cx="1005840" cy="36576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en-GB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Material</a:t>
                  </a:r>
                  <a:endParaRPr 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583577" y="2403938"/>
                  <a:ext cx="1005840" cy="36576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en-GB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Water</a:t>
                  </a:r>
                  <a:endParaRPr 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0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583577" y="2874008"/>
                  <a:ext cx="1005840" cy="36576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en-GB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Soil</a:t>
                  </a:r>
                  <a:endParaRPr 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18" name="AutoShape 10"/>
              <p:cNvCxnSpPr>
                <a:cxnSpLocks noChangeShapeType="1"/>
              </p:cNvCxnSpPr>
              <p:nvPr/>
            </p:nvCxnSpPr>
            <p:spPr bwMode="auto">
              <a:xfrm>
                <a:off x="3461549" y="1624091"/>
                <a:ext cx="36576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7" name="AutoShape 10"/>
              <p:cNvCxnSpPr>
                <a:cxnSpLocks noChangeShapeType="1"/>
              </p:cNvCxnSpPr>
              <p:nvPr/>
            </p:nvCxnSpPr>
            <p:spPr bwMode="auto">
              <a:xfrm>
                <a:off x="3461549" y="2565757"/>
                <a:ext cx="36576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81" name="AutoShape 10"/>
              <p:cNvCxnSpPr>
                <a:cxnSpLocks noChangeShapeType="1"/>
              </p:cNvCxnSpPr>
              <p:nvPr/>
            </p:nvCxnSpPr>
            <p:spPr bwMode="auto">
              <a:xfrm>
                <a:off x="3461549" y="3036589"/>
                <a:ext cx="36576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82" name="AutoShape 10"/>
              <p:cNvCxnSpPr>
                <a:cxnSpLocks noChangeShapeType="1"/>
              </p:cNvCxnSpPr>
              <p:nvPr/>
            </p:nvCxnSpPr>
            <p:spPr bwMode="auto">
              <a:xfrm>
                <a:off x="3461549" y="2094924"/>
                <a:ext cx="36576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053514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02264" y="54591"/>
            <a:ext cx="89657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b="1" dirty="0" err="1"/>
              <a:t>SARChI</a:t>
            </a:r>
            <a:r>
              <a:rPr lang="en-ZA" sz="3600" b="1" dirty="0"/>
              <a:t> Chair: Bioprocess Engineering</a:t>
            </a:r>
            <a:br>
              <a:rPr lang="en-ZA" sz="4000" b="1" dirty="0"/>
            </a:br>
            <a:r>
              <a:rPr lang="en-ZA" sz="2800" dirty="0"/>
              <a:t>Professor Sue Harrison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55800" y="5279093"/>
            <a:ext cx="6096000" cy="171747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sz="3200" b="1" dirty="0"/>
              <a:t>Key research question: </a:t>
            </a:r>
            <a:endParaRPr lang="en-ZA" sz="3200" dirty="0"/>
          </a:p>
          <a:p>
            <a:pPr marL="0" indent="0">
              <a:lnSpc>
                <a:spcPct val="120000"/>
              </a:lnSpc>
              <a:buNone/>
            </a:pPr>
            <a:r>
              <a:rPr lang="en-ZA" sz="3200" dirty="0"/>
              <a:t>Can fibre-rich plants serve the joint role of remediation of degraded mine land and fuelling of a multi-product value chain? </a:t>
            </a:r>
            <a:r>
              <a:rPr lang="en-ZA" dirty="0"/>
              <a:t>	</a:t>
            </a:r>
          </a:p>
        </p:txBody>
      </p:sp>
      <p:sp>
        <p:nvSpPr>
          <p:cNvPr id="7" name="Rectangle 6"/>
          <p:cNvSpPr/>
          <p:nvPr/>
        </p:nvSpPr>
        <p:spPr>
          <a:xfrm>
            <a:off x="1780904" y="1548270"/>
            <a:ext cx="7285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800" dirty="0">
                <a:solidFill>
                  <a:srgbClr val="003662"/>
                </a:solidFill>
              </a:rPr>
              <a:t>Bioprocesses for value from bio-resources</a:t>
            </a:r>
          </a:p>
        </p:txBody>
      </p:sp>
      <p:sp>
        <p:nvSpPr>
          <p:cNvPr id="9" name="Rectangle 8"/>
          <p:cNvSpPr/>
          <p:nvPr/>
        </p:nvSpPr>
        <p:spPr>
          <a:xfrm>
            <a:off x="1955799" y="3904269"/>
            <a:ext cx="69355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800" dirty="0">
                <a:solidFill>
                  <a:srgbClr val="003662"/>
                </a:solidFill>
              </a:rPr>
              <a:t>Building South Africa’s bio-economy through enhancing resource efficiency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608" y="2334620"/>
            <a:ext cx="1447381" cy="11521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5828" y="2217048"/>
            <a:ext cx="1511939" cy="13961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7" t="4463" b="29394"/>
          <a:stretch/>
        </p:blipFill>
        <p:spPr>
          <a:xfrm>
            <a:off x="10097944" y="780400"/>
            <a:ext cx="1758356" cy="18288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15472" r="21099" b="31218"/>
          <a:stretch/>
        </p:blipFill>
        <p:spPr>
          <a:xfrm>
            <a:off x="9637177" y="2687913"/>
            <a:ext cx="1706464" cy="185047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175625" y="4720189"/>
            <a:ext cx="26295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ZA" sz="2200" b="1" dirty="0">
                <a:solidFill>
                  <a:schemeClr val="accent5">
                    <a:lumMod val="75000"/>
                  </a:schemeClr>
                </a:solidFill>
              </a:rPr>
              <a:t>Team:</a:t>
            </a:r>
          </a:p>
          <a:p>
            <a:pPr>
              <a:lnSpc>
                <a:spcPts val="2700"/>
              </a:lnSpc>
            </a:pPr>
            <a:r>
              <a:rPr lang="en-ZA" sz="2200" dirty="0">
                <a:solidFill>
                  <a:schemeClr val="accent5">
                    <a:lumMod val="75000"/>
                  </a:schemeClr>
                </a:solidFill>
              </a:rPr>
              <a:t>Bernelle Verster</a:t>
            </a:r>
          </a:p>
          <a:p>
            <a:pPr>
              <a:lnSpc>
                <a:spcPts val="2700"/>
              </a:lnSpc>
            </a:pPr>
            <a:r>
              <a:rPr lang="en-ZA" sz="2200" dirty="0">
                <a:solidFill>
                  <a:schemeClr val="accent5">
                    <a:lumMod val="75000"/>
                  </a:schemeClr>
                </a:solidFill>
              </a:rPr>
              <a:t>Shilpa Rumjeet</a:t>
            </a:r>
          </a:p>
          <a:p>
            <a:pPr>
              <a:lnSpc>
                <a:spcPts val="2700"/>
              </a:lnSpc>
            </a:pPr>
            <a:r>
              <a:rPr lang="en-ZA" sz="2200" dirty="0" err="1">
                <a:solidFill>
                  <a:schemeClr val="accent5">
                    <a:lumMod val="75000"/>
                  </a:schemeClr>
                </a:solidFill>
              </a:rPr>
              <a:t>Xihluke</a:t>
            </a:r>
            <a:r>
              <a:rPr lang="en-ZA" sz="2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ZA" sz="2200" dirty="0" err="1">
                <a:solidFill>
                  <a:schemeClr val="accent5">
                    <a:lumMod val="75000"/>
                  </a:schemeClr>
                </a:solidFill>
              </a:rPr>
              <a:t>Mabaso</a:t>
            </a:r>
            <a:endParaRPr lang="en-ZA" sz="2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28345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5097</TotalTime>
  <Words>1747</Words>
  <Application>Microsoft Office PowerPoint</Application>
  <PresentationFormat>Widescreen</PresentationFormat>
  <Paragraphs>316</Paragraphs>
  <Slides>26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MS PGothic</vt:lpstr>
      <vt:lpstr>Arial</vt:lpstr>
      <vt:lpstr>Calibri</vt:lpstr>
      <vt:lpstr>Calibri Light</vt:lpstr>
      <vt:lpstr>Century Gothic</vt:lpstr>
      <vt:lpstr>Wingdings</vt:lpstr>
      <vt:lpstr>Wingdings 3</vt:lpstr>
      <vt:lpstr>Wisp</vt:lpstr>
      <vt:lpstr>Bio-ores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Cultivation of Fibrous Plants</vt:lpstr>
      <vt:lpstr>PowerPoint Presentation</vt:lpstr>
      <vt:lpstr>Biorefineries</vt:lpstr>
      <vt:lpstr>PowerPoint Presentation</vt:lpstr>
      <vt:lpstr>PowerPoint Presentation</vt:lpstr>
      <vt:lpstr>PowerPoint Presentation</vt:lpstr>
      <vt:lpstr>PowerPoint Presentation</vt:lpstr>
      <vt:lpstr>Expected outcome </vt:lpstr>
      <vt:lpstr>The perfect plant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Cape Town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Broadhurst</dc:creator>
  <cp:lastModifiedBy>TAPIWA CHIMBGANDA</cp:lastModifiedBy>
  <cp:revision>186</cp:revision>
  <dcterms:created xsi:type="dcterms:W3CDTF">2018-01-30T05:47:20Z</dcterms:created>
  <dcterms:modified xsi:type="dcterms:W3CDTF">2018-05-28T06:36:59Z</dcterms:modified>
</cp:coreProperties>
</file>