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663" r:id="rId2"/>
  </p:sldMasterIdLst>
  <p:notesMasterIdLst>
    <p:notesMasterId r:id="rId37"/>
  </p:notesMasterIdLst>
  <p:handoutMasterIdLst>
    <p:handoutMasterId r:id="rId38"/>
  </p:handoutMasterIdLst>
  <p:sldIdLst>
    <p:sldId id="256" r:id="rId3"/>
    <p:sldId id="944" r:id="rId4"/>
    <p:sldId id="1035" r:id="rId5"/>
    <p:sldId id="945" r:id="rId6"/>
    <p:sldId id="1036" r:id="rId7"/>
    <p:sldId id="1037" r:id="rId8"/>
    <p:sldId id="1038" r:id="rId9"/>
    <p:sldId id="1039" r:id="rId10"/>
    <p:sldId id="1040" r:id="rId11"/>
    <p:sldId id="1041" r:id="rId12"/>
    <p:sldId id="1042" r:id="rId13"/>
    <p:sldId id="1043" r:id="rId14"/>
    <p:sldId id="1044" r:id="rId15"/>
    <p:sldId id="1045" r:id="rId16"/>
    <p:sldId id="1046" r:id="rId17"/>
    <p:sldId id="1047" r:id="rId18"/>
    <p:sldId id="1048" r:id="rId19"/>
    <p:sldId id="1055" r:id="rId20"/>
    <p:sldId id="1054" r:id="rId21"/>
    <p:sldId id="1053" r:id="rId22"/>
    <p:sldId id="1052" r:id="rId23"/>
    <p:sldId id="1051" r:id="rId24"/>
    <p:sldId id="1050" r:id="rId25"/>
    <p:sldId id="1049" r:id="rId26"/>
    <p:sldId id="1056" r:id="rId27"/>
    <p:sldId id="1057" r:id="rId28"/>
    <p:sldId id="1058" r:id="rId29"/>
    <p:sldId id="1059" r:id="rId30"/>
    <p:sldId id="1068" r:id="rId31"/>
    <p:sldId id="1069" r:id="rId32"/>
    <p:sldId id="1070" r:id="rId33"/>
    <p:sldId id="1064" r:id="rId34"/>
    <p:sldId id="615" r:id="rId35"/>
    <p:sldId id="1067" r:id="rId3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CC"/>
    <a:srgbClr val="10D79F"/>
    <a:srgbClr val="CC00FF"/>
    <a:srgbClr val="CC99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94434" autoAdjust="0"/>
  </p:normalViewPr>
  <p:slideViewPr>
    <p:cSldViewPr>
      <p:cViewPr varScale="1">
        <p:scale>
          <a:sx n="70" d="100"/>
          <a:sy n="70" d="100"/>
        </p:scale>
        <p:origin x="128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966"/>
    </p:cViewPr>
  </p:sorterViewPr>
  <p:notesViewPr>
    <p:cSldViewPr>
      <p:cViewPr varScale="1">
        <p:scale>
          <a:sx n="23" d="100"/>
          <a:sy n="23" d="100"/>
        </p:scale>
        <p:origin x="-128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0E6D68-F955-4AD0-AEDF-DD04BA382994}" type="datetimeFigureOut">
              <a:rPr lang="en-ZA" smtClean="0"/>
              <a:t>27-05-2018</a:t>
            </a:fld>
            <a:endParaRPr lang="en-Z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56EBC5-A47B-4B8F-B5F4-B81B2185DE02}" type="slidenum">
              <a:rPr lang="en-ZA" smtClean="0"/>
              <a:t>‹#›</a:t>
            </a:fld>
            <a:endParaRPr lang="en-ZA"/>
          </a:p>
        </p:txBody>
      </p:sp>
    </p:spTree>
    <p:extLst>
      <p:ext uri="{BB962C8B-B14F-4D97-AF65-F5344CB8AC3E}">
        <p14:creationId xmlns:p14="http://schemas.microsoft.com/office/powerpoint/2010/main" val="3630246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6867" name="Rectangle 3"/>
          <p:cNvSpPr>
            <a:spLocks noGrp="1" noChangeArrowheads="1"/>
          </p:cNvSpPr>
          <p:nvPr>
            <p:ph type="dt" idx="1"/>
          </p:nvPr>
        </p:nvSpPr>
        <p:spPr bwMode="auto">
          <a:xfrm>
            <a:off x="3886200" y="0"/>
            <a:ext cx="29718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E725F05-5A6B-4491-A7E2-7498F855CA1E}" type="slidenum">
              <a:rPr lang="en-US"/>
              <a:pPr>
                <a:defRPr/>
              </a:pPr>
              <a:t>‹#›</a:t>
            </a:fld>
            <a:endParaRPr lang="en-US"/>
          </a:p>
        </p:txBody>
      </p:sp>
    </p:spTree>
    <p:extLst>
      <p:ext uri="{BB962C8B-B14F-4D97-AF65-F5344CB8AC3E}">
        <p14:creationId xmlns:p14="http://schemas.microsoft.com/office/powerpoint/2010/main" val="146631566"/>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Century Schoolbook" pitchFamily="18"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Century Schoolbook" pitchFamily="18"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Century Schoolbook" pitchFamily="18"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Century Schoolbook" pitchFamily="18"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Century Schoolbook"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B9B53061-C8BD-4FBE-81F3-C5E37659F73B}" type="slidenum">
              <a:rPr lang="en-US" altLang="en-US" smtClean="0"/>
              <a:pPr/>
              <a:t>1</a:t>
            </a:fld>
            <a:endParaRPr lang="en-US" altLang="en-US" dirty="0"/>
          </a:p>
        </p:txBody>
      </p:sp>
    </p:spTree>
    <p:extLst>
      <p:ext uri="{BB962C8B-B14F-4D97-AF65-F5344CB8AC3E}">
        <p14:creationId xmlns:p14="http://schemas.microsoft.com/office/powerpoint/2010/main" val="3251486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276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047EDF3-A9E5-4941-AF89-B84EC3BF07D7}" type="slidenum">
              <a:rPr lang="en-US" altLang="en-US" smtClean="0"/>
              <a:pPr>
                <a:spcBef>
                  <a:spcPct val="0"/>
                </a:spcBef>
              </a:pPr>
              <a:t>32</a:t>
            </a:fld>
            <a:endParaRPr lang="en-US" altLang="en-US" smtClean="0"/>
          </a:p>
        </p:txBody>
      </p:sp>
    </p:spTree>
    <p:extLst>
      <p:ext uri="{BB962C8B-B14F-4D97-AF65-F5344CB8AC3E}">
        <p14:creationId xmlns:p14="http://schemas.microsoft.com/office/powerpoint/2010/main" val="2434269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214222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2451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64263" y="152400"/>
            <a:ext cx="1590675"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89063" y="152400"/>
            <a:ext cx="46228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0328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89063" y="152400"/>
            <a:ext cx="6365875" cy="1143000"/>
          </a:xfrm>
        </p:spPr>
        <p:txBody>
          <a:bodyPr/>
          <a:lstStyle/>
          <a:p>
            <a:r>
              <a:rPr lang="en-US"/>
              <a:t>Click to edit Master title style</a:t>
            </a:r>
          </a:p>
        </p:txBody>
      </p:sp>
      <p:sp>
        <p:nvSpPr>
          <p:cNvPr id="3" name="ClipArt Placeholder 2"/>
          <p:cNvSpPr>
            <a:spLocks noGrp="1"/>
          </p:cNvSpPr>
          <p:nvPr>
            <p:ph type="clipArt" sz="half" idx="1"/>
          </p:nvPr>
        </p:nvSpPr>
        <p:spPr>
          <a:xfrm>
            <a:off x="1389063" y="1676400"/>
            <a:ext cx="3106737" cy="4114800"/>
          </a:xfrm>
        </p:spPr>
        <p:txBody>
          <a:bodyPr/>
          <a:lstStyle/>
          <a:p>
            <a:pPr lvl="0"/>
            <a:endParaRPr lang="en-US" noProof="0"/>
          </a:p>
        </p:txBody>
      </p:sp>
      <p:sp>
        <p:nvSpPr>
          <p:cNvPr id="4" name="Text Placeholder 3"/>
          <p:cNvSpPr>
            <a:spLocks noGrp="1"/>
          </p:cNvSpPr>
          <p:nvPr>
            <p:ph type="body" sz="half" idx="2"/>
          </p:nvPr>
        </p:nvSpPr>
        <p:spPr>
          <a:xfrm>
            <a:off x="4648200" y="1676400"/>
            <a:ext cx="31067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6991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52"/>
            <a:ext cx="7772400" cy="1469898"/>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219"/>
          </a:xfrm>
        </p:spPr>
        <p:txBody>
          <a:bodyPr/>
          <a:lstStyle>
            <a:lvl1pPr marL="0" indent="0" algn="ctr">
              <a:buNone/>
              <a:defRPr/>
            </a:lvl1pPr>
            <a:lvl2pPr marL="329184" indent="0" algn="ctr">
              <a:buNone/>
              <a:defRPr/>
            </a:lvl2pPr>
            <a:lvl3pPr marL="658368" indent="0" algn="ctr">
              <a:buNone/>
              <a:defRPr/>
            </a:lvl3pPr>
            <a:lvl4pPr marL="987552" indent="0" algn="ctr">
              <a:buNone/>
              <a:defRPr/>
            </a:lvl4pPr>
            <a:lvl5pPr marL="1316736" indent="0" algn="ctr">
              <a:buNone/>
              <a:defRPr/>
            </a:lvl5pPr>
            <a:lvl6pPr marL="1645920" indent="0" algn="ctr">
              <a:buNone/>
              <a:defRPr/>
            </a:lvl6pPr>
            <a:lvl7pPr marL="1975104" indent="0" algn="ctr">
              <a:buNone/>
              <a:defRPr/>
            </a:lvl7pPr>
            <a:lvl8pPr marL="2304288" indent="0" algn="ctr">
              <a:buNone/>
              <a:defRPr/>
            </a:lvl8pPr>
            <a:lvl9pPr marL="2633472" indent="0" algn="ctr">
              <a:buNone/>
              <a:defRPr/>
            </a:lvl9pPr>
          </a:lstStyle>
          <a:p>
            <a:r>
              <a:rPr lang="en-US"/>
              <a:t>Click to edit Master subtitle style</a:t>
            </a:r>
            <a:endParaRPr lang="en-ZA"/>
          </a:p>
        </p:txBody>
      </p:sp>
      <p:sp>
        <p:nvSpPr>
          <p:cNvPr id="4" name="Date Placeholder 3"/>
          <p:cNvSpPr>
            <a:spLocks noGrp="1"/>
          </p:cNvSpPr>
          <p:nvPr>
            <p:ph type="dt" sz="half" idx="10"/>
          </p:nvPr>
        </p:nvSpPr>
        <p:spPr>
          <a:xfrm>
            <a:off x="685801" y="6248781"/>
            <a:ext cx="1905000" cy="457200"/>
          </a:xfrm>
          <a:prstGeom prst="rect">
            <a:avLst/>
          </a:prstGeom>
        </p:spPr>
        <p:txBody>
          <a:bodyPr/>
          <a:lstStyle>
            <a:lvl1pPr>
              <a:defRPr>
                <a:latin typeface="Arial" charset="0"/>
              </a:defRPr>
            </a:lvl1pPr>
          </a:lstStyle>
          <a:p>
            <a:pPr>
              <a:defRPr/>
            </a:pPr>
            <a:endParaRPr lang="en-ZA" altLang="en-US"/>
          </a:p>
        </p:txBody>
      </p:sp>
      <p:sp>
        <p:nvSpPr>
          <p:cNvPr id="5" name="Footer Placeholder 4"/>
          <p:cNvSpPr>
            <a:spLocks noGrp="1"/>
          </p:cNvSpPr>
          <p:nvPr>
            <p:ph type="ftr" sz="quarter" idx="11"/>
          </p:nvPr>
        </p:nvSpPr>
        <p:spPr/>
        <p:txBody>
          <a:bodyPr/>
          <a:lstStyle>
            <a:lvl1pPr>
              <a:defRPr/>
            </a:lvl1pPr>
          </a:lstStyle>
          <a:p>
            <a:pPr>
              <a:defRPr/>
            </a:pPr>
            <a:endParaRPr lang="en-ZA" altLang="en-US"/>
          </a:p>
        </p:txBody>
      </p:sp>
      <p:sp>
        <p:nvSpPr>
          <p:cNvPr id="6" name="Slide Number Placeholder 5"/>
          <p:cNvSpPr>
            <a:spLocks noGrp="1"/>
          </p:cNvSpPr>
          <p:nvPr>
            <p:ph type="sldNum" sz="quarter" idx="12"/>
          </p:nvPr>
        </p:nvSpPr>
        <p:spPr/>
        <p:txBody>
          <a:bodyPr/>
          <a:lstStyle>
            <a:lvl1pPr>
              <a:defRPr/>
            </a:lvl1pPr>
          </a:lstStyle>
          <a:p>
            <a:fld id="{A1AFF526-2201-44F0-B303-30E5CC4C8FE0}" type="slidenum">
              <a:rPr lang="en-ZA" altLang="en-US"/>
              <a:pPr/>
              <a:t>‹#›</a:t>
            </a:fld>
            <a:endParaRPr lang="en-ZA" altLang="en-US"/>
          </a:p>
        </p:txBody>
      </p:sp>
    </p:spTree>
    <p:extLst>
      <p:ext uri="{BB962C8B-B14F-4D97-AF65-F5344CB8AC3E}">
        <p14:creationId xmlns:p14="http://schemas.microsoft.com/office/powerpoint/2010/main" val="1108866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685801" y="6248781"/>
            <a:ext cx="1905000" cy="457200"/>
          </a:xfrm>
          <a:prstGeom prst="rect">
            <a:avLst/>
          </a:prstGeom>
        </p:spPr>
        <p:txBody>
          <a:bodyPr/>
          <a:lstStyle>
            <a:lvl1pPr>
              <a:defRPr>
                <a:latin typeface="Arial" charset="0"/>
              </a:defRPr>
            </a:lvl1pPr>
          </a:lstStyle>
          <a:p>
            <a:pPr>
              <a:defRPr/>
            </a:pPr>
            <a:endParaRPr lang="en-ZA" altLang="en-US"/>
          </a:p>
        </p:txBody>
      </p:sp>
      <p:sp>
        <p:nvSpPr>
          <p:cNvPr id="5" name="Footer Placeholder 4"/>
          <p:cNvSpPr>
            <a:spLocks noGrp="1"/>
          </p:cNvSpPr>
          <p:nvPr>
            <p:ph type="ftr" sz="quarter" idx="11"/>
          </p:nvPr>
        </p:nvSpPr>
        <p:spPr/>
        <p:txBody>
          <a:bodyPr/>
          <a:lstStyle>
            <a:lvl1pPr>
              <a:defRPr/>
            </a:lvl1pPr>
          </a:lstStyle>
          <a:p>
            <a:pPr>
              <a:defRPr/>
            </a:pPr>
            <a:endParaRPr lang="en-ZA" altLang="en-US"/>
          </a:p>
        </p:txBody>
      </p:sp>
      <p:sp>
        <p:nvSpPr>
          <p:cNvPr id="6" name="Slide Number Placeholder 5"/>
          <p:cNvSpPr>
            <a:spLocks noGrp="1"/>
          </p:cNvSpPr>
          <p:nvPr>
            <p:ph type="sldNum" sz="quarter" idx="12"/>
          </p:nvPr>
        </p:nvSpPr>
        <p:spPr/>
        <p:txBody>
          <a:bodyPr/>
          <a:lstStyle>
            <a:lvl1pPr>
              <a:defRPr/>
            </a:lvl1pPr>
          </a:lstStyle>
          <a:p>
            <a:fld id="{3CBD01E0-D288-404B-95FD-FE9FEAFB8752}" type="slidenum">
              <a:rPr lang="en-ZA" altLang="en-US"/>
              <a:pPr/>
              <a:t>‹#›</a:t>
            </a:fld>
            <a:endParaRPr lang="en-ZA" altLang="en-US"/>
          </a:p>
        </p:txBody>
      </p:sp>
    </p:spTree>
    <p:extLst>
      <p:ext uri="{BB962C8B-B14F-4D97-AF65-F5344CB8AC3E}">
        <p14:creationId xmlns:p14="http://schemas.microsoft.com/office/powerpoint/2010/main" val="1873922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243" y="4407409"/>
            <a:ext cx="7772400" cy="1361313"/>
          </a:xfrm>
        </p:spPr>
        <p:txBody>
          <a:bodyPr anchor="t"/>
          <a:lstStyle>
            <a:lvl1pPr algn="l">
              <a:defRPr sz="2880" b="1" cap="all"/>
            </a:lvl1pPr>
          </a:lstStyle>
          <a:p>
            <a:r>
              <a:rPr lang="en-US"/>
              <a:t>Click to edit Master title style</a:t>
            </a:r>
            <a:endParaRPr lang="en-ZA"/>
          </a:p>
        </p:txBody>
      </p:sp>
      <p:sp>
        <p:nvSpPr>
          <p:cNvPr id="3" name="Text Placeholder 2"/>
          <p:cNvSpPr>
            <a:spLocks noGrp="1"/>
          </p:cNvSpPr>
          <p:nvPr>
            <p:ph type="body" idx="1"/>
          </p:nvPr>
        </p:nvSpPr>
        <p:spPr>
          <a:xfrm>
            <a:off x="722243" y="2906650"/>
            <a:ext cx="7772400" cy="1500759"/>
          </a:xfrm>
        </p:spPr>
        <p:txBody>
          <a:bodyPr anchor="b"/>
          <a:lstStyle>
            <a:lvl1pPr marL="0" indent="0">
              <a:buNone/>
              <a:defRPr sz="1440"/>
            </a:lvl1pPr>
            <a:lvl2pPr marL="329184" indent="0">
              <a:buNone/>
              <a:defRPr sz="1296"/>
            </a:lvl2pPr>
            <a:lvl3pPr marL="658368" indent="0">
              <a:buNone/>
              <a:defRPr sz="1152"/>
            </a:lvl3pPr>
            <a:lvl4pPr marL="987552" indent="0">
              <a:buNone/>
              <a:defRPr sz="1008"/>
            </a:lvl4pPr>
            <a:lvl5pPr marL="1316736" indent="0">
              <a:buNone/>
              <a:defRPr sz="1008"/>
            </a:lvl5pPr>
            <a:lvl6pPr marL="1645920" indent="0">
              <a:buNone/>
              <a:defRPr sz="1008"/>
            </a:lvl6pPr>
            <a:lvl7pPr marL="1975104" indent="0">
              <a:buNone/>
              <a:defRPr sz="1008"/>
            </a:lvl7pPr>
            <a:lvl8pPr marL="2304288" indent="0">
              <a:buNone/>
              <a:defRPr sz="1008"/>
            </a:lvl8pPr>
            <a:lvl9pPr marL="2633472" indent="0">
              <a:buNone/>
              <a:defRPr sz="1008"/>
            </a:lvl9pPr>
          </a:lstStyle>
          <a:p>
            <a:pPr lvl="0"/>
            <a:r>
              <a:rPr lang="en-US"/>
              <a:t>Click to edit Master text styles</a:t>
            </a:r>
          </a:p>
        </p:txBody>
      </p:sp>
      <p:sp>
        <p:nvSpPr>
          <p:cNvPr id="4" name="Date Placeholder 3"/>
          <p:cNvSpPr>
            <a:spLocks noGrp="1"/>
          </p:cNvSpPr>
          <p:nvPr>
            <p:ph type="dt" sz="half" idx="10"/>
          </p:nvPr>
        </p:nvSpPr>
        <p:spPr>
          <a:xfrm>
            <a:off x="685801" y="6248781"/>
            <a:ext cx="1905000" cy="457200"/>
          </a:xfrm>
          <a:prstGeom prst="rect">
            <a:avLst/>
          </a:prstGeom>
        </p:spPr>
        <p:txBody>
          <a:bodyPr/>
          <a:lstStyle>
            <a:lvl1pPr>
              <a:defRPr>
                <a:latin typeface="Arial" charset="0"/>
              </a:defRPr>
            </a:lvl1pPr>
          </a:lstStyle>
          <a:p>
            <a:pPr>
              <a:defRPr/>
            </a:pPr>
            <a:endParaRPr lang="en-ZA" altLang="en-US"/>
          </a:p>
        </p:txBody>
      </p:sp>
      <p:sp>
        <p:nvSpPr>
          <p:cNvPr id="5" name="Footer Placeholder 4"/>
          <p:cNvSpPr>
            <a:spLocks noGrp="1"/>
          </p:cNvSpPr>
          <p:nvPr>
            <p:ph type="ftr" sz="quarter" idx="11"/>
          </p:nvPr>
        </p:nvSpPr>
        <p:spPr/>
        <p:txBody>
          <a:bodyPr/>
          <a:lstStyle>
            <a:lvl1pPr>
              <a:defRPr/>
            </a:lvl1pPr>
          </a:lstStyle>
          <a:p>
            <a:pPr>
              <a:defRPr/>
            </a:pPr>
            <a:endParaRPr lang="en-ZA" altLang="en-US"/>
          </a:p>
        </p:txBody>
      </p:sp>
      <p:sp>
        <p:nvSpPr>
          <p:cNvPr id="6" name="Slide Number Placeholder 5"/>
          <p:cNvSpPr>
            <a:spLocks noGrp="1"/>
          </p:cNvSpPr>
          <p:nvPr>
            <p:ph type="sldNum" sz="quarter" idx="12"/>
          </p:nvPr>
        </p:nvSpPr>
        <p:spPr/>
        <p:txBody>
          <a:bodyPr/>
          <a:lstStyle>
            <a:lvl1pPr>
              <a:defRPr/>
            </a:lvl1pPr>
          </a:lstStyle>
          <a:p>
            <a:fld id="{B0BDA968-9E39-44F8-906D-8ACA60F69157}" type="slidenum">
              <a:rPr lang="en-ZA" altLang="en-US"/>
              <a:pPr/>
              <a:t>‹#›</a:t>
            </a:fld>
            <a:endParaRPr lang="en-ZA" altLang="en-US"/>
          </a:p>
        </p:txBody>
      </p:sp>
    </p:spTree>
    <p:extLst>
      <p:ext uri="{BB962C8B-B14F-4D97-AF65-F5344CB8AC3E}">
        <p14:creationId xmlns:p14="http://schemas.microsoft.com/office/powerpoint/2010/main" val="639877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85801" y="1980819"/>
            <a:ext cx="3806687" cy="4114800"/>
          </a:xfrm>
        </p:spPr>
        <p:txBody>
          <a:bodyPr/>
          <a:lstStyle>
            <a:lvl1pPr>
              <a:defRPr sz="2016"/>
            </a:lvl1pPr>
            <a:lvl2pPr>
              <a:defRPr sz="1728"/>
            </a:lvl2pPr>
            <a:lvl3pPr>
              <a:defRPr sz="1440"/>
            </a:lvl3pPr>
            <a:lvl4pPr>
              <a:defRPr sz="1296"/>
            </a:lvl4pPr>
            <a:lvl5pPr>
              <a:defRPr sz="1296"/>
            </a:lvl5pPr>
            <a:lvl6pPr>
              <a:defRPr sz="1296"/>
            </a:lvl6pPr>
            <a:lvl7pPr>
              <a:defRPr sz="1296"/>
            </a:lvl7pPr>
            <a:lvl8pPr>
              <a:defRPr sz="1296"/>
            </a:lvl8pPr>
            <a:lvl9pPr>
              <a:defRPr sz="12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51514" y="1980819"/>
            <a:ext cx="3806687" cy="4114800"/>
          </a:xfrm>
        </p:spPr>
        <p:txBody>
          <a:bodyPr/>
          <a:lstStyle>
            <a:lvl1pPr>
              <a:defRPr sz="2016"/>
            </a:lvl1pPr>
            <a:lvl2pPr>
              <a:defRPr sz="1728"/>
            </a:lvl2pPr>
            <a:lvl3pPr>
              <a:defRPr sz="1440"/>
            </a:lvl3pPr>
            <a:lvl4pPr>
              <a:defRPr sz="1296"/>
            </a:lvl4pPr>
            <a:lvl5pPr>
              <a:defRPr sz="1296"/>
            </a:lvl5pPr>
            <a:lvl6pPr>
              <a:defRPr sz="1296"/>
            </a:lvl6pPr>
            <a:lvl7pPr>
              <a:defRPr sz="1296"/>
            </a:lvl7pPr>
            <a:lvl8pPr>
              <a:defRPr sz="1296"/>
            </a:lvl8pPr>
            <a:lvl9pPr>
              <a:defRPr sz="12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a:xfrm>
            <a:off x="685801" y="6248781"/>
            <a:ext cx="1905000" cy="457200"/>
          </a:xfrm>
          <a:prstGeom prst="rect">
            <a:avLst/>
          </a:prstGeom>
        </p:spPr>
        <p:txBody>
          <a:bodyPr/>
          <a:lstStyle>
            <a:lvl1pPr>
              <a:defRPr>
                <a:latin typeface="Arial" charset="0"/>
              </a:defRPr>
            </a:lvl1pPr>
          </a:lstStyle>
          <a:p>
            <a:pPr>
              <a:defRPr/>
            </a:pPr>
            <a:endParaRPr lang="en-ZA" altLang="en-US"/>
          </a:p>
        </p:txBody>
      </p:sp>
      <p:sp>
        <p:nvSpPr>
          <p:cNvPr id="6" name="Footer Placeholder 5"/>
          <p:cNvSpPr>
            <a:spLocks noGrp="1"/>
          </p:cNvSpPr>
          <p:nvPr>
            <p:ph type="ftr" sz="quarter" idx="11"/>
          </p:nvPr>
        </p:nvSpPr>
        <p:spPr/>
        <p:txBody>
          <a:bodyPr/>
          <a:lstStyle>
            <a:lvl1pPr>
              <a:defRPr/>
            </a:lvl1pPr>
          </a:lstStyle>
          <a:p>
            <a:pPr>
              <a:defRPr/>
            </a:pPr>
            <a:endParaRPr lang="en-ZA" altLang="en-US"/>
          </a:p>
        </p:txBody>
      </p:sp>
      <p:sp>
        <p:nvSpPr>
          <p:cNvPr id="7" name="Slide Number Placeholder 6"/>
          <p:cNvSpPr>
            <a:spLocks noGrp="1"/>
          </p:cNvSpPr>
          <p:nvPr>
            <p:ph type="sldNum" sz="quarter" idx="12"/>
          </p:nvPr>
        </p:nvSpPr>
        <p:spPr/>
        <p:txBody>
          <a:bodyPr/>
          <a:lstStyle>
            <a:lvl1pPr>
              <a:defRPr/>
            </a:lvl1pPr>
          </a:lstStyle>
          <a:p>
            <a:fld id="{7FFBCECB-64B4-4CFD-A935-716F1544A1D2}" type="slidenum">
              <a:rPr lang="en-ZA" altLang="en-US"/>
              <a:pPr/>
              <a:t>‹#›</a:t>
            </a:fld>
            <a:endParaRPr lang="en-ZA" altLang="en-US"/>
          </a:p>
        </p:txBody>
      </p:sp>
    </p:spTree>
    <p:extLst>
      <p:ext uri="{BB962C8B-B14F-4D97-AF65-F5344CB8AC3E}">
        <p14:creationId xmlns:p14="http://schemas.microsoft.com/office/powerpoint/2010/main" val="3149734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1" y="1535049"/>
            <a:ext cx="4040257" cy="640080"/>
          </a:xfrm>
        </p:spPr>
        <p:txBody>
          <a:bodyPr anchor="b"/>
          <a:lstStyle>
            <a:lvl1pPr marL="0" indent="0">
              <a:buNone/>
              <a:defRPr sz="1728" b="1"/>
            </a:lvl1pPr>
            <a:lvl2pPr marL="329184" indent="0">
              <a:buNone/>
              <a:defRPr sz="1440" b="1"/>
            </a:lvl2pPr>
            <a:lvl3pPr marL="658368" indent="0">
              <a:buNone/>
              <a:defRPr sz="1296" b="1"/>
            </a:lvl3pPr>
            <a:lvl4pPr marL="987552" indent="0">
              <a:buNone/>
              <a:defRPr sz="1152" b="1"/>
            </a:lvl4pPr>
            <a:lvl5pPr marL="1316736" indent="0">
              <a:buNone/>
              <a:defRPr sz="1152" b="1"/>
            </a:lvl5pPr>
            <a:lvl6pPr marL="1645920" indent="0">
              <a:buNone/>
              <a:defRPr sz="1152" b="1"/>
            </a:lvl6pPr>
            <a:lvl7pPr marL="1975104" indent="0">
              <a:buNone/>
              <a:defRPr sz="1152" b="1"/>
            </a:lvl7pPr>
            <a:lvl8pPr marL="2304288" indent="0">
              <a:buNone/>
              <a:defRPr sz="1152" b="1"/>
            </a:lvl8pPr>
            <a:lvl9pPr marL="2633472" indent="0">
              <a:buNone/>
              <a:defRPr sz="1152" b="1"/>
            </a:lvl9pPr>
          </a:lstStyle>
          <a:p>
            <a:pPr lvl="0"/>
            <a:r>
              <a:rPr lang="en-US"/>
              <a:t>Click to edit Master text styles</a:t>
            </a:r>
          </a:p>
        </p:txBody>
      </p:sp>
      <p:sp>
        <p:nvSpPr>
          <p:cNvPr id="4" name="Content Placeholder 3"/>
          <p:cNvSpPr>
            <a:spLocks noGrp="1"/>
          </p:cNvSpPr>
          <p:nvPr>
            <p:ph sz="half" idx="2"/>
          </p:nvPr>
        </p:nvSpPr>
        <p:spPr>
          <a:xfrm>
            <a:off x="457201" y="2175130"/>
            <a:ext cx="4040257" cy="3951351"/>
          </a:xfrm>
        </p:spPr>
        <p:txBody>
          <a:bodyPr/>
          <a:lstStyle>
            <a:lvl1pPr>
              <a:defRPr sz="1728"/>
            </a:lvl1pPr>
            <a:lvl2pPr>
              <a:defRPr sz="1440"/>
            </a:lvl2pPr>
            <a:lvl3pPr>
              <a:defRPr sz="1296"/>
            </a:lvl3pPr>
            <a:lvl4pPr>
              <a:defRPr sz="1152"/>
            </a:lvl4pPr>
            <a:lvl5pPr>
              <a:defRPr sz="1152"/>
            </a:lvl5pPr>
            <a:lvl6pPr>
              <a:defRPr sz="1152"/>
            </a:lvl6pPr>
            <a:lvl7pPr>
              <a:defRPr sz="1152"/>
            </a:lvl7pPr>
            <a:lvl8pPr>
              <a:defRPr sz="1152"/>
            </a:lvl8pPr>
            <a:lvl9pPr>
              <a:defRPr sz="115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4887" y="1535049"/>
            <a:ext cx="4041913" cy="640080"/>
          </a:xfrm>
        </p:spPr>
        <p:txBody>
          <a:bodyPr anchor="b"/>
          <a:lstStyle>
            <a:lvl1pPr marL="0" indent="0">
              <a:buNone/>
              <a:defRPr sz="1728" b="1"/>
            </a:lvl1pPr>
            <a:lvl2pPr marL="329184" indent="0">
              <a:buNone/>
              <a:defRPr sz="1440" b="1"/>
            </a:lvl2pPr>
            <a:lvl3pPr marL="658368" indent="0">
              <a:buNone/>
              <a:defRPr sz="1296" b="1"/>
            </a:lvl3pPr>
            <a:lvl4pPr marL="987552" indent="0">
              <a:buNone/>
              <a:defRPr sz="1152" b="1"/>
            </a:lvl4pPr>
            <a:lvl5pPr marL="1316736" indent="0">
              <a:buNone/>
              <a:defRPr sz="1152" b="1"/>
            </a:lvl5pPr>
            <a:lvl6pPr marL="1645920" indent="0">
              <a:buNone/>
              <a:defRPr sz="1152" b="1"/>
            </a:lvl6pPr>
            <a:lvl7pPr marL="1975104" indent="0">
              <a:buNone/>
              <a:defRPr sz="1152" b="1"/>
            </a:lvl7pPr>
            <a:lvl8pPr marL="2304288" indent="0">
              <a:buNone/>
              <a:defRPr sz="1152" b="1"/>
            </a:lvl8pPr>
            <a:lvl9pPr marL="2633472" indent="0">
              <a:buNone/>
              <a:defRPr sz="1152" b="1"/>
            </a:lvl9pPr>
          </a:lstStyle>
          <a:p>
            <a:pPr lvl="0"/>
            <a:r>
              <a:rPr lang="en-US"/>
              <a:t>Click to edit Master text styles</a:t>
            </a:r>
          </a:p>
        </p:txBody>
      </p:sp>
      <p:sp>
        <p:nvSpPr>
          <p:cNvPr id="6" name="Content Placeholder 5"/>
          <p:cNvSpPr>
            <a:spLocks noGrp="1"/>
          </p:cNvSpPr>
          <p:nvPr>
            <p:ph sz="quarter" idx="4"/>
          </p:nvPr>
        </p:nvSpPr>
        <p:spPr>
          <a:xfrm>
            <a:off x="4644887" y="2175130"/>
            <a:ext cx="4041913" cy="3951351"/>
          </a:xfrm>
        </p:spPr>
        <p:txBody>
          <a:bodyPr/>
          <a:lstStyle>
            <a:lvl1pPr>
              <a:defRPr sz="1728"/>
            </a:lvl1pPr>
            <a:lvl2pPr>
              <a:defRPr sz="1440"/>
            </a:lvl2pPr>
            <a:lvl3pPr>
              <a:defRPr sz="1296"/>
            </a:lvl3pPr>
            <a:lvl4pPr>
              <a:defRPr sz="1152"/>
            </a:lvl4pPr>
            <a:lvl5pPr>
              <a:defRPr sz="1152"/>
            </a:lvl5pPr>
            <a:lvl6pPr>
              <a:defRPr sz="1152"/>
            </a:lvl6pPr>
            <a:lvl7pPr>
              <a:defRPr sz="1152"/>
            </a:lvl7pPr>
            <a:lvl8pPr>
              <a:defRPr sz="1152"/>
            </a:lvl8pPr>
            <a:lvl9pPr>
              <a:defRPr sz="115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a:xfrm>
            <a:off x="685801" y="6248781"/>
            <a:ext cx="1905000" cy="457200"/>
          </a:xfrm>
          <a:prstGeom prst="rect">
            <a:avLst/>
          </a:prstGeom>
        </p:spPr>
        <p:txBody>
          <a:bodyPr/>
          <a:lstStyle>
            <a:lvl1pPr>
              <a:defRPr>
                <a:latin typeface="Arial" charset="0"/>
              </a:defRPr>
            </a:lvl1pPr>
          </a:lstStyle>
          <a:p>
            <a:pPr>
              <a:defRPr/>
            </a:pPr>
            <a:endParaRPr lang="en-ZA" altLang="en-US"/>
          </a:p>
        </p:txBody>
      </p:sp>
      <p:sp>
        <p:nvSpPr>
          <p:cNvPr id="8" name="Footer Placeholder 7"/>
          <p:cNvSpPr>
            <a:spLocks noGrp="1"/>
          </p:cNvSpPr>
          <p:nvPr>
            <p:ph type="ftr" sz="quarter" idx="11"/>
          </p:nvPr>
        </p:nvSpPr>
        <p:spPr/>
        <p:txBody>
          <a:bodyPr/>
          <a:lstStyle>
            <a:lvl1pPr>
              <a:defRPr/>
            </a:lvl1pPr>
          </a:lstStyle>
          <a:p>
            <a:pPr>
              <a:defRPr/>
            </a:pPr>
            <a:endParaRPr lang="en-ZA" altLang="en-US"/>
          </a:p>
        </p:txBody>
      </p:sp>
      <p:sp>
        <p:nvSpPr>
          <p:cNvPr id="9" name="Slide Number Placeholder 8"/>
          <p:cNvSpPr>
            <a:spLocks noGrp="1"/>
          </p:cNvSpPr>
          <p:nvPr>
            <p:ph type="sldNum" sz="quarter" idx="12"/>
          </p:nvPr>
        </p:nvSpPr>
        <p:spPr/>
        <p:txBody>
          <a:bodyPr/>
          <a:lstStyle>
            <a:lvl1pPr>
              <a:defRPr/>
            </a:lvl1pPr>
          </a:lstStyle>
          <a:p>
            <a:fld id="{EA0279B2-3FD5-47A4-9427-721E260A9E17}" type="slidenum">
              <a:rPr lang="en-ZA" altLang="en-US"/>
              <a:pPr/>
              <a:t>‹#›</a:t>
            </a:fld>
            <a:endParaRPr lang="en-ZA" altLang="en-US"/>
          </a:p>
        </p:txBody>
      </p:sp>
    </p:spTree>
    <p:extLst>
      <p:ext uri="{BB962C8B-B14F-4D97-AF65-F5344CB8AC3E}">
        <p14:creationId xmlns:p14="http://schemas.microsoft.com/office/powerpoint/2010/main" val="3333974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a:xfrm>
            <a:off x="685801" y="6248781"/>
            <a:ext cx="1905000" cy="457200"/>
          </a:xfrm>
          <a:prstGeom prst="rect">
            <a:avLst/>
          </a:prstGeom>
        </p:spPr>
        <p:txBody>
          <a:bodyPr/>
          <a:lstStyle>
            <a:lvl1pPr>
              <a:defRPr>
                <a:latin typeface="Arial" charset="0"/>
              </a:defRPr>
            </a:lvl1pPr>
          </a:lstStyle>
          <a:p>
            <a:pPr>
              <a:defRPr/>
            </a:pPr>
            <a:endParaRPr lang="en-ZA" altLang="en-US"/>
          </a:p>
        </p:txBody>
      </p:sp>
      <p:sp>
        <p:nvSpPr>
          <p:cNvPr id="4" name="Footer Placeholder 3"/>
          <p:cNvSpPr>
            <a:spLocks noGrp="1"/>
          </p:cNvSpPr>
          <p:nvPr>
            <p:ph type="ftr" sz="quarter" idx="11"/>
          </p:nvPr>
        </p:nvSpPr>
        <p:spPr/>
        <p:txBody>
          <a:bodyPr/>
          <a:lstStyle>
            <a:lvl1pPr>
              <a:defRPr/>
            </a:lvl1pPr>
          </a:lstStyle>
          <a:p>
            <a:pPr>
              <a:defRPr/>
            </a:pPr>
            <a:endParaRPr lang="en-ZA" altLang="en-US"/>
          </a:p>
        </p:txBody>
      </p:sp>
      <p:sp>
        <p:nvSpPr>
          <p:cNvPr id="5" name="Slide Number Placeholder 4"/>
          <p:cNvSpPr>
            <a:spLocks noGrp="1"/>
          </p:cNvSpPr>
          <p:nvPr>
            <p:ph type="sldNum" sz="quarter" idx="12"/>
          </p:nvPr>
        </p:nvSpPr>
        <p:spPr/>
        <p:txBody>
          <a:bodyPr/>
          <a:lstStyle>
            <a:lvl1pPr>
              <a:defRPr/>
            </a:lvl1pPr>
          </a:lstStyle>
          <a:p>
            <a:fld id="{FC61D180-490C-4C31-AC90-A31412F962FE}" type="slidenum">
              <a:rPr lang="en-ZA" altLang="en-US"/>
              <a:pPr/>
              <a:t>‹#›</a:t>
            </a:fld>
            <a:endParaRPr lang="en-ZA" altLang="en-US"/>
          </a:p>
        </p:txBody>
      </p:sp>
    </p:spTree>
    <p:extLst>
      <p:ext uri="{BB962C8B-B14F-4D97-AF65-F5344CB8AC3E}">
        <p14:creationId xmlns:p14="http://schemas.microsoft.com/office/powerpoint/2010/main" val="384890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1" y="6248781"/>
            <a:ext cx="1905000" cy="457200"/>
          </a:xfrm>
          <a:prstGeom prst="rect">
            <a:avLst/>
          </a:prstGeom>
        </p:spPr>
        <p:txBody>
          <a:bodyPr/>
          <a:lstStyle>
            <a:lvl1pPr>
              <a:defRPr>
                <a:latin typeface="Arial" charset="0"/>
              </a:defRPr>
            </a:lvl1pPr>
          </a:lstStyle>
          <a:p>
            <a:pPr>
              <a:defRPr/>
            </a:pPr>
            <a:endParaRPr lang="en-ZA" altLang="en-US"/>
          </a:p>
        </p:txBody>
      </p:sp>
    </p:spTree>
    <p:extLst>
      <p:ext uri="{BB962C8B-B14F-4D97-AF65-F5344CB8AC3E}">
        <p14:creationId xmlns:p14="http://schemas.microsoft.com/office/powerpoint/2010/main" val="3817238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01149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178"/>
            <a:ext cx="3008243" cy="1162431"/>
          </a:xfrm>
        </p:spPr>
        <p:txBody>
          <a:bodyPr anchor="b"/>
          <a:lstStyle>
            <a:lvl1pPr algn="l">
              <a:defRPr sz="1440" b="1"/>
            </a:lvl1pPr>
          </a:lstStyle>
          <a:p>
            <a:r>
              <a:rPr lang="en-US"/>
              <a:t>Click to edit Master title style</a:t>
            </a:r>
            <a:endParaRPr lang="en-ZA"/>
          </a:p>
        </p:txBody>
      </p:sp>
      <p:sp>
        <p:nvSpPr>
          <p:cNvPr id="3" name="Content Placeholder 2"/>
          <p:cNvSpPr>
            <a:spLocks noGrp="1"/>
          </p:cNvSpPr>
          <p:nvPr>
            <p:ph idx="1"/>
          </p:nvPr>
        </p:nvSpPr>
        <p:spPr>
          <a:xfrm>
            <a:off x="3574774" y="273178"/>
            <a:ext cx="5112026" cy="5853303"/>
          </a:xfrm>
        </p:spPr>
        <p:txBody>
          <a:bodyPr/>
          <a:lstStyle>
            <a:lvl1pPr>
              <a:defRPr sz="2304"/>
            </a:lvl1pPr>
            <a:lvl2pPr>
              <a:defRPr sz="2016"/>
            </a:lvl2pPr>
            <a:lvl3pPr>
              <a:defRPr sz="1728"/>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608"/>
            <a:ext cx="3008243" cy="4690872"/>
          </a:xfrm>
        </p:spPr>
        <p:txBody>
          <a:bodyPr/>
          <a:lstStyle>
            <a:lvl1pPr marL="0" indent="0">
              <a:buNone/>
              <a:defRPr sz="1008"/>
            </a:lvl1pPr>
            <a:lvl2pPr marL="329184" indent="0">
              <a:buNone/>
              <a:defRPr sz="864"/>
            </a:lvl2pPr>
            <a:lvl3pPr marL="658368" indent="0">
              <a:buNone/>
              <a:defRPr sz="720"/>
            </a:lvl3pPr>
            <a:lvl4pPr marL="987552" indent="0">
              <a:buNone/>
              <a:defRPr sz="648"/>
            </a:lvl4pPr>
            <a:lvl5pPr marL="1316736" indent="0">
              <a:buNone/>
              <a:defRPr sz="648"/>
            </a:lvl5pPr>
            <a:lvl6pPr marL="1645920" indent="0">
              <a:buNone/>
              <a:defRPr sz="648"/>
            </a:lvl6pPr>
            <a:lvl7pPr marL="1975104" indent="0">
              <a:buNone/>
              <a:defRPr sz="648"/>
            </a:lvl7pPr>
            <a:lvl8pPr marL="2304288" indent="0">
              <a:buNone/>
              <a:defRPr sz="648"/>
            </a:lvl8pPr>
            <a:lvl9pPr marL="2633472" indent="0">
              <a:buNone/>
              <a:defRPr sz="648"/>
            </a:lvl9pPr>
          </a:lstStyle>
          <a:p>
            <a:pPr lvl="0"/>
            <a:r>
              <a:rPr lang="en-US"/>
              <a:t>Click to edit Master text styles</a:t>
            </a:r>
          </a:p>
        </p:txBody>
      </p:sp>
      <p:sp>
        <p:nvSpPr>
          <p:cNvPr id="5" name="Date Placeholder 4"/>
          <p:cNvSpPr>
            <a:spLocks noGrp="1"/>
          </p:cNvSpPr>
          <p:nvPr>
            <p:ph type="dt" sz="half" idx="10"/>
          </p:nvPr>
        </p:nvSpPr>
        <p:spPr>
          <a:xfrm>
            <a:off x="685801" y="6248781"/>
            <a:ext cx="1905000" cy="457200"/>
          </a:xfrm>
          <a:prstGeom prst="rect">
            <a:avLst/>
          </a:prstGeom>
        </p:spPr>
        <p:txBody>
          <a:bodyPr/>
          <a:lstStyle>
            <a:lvl1pPr>
              <a:defRPr>
                <a:latin typeface="Arial" charset="0"/>
              </a:defRPr>
            </a:lvl1pPr>
          </a:lstStyle>
          <a:p>
            <a:pPr>
              <a:defRPr/>
            </a:pPr>
            <a:endParaRPr lang="en-ZA" altLang="en-US"/>
          </a:p>
        </p:txBody>
      </p:sp>
      <p:sp>
        <p:nvSpPr>
          <p:cNvPr id="6" name="Footer Placeholder 5"/>
          <p:cNvSpPr>
            <a:spLocks noGrp="1"/>
          </p:cNvSpPr>
          <p:nvPr>
            <p:ph type="ftr" sz="quarter" idx="11"/>
          </p:nvPr>
        </p:nvSpPr>
        <p:spPr/>
        <p:txBody>
          <a:bodyPr/>
          <a:lstStyle>
            <a:lvl1pPr>
              <a:defRPr/>
            </a:lvl1pPr>
          </a:lstStyle>
          <a:p>
            <a:pPr>
              <a:defRPr/>
            </a:pPr>
            <a:endParaRPr lang="en-ZA" altLang="en-US"/>
          </a:p>
        </p:txBody>
      </p:sp>
      <p:sp>
        <p:nvSpPr>
          <p:cNvPr id="7" name="Slide Number Placeholder 6"/>
          <p:cNvSpPr>
            <a:spLocks noGrp="1"/>
          </p:cNvSpPr>
          <p:nvPr>
            <p:ph type="sldNum" sz="quarter" idx="12"/>
          </p:nvPr>
        </p:nvSpPr>
        <p:spPr/>
        <p:txBody>
          <a:bodyPr/>
          <a:lstStyle>
            <a:lvl1pPr>
              <a:defRPr/>
            </a:lvl1pPr>
          </a:lstStyle>
          <a:p>
            <a:fld id="{67A8E4B3-0035-4C21-B898-E94EF5C36286}" type="slidenum">
              <a:rPr lang="en-ZA" altLang="en-US"/>
              <a:pPr/>
              <a:t>‹#›</a:t>
            </a:fld>
            <a:endParaRPr lang="en-ZA" altLang="en-US"/>
          </a:p>
        </p:txBody>
      </p:sp>
    </p:spTree>
    <p:extLst>
      <p:ext uri="{BB962C8B-B14F-4D97-AF65-F5344CB8AC3E}">
        <p14:creationId xmlns:p14="http://schemas.microsoft.com/office/powerpoint/2010/main" val="4178644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57" y="4800600"/>
            <a:ext cx="5486400" cy="566928"/>
          </a:xfrm>
        </p:spPr>
        <p:txBody>
          <a:bodyPr anchor="b"/>
          <a:lstStyle>
            <a:lvl1pPr algn="l">
              <a:defRPr sz="1440" b="1"/>
            </a:lvl1pPr>
          </a:lstStyle>
          <a:p>
            <a:r>
              <a:rPr lang="en-US"/>
              <a:t>Click to edit Master title style</a:t>
            </a:r>
            <a:endParaRPr lang="en-ZA"/>
          </a:p>
        </p:txBody>
      </p:sp>
      <p:sp>
        <p:nvSpPr>
          <p:cNvPr id="3" name="Picture Placeholder 2"/>
          <p:cNvSpPr>
            <a:spLocks noGrp="1"/>
          </p:cNvSpPr>
          <p:nvPr>
            <p:ph type="pic" idx="1"/>
          </p:nvPr>
        </p:nvSpPr>
        <p:spPr>
          <a:xfrm>
            <a:off x="1792357" y="612648"/>
            <a:ext cx="5486400" cy="4114800"/>
          </a:xfrm>
        </p:spPr>
        <p:txBody>
          <a:bodyPr/>
          <a:lstStyle>
            <a:lvl1pPr marL="0" indent="0">
              <a:buNone/>
              <a:defRPr sz="2304"/>
            </a:lvl1pPr>
            <a:lvl2pPr marL="329184" indent="0">
              <a:buNone/>
              <a:defRPr sz="2016"/>
            </a:lvl2pPr>
            <a:lvl3pPr marL="658368" indent="0">
              <a:buNone/>
              <a:defRPr sz="1728"/>
            </a:lvl3pPr>
            <a:lvl4pPr marL="987552" indent="0">
              <a:buNone/>
              <a:defRPr sz="1440"/>
            </a:lvl4pPr>
            <a:lvl5pPr marL="1316736" indent="0">
              <a:buNone/>
              <a:defRPr sz="1440"/>
            </a:lvl5pPr>
            <a:lvl6pPr marL="1645920" indent="0">
              <a:buNone/>
              <a:defRPr sz="1440"/>
            </a:lvl6pPr>
            <a:lvl7pPr marL="1975104" indent="0">
              <a:buNone/>
              <a:defRPr sz="1440"/>
            </a:lvl7pPr>
            <a:lvl8pPr marL="2304288" indent="0">
              <a:buNone/>
              <a:defRPr sz="1440"/>
            </a:lvl8pPr>
            <a:lvl9pPr marL="2633472" indent="0">
              <a:buNone/>
              <a:defRPr sz="1440"/>
            </a:lvl9pPr>
          </a:lstStyle>
          <a:p>
            <a:pPr lvl="0"/>
            <a:endParaRPr lang="en-ZA" noProof="0"/>
          </a:p>
        </p:txBody>
      </p:sp>
      <p:sp>
        <p:nvSpPr>
          <p:cNvPr id="4" name="Text Placeholder 3"/>
          <p:cNvSpPr>
            <a:spLocks noGrp="1"/>
          </p:cNvSpPr>
          <p:nvPr>
            <p:ph type="body" sz="half" idx="2"/>
          </p:nvPr>
        </p:nvSpPr>
        <p:spPr>
          <a:xfrm>
            <a:off x="1792357" y="5367528"/>
            <a:ext cx="5486400" cy="804672"/>
          </a:xfrm>
        </p:spPr>
        <p:txBody>
          <a:bodyPr/>
          <a:lstStyle>
            <a:lvl1pPr marL="0" indent="0">
              <a:buNone/>
              <a:defRPr sz="1008"/>
            </a:lvl1pPr>
            <a:lvl2pPr marL="329184" indent="0">
              <a:buNone/>
              <a:defRPr sz="864"/>
            </a:lvl2pPr>
            <a:lvl3pPr marL="658368" indent="0">
              <a:buNone/>
              <a:defRPr sz="720"/>
            </a:lvl3pPr>
            <a:lvl4pPr marL="987552" indent="0">
              <a:buNone/>
              <a:defRPr sz="648"/>
            </a:lvl4pPr>
            <a:lvl5pPr marL="1316736" indent="0">
              <a:buNone/>
              <a:defRPr sz="648"/>
            </a:lvl5pPr>
            <a:lvl6pPr marL="1645920" indent="0">
              <a:buNone/>
              <a:defRPr sz="648"/>
            </a:lvl6pPr>
            <a:lvl7pPr marL="1975104" indent="0">
              <a:buNone/>
              <a:defRPr sz="648"/>
            </a:lvl7pPr>
            <a:lvl8pPr marL="2304288" indent="0">
              <a:buNone/>
              <a:defRPr sz="648"/>
            </a:lvl8pPr>
            <a:lvl9pPr marL="2633472" indent="0">
              <a:buNone/>
              <a:defRPr sz="648"/>
            </a:lvl9pPr>
          </a:lstStyle>
          <a:p>
            <a:pPr lvl="0"/>
            <a:r>
              <a:rPr lang="en-US"/>
              <a:t>Click to edit Master text styles</a:t>
            </a:r>
          </a:p>
        </p:txBody>
      </p:sp>
      <p:sp>
        <p:nvSpPr>
          <p:cNvPr id="5" name="Date Placeholder 4"/>
          <p:cNvSpPr>
            <a:spLocks noGrp="1"/>
          </p:cNvSpPr>
          <p:nvPr>
            <p:ph type="dt" sz="half" idx="10"/>
          </p:nvPr>
        </p:nvSpPr>
        <p:spPr>
          <a:xfrm>
            <a:off x="685801" y="6248781"/>
            <a:ext cx="1905000" cy="457200"/>
          </a:xfrm>
          <a:prstGeom prst="rect">
            <a:avLst/>
          </a:prstGeom>
        </p:spPr>
        <p:txBody>
          <a:bodyPr/>
          <a:lstStyle>
            <a:lvl1pPr>
              <a:defRPr>
                <a:latin typeface="Arial" charset="0"/>
              </a:defRPr>
            </a:lvl1pPr>
          </a:lstStyle>
          <a:p>
            <a:pPr>
              <a:defRPr/>
            </a:pPr>
            <a:endParaRPr lang="en-ZA" altLang="en-US"/>
          </a:p>
        </p:txBody>
      </p:sp>
      <p:sp>
        <p:nvSpPr>
          <p:cNvPr id="6" name="Footer Placeholder 5"/>
          <p:cNvSpPr>
            <a:spLocks noGrp="1"/>
          </p:cNvSpPr>
          <p:nvPr>
            <p:ph type="ftr" sz="quarter" idx="11"/>
          </p:nvPr>
        </p:nvSpPr>
        <p:spPr/>
        <p:txBody>
          <a:bodyPr/>
          <a:lstStyle>
            <a:lvl1pPr>
              <a:defRPr/>
            </a:lvl1pPr>
          </a:lstStyle>
          <a:p>
            <a:pPr>
              <a:defRPr/>
            </a:pPr>
            <a:endParaRPr lang="en-ZA" altLang="en-US"/>
          </a:p>
        </p:txBody>
      </p:sp>
      <p:sp>
        <p:nvSpPr>
          <p:cNvPr id="7" name="Slide Number Placeholder 6"/>
          <p:cNvSpPr>
            <a:spLocks noGrp="1"/>
          </p:cNvSpPr>
          <p:nvPr>
            <p:ph type="sldNum" sz="quarter" idx="12"/>
          </p:nvPr>
        </p:nvSpPr>
        <p:spPr/>
        <p:txBody>
          <a:bodyPr/>
          <a:lstStyle>
            <a:lvl1pPr>
              <a:defRPr/>
            </a:lvl1pPr>
          </a:lstStyle>
          <a:p>
            <a:fld id="{42DCFB11-9A40-4A8E-9006-099CBFFC84E7}" type="slidenum">
              <a:rPr lang="en-ZA" altLang="en-US"/>
              <a:pPr/>
              <a:t>‹#›</a:t>
            </a:fld>
            <a:endParaRPr lang="en-ZA" altLang="en-US"/>
          </a:p>
        </p:txBody>
      </p:sp>
    </p:spTree>
    <p:extLst>
      <p:ext uri="{BB962C8B-B14F-4D97-AF65-F5344CB8AC3E}">
        <p14:creationId xmlns:p14="http://schemas.microsoft.com/office/powerpoint/2010/main" val="1877310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685801" y="6248781"/>
            <a:ext cx="1905000" cy="457200"/>
          </a:xfrm>
          <a:prstGeom prst="rect">
            <a:avLst/>
          </a:prstGeom>
        </p:spPr>
        <p:txBody>
          <a:bodyPr/>
          <a:lstStyle>
            <a:lvl1pPr>
              <a:defRPr>
                <a:latin typeface="Arial" charset="0"/>
              </a:defRPr>
            </a:lvl1pPr>
          </a:lstStyle>
          <a:p>
            <a:pPr>
              <a:defRPr/>
            </a:pPr>
            <a:endParaRPr lang="en-ZA" altLang="en-US"/>
          </a:p>
        </p:txBody>
      </p:sp>
      <p:sp>
        <p:nvSpPr>
          <p:cNvPr id="5" name="Footer Placeholder 4"/>
          <p:cNvSpPr>
            <a:spLocks noGrp="1"/>
          </p:cNvSpPr>
          <p:nvPr>
            <p:ph type="ftr" sz="quarter" idx="11"/>
          </p:nvPr>
        </p:nvSpPr>
        <p:spPr/>
        <p:txBody>
          <a:bodyPr/>
          <a:lstStyle>
            <a:lvl1pPr>
              <a:defRPr/>
            </a:lvl1pPr>
          </a:lstStyle>
          <a:p>
            <a:pPr>
              <a:defRPr/>
            </a:pPr>
            <a:endParaRPr lang="en-ZA" altLang="en-US"/>
          </a:p>
        </p:txBody>
      </p:sp>
      <p:sp>
        <p:nvSpPr>
          <p:cNvPr id="6" name="Slide Number Placeholder 5"/>
          <p:cNvSpPr>
            <a:spLocks noGrp="1"/>
          </p:cNvSpPr>
          <p:nvPr>
            <p:ph type="sldNum" sz="quarter" idx="12"/>
          </p:nvPr>
        </p:nvSpPr>
        <p:spPr/>
        <p:txBody>
          <a:bodyPr/>
          <a:lstStyle>
            <a:lvl1pPr>
              <a:defRPr/>
            </a:lvl1pPr>
          </a:lstStyle>
          <a:p>
            <a:fld id="{C89DB64C-EACC-40D7-A43A-07B24571E4E3}" type="slidenum">
              <a:rPr lang="en-ZA" altLang="en-US"/>
              <a:pPr/>
              <a:t>‹#›</a:t>
            </a:fld>
            <a:endParaRPr lang="en-ZA" altLang="en-US"/>
          </a:p>
        </p:txBody>
      </p:sp>
    </p:spTree>
    <p:extLst>
      <p:ext uri="{BB962C8B-B14F-4D97-AF65-F5344CB8AC3E}">
        <p14:creationId xmlns:p14="http://schemas.microsoft.com/office/powerpoint/2010/main" val="23624975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219"/>
            <a:ext cx="1943099" cy="5486400"/>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85801" y="609219"/>
            <a:ext cx="5670274"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685801" y="6248781"/>
            <a:ext cx="1905000" cy="457200"/>
          </a:xfrm>
          <a:prstGeom prst="rect">
            <a:avLst/>
          </a:prstGeom>
        </p:spPr>
        <p:txBody>
          <a:bodyPr/>
          <a:lstStyle>
            <a:lvl1pPr>
              <a:defRPr>
                <a:latin typeface="Arial" charset="0"/>
              </a:defRPr>
            </a:lvl1pPr>
          </a:lstStyle>
          <a:p>
            <a:pPr>
              <a:defRPr/>
            </a:pPr>
            <a:endParaRPr lang="en-ZA" altLang="en-US"/>
          </a:p>
        </p:txBody>
      </p:sp>
      <p:sp>
        <p:nvSpPr>
          <p:cNvPr id="5" name="Footer Placeholder 4"/>
          <p:cNvSpPr>
            <a:spLocks noGrp="1"/>
          </p:cNvSpPr>
          <p:nvPr>
            <p:ph type="ftr" sz="quarter" idx="11"/>
          </p:nvPr>
        </p:nvSpPr>
        <p:spPr/>
        <p:txBody>
          <a:bodyPr/>
          <a:lstStyle>
            <a:lvl1pPr>
              <a:defRPr/>
            </a:lvl1pPr>
          </a:lstStyle>
          <a:p>
            <a:pPr>
              <a:defRPr/>
            </a:pPr>
            <a:endParaRPr lang="en-ZA" altLang="en-US"/>
          </a:p>
        </p:txBody>
      </p:sp>
      <p:sp>
        <p:nvSpPr>
          <p:cNvPr id="6" name="Slide Number Placeholder 5"/>
          <p:cNvSpPr>
            <a:spLocks noGrp="1"/>
          </p:cNvSpPr>
          <p:nvPr>
            <p:ph type="sldNum" sz="quarter" idx="12"/>
          </p:nvPr>
        </p:nvSpPr>
        <p:spPr/>
        <p:txBody>
          <a:bodyPr/>
          <a:lstStyle>
            <a:lvl1pPr>
              <a:defRPr/>
            </a:lvl1pPr>
          </a:lstStyle>
          <a:p>
            <a:fld id="{FE126778-802F-456A-B45D-0CE4D75391D0}" type="slidenum">
              <a:rPr lang="en-ZA" altLang="en-US"/>
              <a:pPr/>
              <a:t>‹#›</a:t>
            </a:fld>
            <a:endParaRPr lang="en-ZA" altLang="en-US"/>
          </a:p>
        </p:txBody>
      </p:sp>
    </p:spTree>
    <p:extLst>
      <p:ext uri="{BB962C8B-B14F-4D97-AF65-F5344CB8AC3E}">
        <p14:creationId xmlns:p14="http://schemas.microsoft.com/office/powerpoint/2010/main" val="11699645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89063" y="152400"/>
            <a:ext cx="6365875"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389063" y="1676400"/>
            <a:ext cx="3106737" cy="4114800"/>
          </a:xfrm>
        </p:spPr>
        <p:txBody>
          <a:bodyPr/>
          <a:lstStyle/>
          <a:p>
            <a:pPr lvl="0"/>
            <a:endParaRPr lang="en-US" noProof="0" smtClean="0"/>
          </a:p>
        </p:txBody>
      </p:sp>
      <p:sp>
        <p:nvSpPr>
          <p:cNvPr id="4" name="Text Placeholder 3"/>
          <p:cNvSpPr>
            <a:spLocks noGrp="1"/>
          </p:cNvSpPr>
          <p:nvPr>
            <p:ph type="body" sz="half" idx="2"/>
          </p:nvPr>
        </p:nvSpPr>
        <p:spPr>
          <a:xfrm>
            <a:off x="4648200" y="1676400"/>
            <a:ext cx="310673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5778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35028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89063" y="1676400"/>
            <a:ext cx="31067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1067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1101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6657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56186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7227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33608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05376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auto">
          <a:xfrm>
            <a:off x="1389063" y="152400"/>
            <a:ext cx="63658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altLang="en-US"/>
              <a:t>Slide Title</a:t>
            </a:r>
          </a:p>
        </p:txBody>
      </p:sp>
      <p:sp>
        <p:nvSpPr>
          <p:cNvPr id="1027" name="Rectangle 15"/>
          <p:cNvSpPr>
            <a:spLocks noGrp="1" noChangeArrowheads="1"/>
          </p:cNvSpPr>
          <p:nvPr>
            <p:ph type="body" idx="1"/>
          </p:nvPr>
        </p:nvSpPr>
        <p:spPr bwMode="auto">
          <a:xfrm>
            <a:off x="1389063" y="1676400"/>
            <a:ext cx="6365875"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Body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33" descr="OABS logo black"/>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28600" y="5738813"/>
            <a:ext cx="2438400" cy="1119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xStyles>
    <p:titleStyle>
      <a:lvl1pPr algn="ctr" rtl="0" eaLnBrk="0" fontAlgn="base" hangingPunct="0">
        <a:lnSpc>
          <a:spcPct val="90000"/>
        </a:lnSpc>
        <a:spcBef>
          <a:spcPct val="0"/>
        </a:spcBef>
        <a:spcAft>
          <a:spcPct val="0"/>
        </a:spcAft>
        <a:defRPr sz="3600" b="1">
          <a:solidFill>
            <a:schemeClr val="tx2"/>
          </a:solidFill>
          <a:latin typeface="+mj-lt"/>
          <a:ea typeface="+mj-ea"/>
          <a:cs typeface="+mj-cs"/>
        </a:defRPr>
      </a:lvl1pPr>
      <a:lvl2pPr algn="ctr" rtl="0" eaLnBrk="0" fontAlgn="base" hangingPunct="0">
        <a:lnSpc>
          <a:spcPct val="90000"/>
        </a:lnSpc>
        <a:spcBef>
          <a:spcPct val="0"/>
        </a:spcBef>
        <a:spcAft>
          <a:spcPct val="0"/>
        </a:spcAft>
        <a:defRPr sz="3600" b="1">
          <a:solidFill>
            <a:schemeClr val="tx2"/>
          </a:solidFill>
          <a:latin typeface="Century Schoolbook" pitchFamily="18" charset="0"/>
        </a:defRPr>
      </a:lvl2pPr>
      <a:lvl3pPr algn="ctr" rtl="0" eaLnBrk="0" fontAlgn="base" hangingPunct="0">
        <a:lnSpc>
          <a:spcPct val="90000"/>
        </a:lnSpc>
        <a:spcBef>
          <a:spcPct val="0"/>
        </a:spcBef>
        <a:spcAft>
          <a:spcPct val="0"/>
        </a:spcAft>
        <a:defRPr sz="3600" b="1">
          <a:solidFill>
            <a:schemeClr val="tx2"/>
          </a:solidFill>
          <a:latin typeface="Century Schoolbook" pitchFamily="18" charset="0"/>
        </a:defRPr>
      </a:lvl3pPr>
      <a:lvl4pPr algn="ctr" rtl="0" eaLnBrk="0" fontAlgn="base" hangingPunct="0">
        <a:lnSpc>
          <a:spcPct val="90000"/>
        </a:lnSpc>
        <a:spcBef>
          <a:spcPct val="0"/>
        </a:spcBef>
        <a:spcAft>
          <a:spcPct val="0"/>
        </a:spcAft>
        <a:defRPr sz="3600" b="1">
          <a:solidFill>
            <a:schemeClr val="tx2"/>
          </a:solidFill>
          <a:latin typeface="Century Schoolbook" pitchFamily="18" charset="0"/>
        </a:defRPr>
      </a:lvl4pPr>
      <a:lvl5pPr algn="ctr" rtl="0" eaLnBrk="0" fontAlgn="base" hangingPunct="0">
        <a:lnSpc>
          <a:spcPct val="90000"/>
        </a:lnSpc>
        <a:spcBef>
          <a:spcPct val="0"/>
        </a:spcBef>
        <a:spcAft>
          <a:spcPct val="0"/>
        </a:spcAft>
        <a:defRPr sz="3600" b="1">
          <a:solidFill>
            <a:schemeClr val="tx2"/>
          </a:solidFill>
          <a:latin typeface="Century Schoolbook" pitchFamily="18" charset="0"/>
        </a:defRPr>
      </a:lvl5pPr>
      <a:lvl6pPr marL="457200" algn="ctr" rtl="0" eaLnBrk="0" fontAlgn="base" hangingPunct="0">
        <a:lnSpc>
          <a:spcPct val="90000"/>
        </a:lnSpc>
        <a:spcBef>
          <a:spcPct val="0"/>
        </a:spcBef>
        <a:spcAft>
          <a:spcPct val="0"/>
        </a:spcAft>
        <a:defRPr sz="3600" b="1">
          <a:solidFill>
            <a:schemeClr val="tx2"/>
          </a:solidFill>
          <a:latin typeface="Century Schoolbook" pitchFamily="18" charset="0"/>
        </a:defRPr>
      </a:lvl6pPr>
      <a:lvl7pPr marL="914400" algn="ctr" rtl="0" eaLnBrk="0" fontAlgn="base" hangingPunct="0">
        <a:lnSpc>
          <a:spcPct val="90000"/>
        </a:lnSpc>
        <a:spcBef>
          <a:spcPct val="0"/>
        </a:spcBef>
        <a:spcAft>
          <a:spcPct val="0"/>
        </a:spcAft>
        <a:defRPr sz="3600" b="1">
          <a:solidFill>
            <a:schemeClr val="tx2"/>
          </a:solidFill>
          <a:latin typeface="Century Schoolbook" pitchFamily="18" charset="0"/>
        </a:defRPr>
      </a:lvl7pPr>
      <a:lvl8pPr marL="1371600" algn="ctr" rtl="0" eaLnBrk="0" fontAlgn="base" hangingPunct="0">
        <a:lnSpc>
          <a:spcPct val="90000"/>
        </a:lnSpc>
        <a:spcBef>
          <a:spcPct val="0"/>
        </a:spcBef>
        <a:spcAft>
          <a:spcPct val="0"/>
        </a:spcAft>
        <a:defRPr sz="3600" b="1">
          <a:solidFill>
            <a:schemeClr val="tx2"/>
          </a:solidFill>
          <a:latin typeface="Century Schoolbook" pitchFamily="18" charset="0"/>
        </a:defRPr>
      </a:lvl8pPr>
      <a:lvl9pPr marL="1828800" algn="ctr" rtl="0" eaLnBrk="0" fontAlgn="base" hangingPunct="0">
        <a:lnSpc>
          <a:spcPct val="90000"/>
        </a:lnSpc>
        <a:spcBef>
          <a:spcPct val="0"/>
        </a:spcBef>
        <a:spcAft>
          <a:spcPct val="0"/>
        </a:spcAft>
        <a:defRPr sz="3600" b="1">
          <a:solidFill>
            <a:schemeClr val="tx2"/>
          </a:solidFill>
          <a:latin typeface="Century Schoolbook" pitchFamily="18" charset="0"/>
        </a:defRPr>
      </a:lvl9pPr>
    </p:titleStyle>
    <p:bodyStyle>
      <a:lvl1pPr marL="285750" indent="-285750" algn="l" rtl="0" eaLnBrk="0" fontAlgn="base" hangingPunct="0">
        <a:lnSpc>
          <a:spcPct val="90000"/>
        </a:lnSpc>
        <a:spcBef>
          <a:spcPct val="30000"/>
        </a:spcBef>
        <a:spcAft>
          <a:spcPct val="0"/>
        </a:spcAft>
        <a:buClr>
          <a:schemeClr val="tx2"/>
        </a:buClr>
        <a:buSzPct val="75000"/>
        <a:buFont typeface="Monotype Sorts" pitchFamily="2" charset="2"/>
        <a:buChar char="l"/>
        <a:defRPr sz="24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sz="2800" b="1">
          <a:solidFill>
            <a:schemeClr val="tx1"/>
          </a:solidFill>
          <a:latin typeface="+mn-lt"/>
        </a:defRPr>
      </a:lvl2pPr>
      <a:lvl3pPr marL="1143000" indent="-228600" algn="l" rtl="0" eaLnBrk="0" fontAlgn="base" hangingPunct="0">
        <a:lnSpc>
          <a:spcPct val="90000"/>
        </a:lnSpc>
        <a:spcBef>
          <a:spcPct val="30000"/>
        </a:spcBef>
        <a:spcAft>
          <a:spcPct val="0"/>
        </a:spcAft>
        <a:buSzPct val="100000"/>
        <a:buChar char="»"/>
        <a:defRPr sz="2400" b="1">
          <a:solidFill>
            <a:schemeClr val="tx1"/>
          </a:solidFill>
          <a:latin typeface="+mn-lt"/>
        </a:defRPr>
      </a:lvl3pPr>
      <a:lvl4pPr marL="1543050" indent="-171450" algn="l" rtl="0" eaLnBrk="0" fontAlgn="base" hangingPunct="0">
        <a:lnSpc>
          <a:spcPct val="90000"/>
        </a:lnSpc>
        <a:spcBef>
          <a:spcPct val="30000"/>
        </a:spcBef>
        <a:spcAft>
          <a:spcPct val="0"/>
        </a:spcAft>
        <a:buClr>
          <a:schemeClr val="tx2"/>
        </a:buClr>
        <a:buSzPct val="60000"/>
        <a:buFont typeface="Monotype Sorts" pitchFamily="2" charset="2"/>
        <a:buChar char="l"/>
        <a:defRPr sz="1400" b="1">
          <a:solidFill>
            <a:schemeClr val="tx1"/>
          </a:solidFill>
          <a:latin typeface="+mn-lt"/>
        </a:defRPr>
      </a:lvl4pPr>
      <a:lvl5pPr marL="2000250" indent="-171450" algn="l" rtl="0" eaLnBrk="0" fontAlgn="base" hangingPunct="0">
        <a:lnSpc>
          <a:spcPct val="90000"/>
        </a:lnSpc>
        <a:spcBef>
          <a:spcPct val="30000"/>
        </a:spcBef>
        <a:spcAft>
          <a:spcPct val="0"/>
        </a:spcAft>
        <a:buSzPct val="100000"/>
        <a:buChar char="–"/>
        <a:defRPr sz="1400" b="1">
          <a:solidFill>
            <a:schemeClr val="tx1"/>
          </a:solidFill>
          <a:latin typeface="+mn-lt"/>
        </a:defRPr>
      </a:lvl5pPr>
      <a:lvl6pPr marL="2457450" indent="-171450" algn="l" rtl="0" eaLnBrk="0" fontAlgn="base" hangingPunct="0">
        <a:lnSpc>
          <a:spcPct val="90000"/>
        </a:lnSpc>
        <a:spcBef>
          <a:spcPct val="30000"/>
        </a:spcBef>
        <a:spcAft>
          <a:spcPct val="0"/>
        </a:spcAft>
        <a:buSzPct val="100000"/>
        <a:buChar char="–"/>
        <a:defRPr sz="14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14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14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1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219"/>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1027" name="Rectangle 3"/>
          <p:cNvSpPr>
            <a:spLocks noGrp="1" noChangeArrowheads="1"/>
          </p:cNvSpPr>
          <p:nvPr>
            <p:ph type="body" idx="1"/>
          </p:nvPr>
        </p:nvSpPr>
        <p:spPr bwMode="auto">
          <a:xfrm>
            <a:off x="685800" y="1980819"/>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29" name="Rectangle 5"/>
          <p:cNvSpPr>
            <a:spLocks noGrp="1" noChangeArrowheads="1"/>
          </p:cNvSpPr>
          <p:nvPr>
            <p:ph type="ftr" sz="quarter" idx="3"/>
          </p:nvPr>
        </p:nvSpPr>
        <p:spPr bwMode="auto">
          <a:xfrm>
            <a:off x="3124200" y="6248781"/>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8">
                <a:latin typeface="+mn-lt"/>
              </a:defRPr>
            </a:lvl1pPr>
          </a:lstStyle>
          <a:p>
            <a:pPr>
              <a:defRPr/>
            </a:pPr>
            <a:endParaRPr lang="en-ZA" altLang="en-US"/>
          </a:p>
        </p:txBody>
      </p:sp>
      <p:sp>
        <p:nvSpPr>
          <p:cNvPr id="1030" name="Rectangle 6"/>
          <p:cNvSpPr>
            <a:spLocks noGrp="1" noChangeArrowheads="1"/>
          </p:cNvSpPr>
          <p:nvPr>
            <p:ph type="sldNum" sz="quarter" idx="4"/>
          </p:nvPr>
        </p:nvSpPr>
        <p:spPr bwMode="auto">
          <a:xfrm>
            <a:off x="6553201" y="6248781"/>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8">
                <a:latin typeface="Times New Roman" panose="02020603050405020304" pitchFamily="18" charset="0"/>
              </a:defRPr>
            </a:lvl1pPr>
          </a:lstStyle>
          <a:p>
            <a:fld id="{30C5D1B6-A691-4472-B755-68597EDEA811}" type="slidenum">
              <a:rPr lang="en-ZA" altLang="en-US"/>
              <a:pPr/>
              <a:t>‹#›</a:t>
            </a:fld>
            <a:endParaRPr lang="en-ZA" altLang="en-US"/>
          </a:p>
        </p:txBody>
      </p:sp>
      <p:pic>
        <p:nvPicPr>
          <p:cNvPr id="2" name="Picture 33" descr="OABS logo black"/>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39148" y="6056758"/>
            <a:ext cx="2544417" cy="805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419642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ctr" rtl="0" eaLnBrk="0" fontAlgn="base" hangingPunct="0">
        <a:spcBef>
          <a:spcPct val="0"/>
        </a:spcBef>
        <a:spcAft>
          <a:spcPct val="0"/>
        </a:spcAft>
        <a:defRPr sz="3168">
          <a:solidFill>
            <a:srgbClr val="22228B"/>
          </a:solidFill>
          <a:latin typeface="+mj-lt"/>
          <a:ea typeface="+mj-ea"/>
          <a:cs typeface="+mj-cs"/>
        </a:defRPr>
      </a:lvl1pPr>
      <a:lvl2pPr algn="ctr" rtl="0" eaLnBrk="0" fontAlgn="base" hangingPunct="0">
        <a:spcBef>
          <a:spcPct val="0"/>
        </a:spcBef>
        <a:spcAft>
          <a:spcPct val="0"/>
        </a:spcAft>
        <a:defRPr sz="3168">
          <a:solidFill>
            <a:srgbClr val="22228B"/>
          </a:solidFill>
          <a:latin typeface="Times New Roman" pitchFamily="18" charset="0"/>
        </a:defRPr>
      </a:lvl2pPr>
      <a:lvl3pPr algn="ctr" rtl="0" eaLnBrk="0" fontAlgn="base" hangingPunct="0">
        <a:spcBef>
          <a:spcPct val="0"/>
        </a:spcBef>
        <a:spcAft>
          <a:spcPct val="0"/>
        </a:spcAft>
        <a:defRPr sz="3168">
          <a:solidFill>
            <a:srgbClr val="22228B"/>
          </a:solidFill>
          <a:latin typeface="Times New Roman" pitchFamily="18" charset="0"/>
        </a:defRPr>
      </a:lvl3pPr>
      <a:lvl4pPr algn="ctr" rtl="0" eaLnBrk="0" fontAlgn="base" hangingPunct="0">
        <a:spcBef>
          <a:spcPct val="0"/>
        </a:spcBef>
        <a:spcAft>
          <a:spcPct val="0"/>
        </a:spcAft>
        <a:defRPr sz="3168">
          <a:solidFill>
            <a:srgbClr val="22228B"/>
          </a:solidFill>
          <a:latin typeface="Times New Roman" pitchFamily="18" charset="0"/>
        </a:defRPr>
      </a:lvl4pPr>
      <a:lvl5pPr algn="ctr" rtl="0" eaLnBrk="0" fontAlgn="base" hangingPunct="0">
        <a:spcBef>
          <a:spcPct val="0"/>
        </a:spcBef>
        <a:spcAft>
          <a:spcPct val="0"/>
        </a:spcAft>
        <a:defRPr sz="3168">
          <a:solidFill>
            <a:srgbClr val="22228B"/>
          </a:solidFill>
          <a:latin typeface="Times New Roman" pitchFamily="18" charset="0"/>
        </a:defRPr>
      </a:lvl5pPr>
      <a:lvl6pPr marL="329184" algn="ctr" rtl="0" fontAlgn="base">
        <a:spcBef>
          <a:spcPct val="0"/>
        </a:spcBef>
        <a:spcAft>
          <a:spcPct val="0"/>
        </a:spcAft>
        <a:defRPr sz="3168">
          <a:solidFill>
            <a:schemeClr val="tx2"/>
          </a:solidFill>
          <a:latin typeface="Times New Roman" pitchFamily="18" charset="0"/>
        </a:defRPr>
      </a:lvl6pPr>
      <a:lvl7pPr marL="658368" algn="ctr" rtl="0" fontAlgn="base">
        <a:spcBef>
          <a:spcPct val="0"/>
        </a:spcBef>
        <a:spcAft>
          <a:spcPct val="0"/>
        </a:spcAft>
        <a:defRPr sz="3168">
          <a:solidFill>
            <a:schemeClr val="tx2"/>
          </a:solidFill>
          <a:latin typeface="Times New Roman" pitchFamily="18" charset="0"/>
        </a:defRPr>
      </a:lvl7pPr>
      <a:lvl8pPr marL="987552" algn="ctr" rtl="0" fontAlgn="base">
        <a:spcBef>
          <a:spcPct val="0"/>
        </a:spcBef>
        <a:spcAft>
          <a:spcPct val="0"/>
        </a:spcAft>
        <a:defRPr sz="3168">
          <a:solidFill>
            <a:schemeClr val="tx2"/>
          </a:solidFill>
          <a:latin typeface="Times New Roman" pitchFamily="18" charset="0"/>
        </a:defRPr>
      </a:lvl8pPr>
      <a:lvl9pPr marL="1316736" algn="ctr" rtl="0" fontAlgn="base">
        <a:spcBef>
          <a:spcPct val="0"/>
        </a:spcBef>
        <a:spcAft>
          <a:spcPct val="0"/>
        </a:spcAft>
        <a:defRPr sz="3168">
          <a:solidFill>
            <a:schemeClr val="tx2"/>
          </a:solidFill>
          <a:latin typeface="Times New Roman" pitchFamily="18" charset="0"/>
        </a:defRPr>
      </a:lvl9pPr>
    </p:titleStyle>
    <p:bodyStyle>
      <a:lvl1pPr marL="246888" indent="-246888" algn="l" rtl="0" eaLnBrk="0" fontAlgn="base" hangingPunct="0">
        <a:spcBef>
          <a:spcPct val="20000"/>
        </a:spcBef>
        <a:spcAft>
          <a:spcPct val="0"/>
        </a:spcAft>
        <a:buChar char="•"/>
        <a:defRPr sz="2304">
          <a:solidFill>
            <a:schemeClr val="tx1"/>
          </a:solidFill>
          <a:latin typeface="+mn-lt"/>
          <a:ea typeface="+mn-ea"/>
          <a:cs typeface="+mn-cs"/>
        </a:defRPr>
      </a:lvl1pPr>
      <a:lvl2pPr marL="534924" indent="-205740" algn="l" rtl="0" eaLnBrk="0" fontAlgn="base" hangingPunct="0">
        <a:spcBef>
          <a:spcPct val="20000"/>
        </a:spcBef>
        <a:spcAft>
          <a:spcPct val="0"/>
        </a:spcAft>
        <a:buChar char="–"/>
        <a:defRPr sz="2016">
          <a:solidFill>
            <a:schemeClr val="tx1"/>
          </a:solidFill>
          <a:latin typeface="+mn-lt"/>
        </a:defRPr>
      </a:lvl2pPr>
      <a:lvl3pPr marL="822960" indent="-164592" algn="l" rtl="0" eaLnBrk="0" fontAlgn="base" hangingPunct="0">
        <a:spcBef>
          <a:spcPct val="20000"/>
        </a:spcBef>
        <a:spcAft>
          <a:spcPct val="0"/>
        </a:spcAft>
        <a:buChar char="•"/>
        <a:defRPr sz="1728">
          <a:solidFill>
            <a:schemeClr val="tx1"/>
          </a:solidFill>
          <a:latin typeface="+mn-lt"/>
        </a:defRPr>
      </a:lvl3pPr>
      <a:lvl4pPr marL="1152144" indent="-164592" algn="l" rtl="0" eaLnBrk="0" fontAlgn="base" hangingPunct="0">
        <a:spcBef>
          <a:spcPct val="20000"/>
        </a:spcBef>
        <a:spcAft>
          <a:spcPct val="0"/>
        </a:spcAft>
        <a:buChar char="–"/>
        <a:defRPr sz="1440">
          <a:solidFill>
            <a:schemeClr val="tx1"/>
          </a:solidFill>
          <a:latin typeface="+mn-lt"/>
        </a:defRPr>
      </a:lvl4pPr>
      <a:lvl5pPr marL="1481328" indent="-164592" algn="l" rtl="0" eaLnBrk="0" fontAlgn="base" hangingPunct="0">
        <a:spcBef>
          <a:spcPct val="20000"/>
        </a:spcBef>
        <a:spcAft>
          <a:spcPct val="0"/>
        </a:spcAft>
        <a:buChar char="»"/>
        <a:defRPr sz="1440">
          <a:solidFill>
            <a:schemeClr val="tx1"/>
          </a:solidFill>
          <a:latin typeface="+mn-lt"/>
        </a:defRPr>
      </a:lvl5pPr>
      <a:lvl6pPr marL="1810512" indent="-164592" algn="l" rtl="0" fontAlgn="base">
        <a:spcBef>
          <a:spcPct val="20000"/>
        </a:spcBef>
        <a:spcAft>
          <a:spcPct val="0"/>
        </a:spcAft>
        <a:buChar char="»"/>
        <a:defRPr sz="1440">
          <a:solidFill>
            <a:schemeClr val="tx1"/>
          </a:solidFill>
          <a:latin typeface="+mn-lt"/>
        </a:defRPr>
      </a:lvl6pPr>
      <a:lvl7pPr marL="2139696" indent="-164592" algn="l" rtl="0" fontAlgn="base">
        <a:spcBef>
          <a:spcPct val="20000"/>
        </a:spcBef>
        <a:spcAft>
          <a:spcPct val="0"/>
        </a:spcAft>
        <a:buChar char="»"/>
        <a:defRPr sz="1440">
          <a:solidFill>
            <a:schemeClr val="tx1"/>
          </a:solidFill>
          <a:latin typeface="+mn-lt"/>
        </a:defRPr>
      </a:lvl7pPr>
      <a:lvl8pPr marL="2468880" indent="-164592" algn="l" rtl="0" fontAlgn="base">
        <a:spcBef>
          <a:spcPct val="20000"/>
        </a:spcBef>
        <a:spcAft>
          <a:spcPct val="0"/>
        </a:spcAft>
        <a:buChar char="»"/>
        <a:defRPr sz="1440">
          <a:solidFill>
            <a:schemeClr val="tx1"/>
          </a:solidFill>
          <a:latin typeface="+mn-lt"/>
        </a:defRPr>
      </a:lvl8pPr>
      <a:lvl9pPr marL="2798064" indent="-164592" algn="l" rtl="0" fontAlgn="base">
        <a:spcBef>
          <a:spcPct val="20000"/>
        </a:spcBef>
        <a:spcAft>
          <a:spcPct val="0"/>
        </a:spcAft>
        <a:buChar char="»"/>
        <a:defRPr sz="1440">
          <a:solidFill>
            <a:schemeClr val="tx1"/>
          </a:solidFill>
          <a:latin typeface="+mn-lt"/>
        </a:defRPr>
      </a:lvl9pPr>
    </p:bodyStyle>
    <p:otherStyle>
      <a:defPPr>
        <a:defRPr lang="en-US"/>
      </a:defPPr>
      <a:lvl1pPr marL="0" algn="l" defTabSz="658368" rtl="0" eaLnBrk="1" latinLnBrk="0" hangingPunct="1">
        <a:defRPr sz="1296" kern="1200">
          <a:solidFill>
            <a:schemeClr val="tx1"/>
          </a:solidFill>
          <a:latin typeface="+mn-lt"/>
          <a:ea typeface="+mn-ea"/>
          <a:cs typeface="+mn-cs"/>
        </a:defRPr>
      </a:lvl1pPr>
      <a:lvl2pPr marL="329184" algn="l" defTabSz="658368" rtl="0" eaLnBrk="1" latinLnBrk="0" hangingPunct="1">
        <a:defRPr sz="1296" kern="1200">
          <a:solidFill>
            <a:schemeClr val="tx1"/>
          </a:solidFill>
          <a:latin typeface="+mn-lt"/>
          <a:ea typeface="+mn-ea"/>
          <a:cs typeface="+mn-cs"/>
        </a:defRPr>
      </a:lvl2pPr>
      <a:lvl3pPr marL="658368" algn="l" defTabSz="658368" rtl="0" eaLnBrk="1" latinLnBrk="0" hangingPunct="1">
        <a:defRPr sz="1296" kern="1200">
          <a:solidFill>
            <a:schemeClr val="tx1"/>
          </a:solidFill>
          <a:latin typeface="+mn-lt"/>
          <a:ea typeface="+mn-ea"/>
          <a:cs typeface="+mn-cs"/>
        </a:defRPr>
      </a:lvl3pPr>
      <a:lvl4pPr marL="987552" algn="l" defTabSz="658368" rtl="0" eaLnBrk="1" latinLnBrk="0" hangingPunct="1">
        <a:defRPr sz="1296" kern="1200">
          <a:solidFill>
            <a:schemeClr val="tx1"/>
          </a:solidFill>
          <a:latin typeface="+mn-lt"/>
          <a:ea typeface="+mn-ea"/>
          <a:cs typeface="+mn-cs"/>
        </a:defRPr>
      </a:lvl4pPr>
      <a:lvl5pPr marL="1316736" algn="l" defTabSz="658368" rtl="0" eaLnBrk="1" latinLnBrk="0" hangingPunct="1">
        <a:defRPr sz="1296" kern="1200">
          <a:solidFill>
            <a:schemeClr val="tx1"/>
          </a:solidFill>
          <a:latin typeface="+mn-lt"/>
          <a:ea typeface="+mn-ea"/>
          <a:cs typeface="+mn-cs"/>
        </a:defRPr>
      </a:lvl5pPr>
      <a:lvl6pPr marL="1645920" algn="l" defTabSz="658368" rtl="0" eaLnBrk="1" latinLnBrk="0" hangingPunct="1">
        <a:defRPr sz="1296" kern="1200">
          <a:solidFill>
            <a:schemeClr val="tx1"/>
          </a:solidFill>
          <a:latin typeface="+mn-lt"/>
          <a:ea typeface="+mn-ea"/>
          <a:cs typeface="+mn-cs"/>
        </a:defRPr>
      </a:lvl6pPr>
      <a:lvl7pPr marL="1975104" algn="l" defTabSz="658368" rtl="0" eaLnBrk="1" latinLnBrk="0" hangingPunct="1">
        <a:defRPr sz="1296" kern="1200">
          <a:solidFill>
            <a:schemeClr val="tx1"/>
          </a:solidFill>
          <a:latin typeface="+mn-lt"/>
          <a:ea typeface="+mn-ea"/>
          <a:cs typeface="+mn-cs"/>
        </a:defRPr>
      </a:lvl7pPr>
      <a:lvl8pPr marL="2304288" algn="l" defTabSz="658368" rtl="0" eaLnBrk="1" latinLnBrk="0" hangingPunct="1">
        <a:defRPr sz="1296" kern="1200">
          <a:solidFill>
            <a:schemeClr val="tx1"/>
          </a:solidFill>
          <a:latin typeface="+mn-lt"/>
          <a:ea typeface="+mn-ea"/>
          <a:cs typeface="+mn-cs"/>
        </a:defRPr>
      </a:lvl8pPr>
      <a:lvl9pPr marL="2633472" algn="l" defTabSz="658368" rtl="0" eaLnBrk="1" latinLnBrk="0" hangingPunct="1">
        <a:defRPr sz="12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4.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609600" y="309918"/>
            <a:ext cx="7924800" cy="4947882"/>
          </a:xfrm>
        </p:spPr>
        <p:txBody>
          <a:bodyPr/>
          <a:lstStyle/>
          <a:p>
            <a:pPr>
              <a:defRPr/>
            </a:pPr>
            <a:r>
              <a:rPr lang="en-ZA" altLang="en-US" dirty="0" smtClean="0">
                <a:solidFill>
                  <a:srgbClr val="FF0000"/>
                </a:solidFill>
                <a:latin typeface="Arial" charset="0"/>
              </a:rPr>
              <a:t>BAMBOO </a:t>
            </a:r>
            <a:r>
              <a:rPr lang="en-ZA" altLang="en-US" dirty="0">
                <a:solidFill>
                  <a:srgbClr val="FF0000"/>
                </a:solidFill>
                <a:latin typeface="Arial" charset="0"/>
              </a:rPr>
              <a:t>VALUE CHAIN OPPORTUNITIES WITHIN THE SOUTH AFRICAN MARKET</a:t>
            </a:r>
            <a:br>
              <a:rPr lang="en-ZA" altLang="en-US" dirty="0">
                <a:solidFill>
                  <a:srgbClr val="FF0000"/>
                </a:solidFill>
                <a:latin typeface="Arial" charset="0"/>
              </a:rPr>
            </a:br>
            <a:r>
              <a:rPr lang="en-ZA" altLang="en-US" sz="2400" dirty="0" smtClean="0">
                <a:latin typeface="Arial" charset="0"/>
              </a:rPr>
              <a:t/>
            </a:r>
            <a:br>
              <a:rPr lang="en-ZA" altLang="en-US" sz="2400" dirty="0" smtClean="0">
                <a:latin typeface="Arial" charset="0"/>
              </a:rPr>
            </a:br>
            <a:r>
              <a:rPr lang="en-US" altLang="en-US" dirty="0" smtClean="0">
                <a:solidFill>
                  <a:srgbClr val="FFFFFF"/>
                </a:solidFill>
                <a:latin typeface="Arial" charset="0"/>
              </a:rPr>
              <a:t/>
            </a:r>
            <a:br>
              <a:rPr lang="en-US" altLang="en-US" dirty="0" smtClean="0">
                <a:solidFill>
                  <a:srgbClr val="FFFFFF"/>
                </a:solidFill>
                <a:latin typeface="Arial" charset="0"/>
              </a:rPr>
            </a:br>
            <a:r>
              <a:rPr lang="en-US" altLang="en-US" sz="2800" b="0" dirty="0">
                <a:solidFill>
                  <a:srgbClr val="0000CC"/>
                </a:solidFill>
                <a:latin typeface="Arial" charset="0"/>
              </a:rPr>
              <a:t>Dr H</a:t>
            </a:r>
            <a:r>
              <a:rPr lang="en-US" altLang="en-US" sz="2800" b="0" dirty="0" smtClean="0">
                <a:solidFill>
                  <a:srgbClr val="0000CC"/>
                </a:solidFill>
                <a:latin typeface="Arial" charset="0"/>
              </a:rPr>
              <a:t>amman Oosthuizen</a:t>
            </a:r>
            <a:br>
              <a:rPr lang="en-US" altLang="en-US" sz="2800" b="0" dirty="0" smtClean="0">
                <a:solidFill>
                  <a:srgbClr val="0000CC"/>
                </a:solidFill>
                <a:latin typeface="Arial" charset="0"/>
              </a:rPr>
            </a:br>
            <a:r>
              <a:rPr lang="en-US" altLang="en-US" sz="2400" b="0" dirty="0" smtClean="0">
                <a:solidFill>
                  <a:srgbClr val="0000CC"/>
                </a:solidFill>
                <a:latin typeface="Arial" charset="0"/>
              </a:rPr>
              <a:t> </a:t>
            </a:r>
            <a:r>
              <a:rPr lang="en-US" altLang="en-US" sz="2400" b="0" dirty="0">
                <a:solidFill>
                  <a:srgbClr val="0000CC"/>
                </a:solidFill>
                <a:latin typeface="Arial" charset="0"/>
              </a:rPr>
              <a:t/>
            </a:r>
            <a:br>
              <a:rPr lang="en-US" altLang="en-US" sz="2400" b="0" dirty="0">
                <a:solidFill>
                  <a:srgbClr val="0000CC"/>
                </a:solidFill>
                <a:latin typeface="Arial" charset="0"/>
              </a:rPr>
            </a:br>
            <a:r>
              <a:rPr lang="en-US" altLang="en-US" sz="2400" b="0" dirty="0" smtClean="0">
                <a:solidFill>
                  <a:srgbClr val="0000CC"/>
                </a:solidFill>
                <a:latin typeface="Arial" charset="0"/>
              </a:rPr>
              <a:t>Director: OABS</a:t>
            </a:r>
            <a:br>
              <a:rPr lang="en-US" altLang="en-US" sz="2400" b="0" dirty="0" smtClean="0">
                <a:solidFill>
                  <a:srgbClr val="0000CC"/>
                </a:solidFill>
                <a:latin typeface="Arial" charset="0"/>
              </a:rPr>
            </a:br>
            <a:r>
              <a:rPr lang="en-US" altLang="en-US" sz="2400" b="0" dirty="0" smtClean="0">
                <a:solidFill>
                  <a:srgbClr val="0000CC"/>
                </a:solidFill>
                <a:latin typeface="Arial" charset="0"/>
              </a:rPr>
              <a:t>Lecturer Extraordinary: Stellenbosch University</a:t>
            </a:r>
            <a:r>
              <a:rPr lang="en-US" altLang="en-US" sz="2400" i="1" dirty="0">
                <a:solidFill>
                  <a:schemeClr val="accent3">
                    <a:lumMod val="50000"/>
                  </a:schemeClr>
                </a:solidFill>
                <a:latin typeface="Arial" charset="0"/>
              </a:rPr>
              <a:t/>
            </a:r>
            <a:br>
              <a:rPr lang="en-US" altLang="en-US" sz="2400" i="1" dirty="0">
                <a:solidFill>
                  <a:schemeClr val="accent3">
                    <a:lumMod val="50000"/>
                  </a:schemeClr>
                </a:solidFill>
                <a:latin typeface="Arial" charset="0"/>
              </a:rPr>
            </a:br>
            <a:r>
              <a:rPr lang="en-US" altLang="en-US" sz="2800" dirty="0">
                <a:solidFill>
                  <a:srgbClr val="FFFFFF"/>
                </a:solidFill>
                <a:latin typeface="Arial" charset="0"/>
              </a:rPr>
              <a:t/>
            </a:r>
            <a:br>
              <a:rPr lang="en-US" altLang="en-US" sz="2800" dirty="0">
                <a:solidFill>
                  <a:srgbClr val="FFFFFF"/>
                </a:solidFill>
                <a:latin typeface="Arial" charset="0"/>
              </a:rPr>
            </a:br>
            <a:r>
              <a:rPr lang="en-US" altLang="en-US" sz="2800" dirty="0" smtClean="0">
                <a:solidFill>
                  <a:srgbClr val="FF0000"/>
                </a:solidFill>
                <a:latin typeface="Arial" charset="0"/>
              </a:rPr>
              <a:t>28 May 2018</a:t>
            </a:r>
            <a:endParaRPr lang="en-US" altLang="en-US" sz="2400" dirty="0">
              <a:solidFill>
                <a:srgbClr val="FF0000"/>
              </a:solidFill>
              <a:latin typeface="Arial" charset="0"/>
            </a:endParaRPr>
          </a:p>
        </p:txBody>
      </p:sp>
      <p:sp>
        <p:nvSpPr>
          <p:cNvPr id="2065" name="AutoShape 17"/>
          <p:cNvSpPr>
            <a:spLocks noChangeArrowheads="1"/>
          </p:cNvSpPr>
          <p:nvPr/>
        </p:nvSpPr>
        <p:spPr bwMode="auto">
          <a:xfrm>
            <a:off x="9601200" y="5257800"/>
            <a:ext cx="76200" cy="76200"/>
          </a:xfrm>
          <a:prstGeom prst="star5">
            <a:avLst/>
          </a:prstGeom>
          <a:solidFill>
            <a:schemeClr val="tx2"/>
          </a:solidFill>
          <a:ln w="12700">
            <a:solidFill>
              <a:schemeClr val="tx1"/>
            </a:solidFill>
            <a:miter lim="800000"/>
            <a:headEnd/>
            <a:tailEnd/>
          </a:ln>
          <a:effectLst/>
        </p:spPr>
        <p:txBody>
          <a:bodyPr wrap="none" anchor="ctr"/>
          <a:lstStyle/>
          <a:p>
            <a:pPr>
              <a:defRPr/>
            </a:pPr>
            <a:endParaRPr lang="en-US" dirty="0"/>
          </a:p>
        </p:txBody>
      </p:sp>
      <p:sp>
        <p:nvSpPr>
          <p:cNvPr id="2067" name="AutoShape 19"/>
          <p:cNvSpPr>
            <a:spLocks noChangeArrowheads="1"/>
          </p:cNvSpPr>
          <p:nvPr/>
        </p:nvSpPr>
        <p:spPr bwMode="auto">
          <a:xfrm>
            <a:off x="9372600" y="4038600"/>
            <a:ext cx="76200" cy="76200"/>
          </a:xfrm>
          <a:prstGeom prst="irregularSeal1">
            <a:avLst/>
          </a:prstGeom>
          <a:solidFill>
            <a:schemeClr val="tx2"/>
          </a:solidFill>
          <a:ln w="12700">
            <a:solidFill>
              <a:schemeClr val="tx1"/>
            </a:solidFill>
            <a:miter lim="800000"/>
            <a:headEnd/>
            <a:tailEnd/>
          </a:ln>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ZA" altLang="en-US" dirty="0"/>
          </a:p>
        </p:txBody>
      </p:sp>
      <p:sp>
        <p:nvSpPr>
          <p:cNvPr id="2069" name="AutoShape 21"/>
          <p:cNvSpPr>
            <a:spLocks noChangeArrowheads="1"/>
          </p:cNvSpPr>
          <p:nvPr/>
        </p:nvSpPr>
        <p:spPr bwMode="auto">
          <a:xfrm>
            <a:off x="9372600" y="6096000"/>
            <a:ext cx="76200" cy="76200"/>
          </a:xfrm>
          <a:prstGeom prst="star5">
            <a:avLst/>
          </a:prstGeom>
          <a:solidFill>
            <a:schemeClr val="tx2"/>
          </a:solidFill>
          <a:ln w="12700">
            <a:solidFill>
              <a:schemeClr val="tx1"/>
            </a:solidFill>
            <a:miter lim="800000"/>
            <a:headEnd/>
            <a:tailEnd/>
          </a:ln>
          <a:effectLst/>
        </p:spPr>
        <p:txBody>
          <a:bodyPr wrap="none" anchor="ctr"/>
          <a:lstStyle/>
          <a:p>
            <a:pPr>
              <a:defRPr/>
            </a:pPr>
            <a:endParaRPr lang="en-US" dirty="0"/>
          </a:p>
        </p:txBody>
      </p:sp>
      <p:sp>
        <p:nvSpPr>
          <p:cNvPr id="2070" name="AutoShape 22"/>
          <p:cNvSpPr>
            <a:spLocks noChangeArrowheads="1"/>
          </p:cNvSpPr>
          <p:nvPr/>
        </p:nvSpPr>
        <p:spPr bwMode="auto">
          <a:xfrm>
            <a:off x="9601200" y="3276600"/>
            <a:ext cx="76200" cy="76200"/>
          </a:xfrm>
          <a:prstGeom prst="star5">
            <a:avLst/>
          </a:prstGeom>
          <a:solidFill>
            <a:schemeClr val="tx2"/>
          </a:solidFill>
          <a:ln w="12700">
            <a:solidFill>
              <a:schemeClr val="tx1"/>
            </a:solidFill>
            <a:miter lim="800000"/>
            <a:headEnd/>
            <a:tailEnd/>
          </a:ln>
          <a:effectLst/>
        </p:spPr>
        <p:txBody>
          <a:bodyPr wrap="none" anchor="ctr"/>
          <a:lstStyle/>
          <a:p>
            <a:pPr>
              <a:defRPr/>
            </a:pPr>
            <a:endParaRPr lang="en-US"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2065"/>
                                        </p:tgtEl>
                                        <p:attrNameLst>
                                          <p:attrName>style.visibility</p:attrName>
                                        </p:attrNameLst>
                                      </p:cBhvr>
                                      <p:to>
                                        <p:strVal val="visible"/>
                                      </p:to>
                                    </p:set>
                                    <p:anim calcmode="lin" valueType="num">
                                      <p:cBhvr additive="base">
                                        <p:cTn id="7" dur="500" fill="hold"/>
                                        <p:tgtEl>
                                          <p:spTgt spid="2065"/>
                                        </p:tgtEl>
                                        <p:attrNameLst>
                                          <p:attrName>ppt_x</p:attrName>
                                        </p:attrNameLst>
                                      </p:cBhvr>
                                      <p:tavLst>
                                        <p:tav tm="0">
                                          <p:val>
                                            <p:strVal val="0-#ppt_w/2"/>
                                          </p:val>
                                        </p:tav>
                                        <p:tav tm="100000">
                                          <p:val>
                                            <p:strVal val="#ppt_x"/>
                                          </p:val>
                                        </p:tav>
                                      </p:tavLst>
                                    </p:anim>
                                    <p:anim calcmode="lin" valueType="num">
                                      <p:cBhvr additive="base">
                                        <p:cTn id="8" dur="500" fill="hold"/>
                                        <p:tgtEl>
                                          <p:spTgt spid="206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12" fill="hold" nodeType="afterEffect">
                                  <p:stCondLst>
                                    <p:cond delay="0"/>
                                  </p:stCondLst>
                                  <p:childTnLst>
                                    <p:set>
                                      <p:cBhvr>
                                        <p:cTn id="11" dur="1" fill="hold">
                                          <p:stCondLst>
                                            <p:cond delay="0"/>
                                          </p:stCondLst>
                                        </p:cTn>
                                        <p:tgtEl>
                                          <p:spTgt spid="2070"/>
                                        </p:tgtEl>
                                        <p:attrNameLst>
                                          <p:attrName>style.visibility</p:attrName>
                                        </p:attrNameLst>
                                      </p:cBhvr>
                                      <p:to>
                                        <p:strVal val="visible"/>
                                      </p:to>
                                    </p:set>
                                    <p:anim calcmode="lin" valueType="num">
                                      <p:cBhvr additive="base">
                                        <p:cTn id="12" dur="500" fill="hold"/>
                                        <p:tgtEl>
                                          <p:spTgt spid="2070"/>
                                        </p:tgtEl>
                                        <p:attrNameLst>
                                          <p:attrName>ppt_x</p:attrName>
                                        </p:attrNameLst>
                                      </p:cBhvr>
                                      <p:tavLst>
                                        <p:tav tm="0">
                                          <p:val>
                                            <p:strVal val="0-#ppt_w/2"/>
                                          </p:val>
                                        </p:tav>
                                        <p:tav tm="100000">
                                          <p:val>
                                            <p:strVal val="#ppt_x"/>
                                          </p:val>
                                        </p:tav>
                                      </p:tavLst>
                                    </p:anim>
                                    <p:anim calcmode="lin" valueType="num">
                                      <p:cBhvr additive="base">
                                        <p:cTn id="13" dur="500" fill="hold"/>
                                        <p:tgtEl>
                                          <p:spTgt spid="2070"/>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12" fill="hold" grpId="0" nodeType="afterEffect">
                                  <p:stCondLst>
                                    <p:cond delay="0"/>
                                  </p:stCondLst>
                                  <p:childTnLst>
                                    <p:set>
                                      <p:cBhvr>
                                        <p:cTn id="16" dur="1" fill="hold">
                                          <p:stCondLst>
                                            <p:cond delay="0"/>
                                          </p:stCondLst>
                                        </p:cTn>
                                        <p:tgtEl>
                                          <p:spTgt spid="2067"/>
                                        </p:tgtEl>
                                        <p:attrNameLst>
                                          <p:attrName>style.visibility</p:attrName>
                                        </p:attrNameLst>
                                      </p:cBhvr>
                                      <p:to>
                                        <p:strVal val="visible"/>
                                      </p:to>
                                    </p:set>
                                    <p:anim calcmode="lin" valueType="num">
                                      <p:cBhvr additive="base">
                                        <p:cTn id="17" dur="500" fill="hold"/>
                                        <p:tgtEl>
                                          <p:spTgt spid="2067"/>
                                        </p:tgtEl>
                                        <p:attrNameLst>
                                          <p:attrName>ppt_x</p:attrName>
                                        </p:attrNameLst>
                                      </p:cBhvr>
                                      <p:tavLst>
                                        <p:tav tm="0">
                                          <p:val>
                                            <p:strVal val="0-#ppt_w/2"/>
                                          </p:val>
                                        </p:tav>
                                        <p:tav tm="100000">
                                          <p:val>
                                            <p:strVal val="#ppt_x"/>
                                          </p:val>
                                        </p:tav>
                                      </p:tavLst>
                                    </p:anim>
                                    <p:anim calcmode="lin" valueType="num">
                                      <p:cBhvr additive="base">
                                        <p:cTn id="18" dur="500" fill="hold"/>
                                        <p:tgtEl>
                                          <p:spTgt spid="2067"/>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12" fill="hold" nodeType="afterEffect">
                                  <p:stCondLst>
                                    <p:cond delay="0"/>
                                  </p:stCondLst>
                                  <p:childTnLst>
                                    <p:set>
                                      <p:cBhvr>
                                        <p:cTn id="21" dur="1" fill="hold">
                                          <p:stCondLst>
                                            <p:cond delay="0"/>
                                          </p:stCondLst>
                                        </p:cTn>
                                        <p:tgtEl>
                                          <p:spTgt spid="2069"/>
                                        </p:tgtEl>
                                        <p:attrNameLst>
                                          <p:attrName>style.visibility</p:attrName>
                                        </p:attrNameLst>
                                      </p:cBhvr>
                                      <p:to>
                                        <p:strVal val="visible"/>
                                      </p:to>
                                    </p:set>
                                    <p:anim calcmode="lin" valueType="num">
                                      <p:cBhvr additive="base">
                                        <p:cTn id="22" dur="500" fill="hold"/>
                                        <p:tgtEl>
                                          <p:spTgt spid="2069"/>
                                        </p:tgtEl>
                                        <p:attrNameLst>
                                          <p:attrName>ppt_x</p:attrName>
                                        </p:attrNameLst>
                                      </p:cBhvr>
                                      <p:tavLst>
                                        <p:tav tm="0">
                                          <p:val>
                                            <p:strVal val="0-#ppt_w/2"/>
                                          </p:val>
                                        </p:tav>
                                        <p:tav tm="100000">
                                          <p:val>
                                            <p:strVal val="#ppt_x"/>
                                          </p:val>
                                        </p:tav>
                                      </p:tavLst>
                                    </p:anim>
                                    <p:anim calcmode="lin" valueType="num">
                                      <p:cBhvr additive="base">
                                        <p:cTn id="23" dur="500" fill="hold"/>
                                        <p:tgtEl>
                                          <p:spTgt spid="20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86" y="0"/>
            <a:ext cx="7772400" cy="609600"/>
          </a:xfrm>
        </p:spPr>
        <p:txBody>
          <a:bodyPr/>
          <a:lstStyle/>
          <a:p>
            <a:r>
              <a:rPr lang="en-ZA" b="1" dirty="0" smtClean="0"/>
              <a:t>INBAR STUDY TOUR- CHINA</a:t>
            </a:r>
            <a:endParaRPr lang="en-ZA" b="1" dirty="0"/>
          </a:p>
        </p:txBody>
      </p:sp>
      <p:sp>
        <p:nvSpPr>
          <p:cNvPr id="3" name="Content Placeholder 2"/>
          <p:cNvSpPr>
            <a:spLocks noGrp="1"/>
          </p:cNvSpPr>
          <p:nvPr>
            <p:ph idx="1"/>
          </p:nvPr>
        </p:nvSpPr>
        <p:spPr>
          <a:xfrm>
            <a:off x="-5687" y="949477"/>
            <a:ext cx="9144000" cy="4114800"/>
          </a:xfrm>
        </p:spPr>
        <p:txBody>
          <a:bodyPr/>
          <a:lstStyle/>
          <a:p>
            <a:r>
              <a:rPr lang="en-ZA" sz="3200" dirty="0" smtClean="0"/>
              <a:t>Production (</a:t>
            </a:r>
            <a:r>
              <a:rPr lang="en-ZA" sz="3200" dirty="0" err="1" smtClean="0"/>
              <a:t>Bambusa</a:t>
            </a:r>
            <a:r>
              <a:rPr lang="en-ZA" sz="3200" dirty="0" smtClean="0"/>
              <a:t> </a:t>
            </a:r>
            <a:r>
              <a:rPr lang="en-ZA" sz="3200" dirty="0" err="1" smtClean="0"/>
              <a:t>Balcoa</a:t>
            </a:r>
            <a:r>
              <a:rPr lang="en-ZA" sz="3200" dirty="0" smtClean="0"/>
              <a:t>)</a:t>
            </a:r>
            <a:endParaRPr lang="en-ZA" sz="3200" dirty="0"/>
          </a:p>
          <a:p>
            <a:pPr lvl="1"/>
            <a:r>
              <a:rPr lang="en-ZA" sz="3200" dirty="0"/>
              <a:t>Row width = 6m x 6m</a:t>
            </a:r>
          </a:p>
          <a:p>
            <a:pPr lvl="1"/>
            <a:r>
              <a:rPr lang="en-ZA" sz="3200" dirty="0" err="1"/>
              <a:t>Nr</a:t>
            </a:r>
            <a:r>
              <a:rPr lang="en-ZA" sz="3200" dirty="0"/>
              <a:t> Clumps / ha = 277</a:t>
            </a:r>
          </a:p>
          <a:p>
            <a:pPr lvl="1"/>
            <a:r>
              <a:rPr lang="en-ZA" sz="3200" dirty="0"/>
              <a:t>Max culms / clump (matured plant) = 25</a:t>
            </a:r>
          </a:p>
          <a:p>
            <a:pPr lvl="1"/>
            <a:r>
              <a:rPr lang="en-ZA" sz="3200" dirty="0"/>
              <a:t>Max culms / ha = 6 945 (reasonable - not more)</a:t>
            </a:r>
          </a:p>
          <a:p>
            <a:pPr lvl="1"/>
            <a:r>
              <a:rPr lang="en-ZA" sz="3200" dirty="0"/>
              <a:t>Average weight of culm = 30kg  (may be higher for SA)</a:t>
            </a:r>
          </a:p>
          <a:p>
            <a:endParaRPr lang="en-ZA" sz="3200" dirty="0"/>
          </a:p>
        </p:txBody>
      </p:sp>
    </p:spTree>
    <p:extLst>
      <p:ext uri="{BB962C8B-B14F-4D97-AF65-F5344CB8AC3E}">
        <p14:creationId xmlns:p14="http://schemas.microsoft.com/office/powerpoint/2010/main" val="38311021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86" y="0"/>
            <a:ext cx="7772400" cy="609600"/>
          </a:xfrm>
        </p:spPr>
        <p:txBody>
          <a:bodyPr/>
          <a:lstStyle/>
          <a:p>
            <a:r>
              <a:rPr lang="en-ZA" b="1" dirty="0" smtClean="0"/>
              <a:t>INBAR STUDY TOUR- CHINA</a:t>
            </a:r>
            <a:endParaRPr lang="en-ZA" b="1" dirty="0"/>
          </a:p>
        </p:txBody>
      </p:sp>
      <p:sp>
        <p:nvSpPr>
          <p:cNvPr id="3" name="Content Placeholder 2"/>
          <p:cNvSpPr>
            <a:spLocks noGrp="1"/>
          </p:cNvSpPr>
          <p:nvPr>
            <p:ph idx="1"/>
          </p:nvPr>
        </p:nvSpPr>
        <p:spPr>
          <a:xfrm>
            <a:off x="-5687" y="949477"/>
            <a:ext cx="9144000" cy="4114800"/>
          </a:xfrm>
        </p:spPr>
        <p:txBody>
          <a:bodyPr/>
          <a:lstStyle/>
          <a:p>
            <a:r>
              <a:rPr lang="en-ZA" sz="2800" dirty="0" smtClean="0"/>
              <a:t>Culm </a:t>
            </a:r>
            <a:r>
              <a:rPr lang="en-ZA" sz="2800" dirty="0"/>
              <a:t>division &amp; </a:t>
            </a:r>
            <a:r>
              <a:rPr lang="en-ZA" sz="2800" dirty="0" smtClean="0"/>
              <a:t>application</a:t>
            </a:r>
            <a:endParaRPr lang="en-ZA" sz="2800" dirty="0"/>
          </a:p>
        </p:txBody>
      </p:sp>
      <p:pic>
        <p:nvPicPr>
          <p:cNvPr id="4" name="Picture 3"/>
          <p:cNvPicPr>
            <a:picLocks noChangeAspect="1"/>
          </p:cNvPicPr>
          <p:nvPr/>
        </p:nvPicPr>
        <p:blipFill>
          <a:blip r:embed="rId2"/>
          <a:stretch>
            <a:fillRect/>
          </a:stretch>
        </p:blipFill>
        <p:spPr>
          <a:xfrm>
            <a:off x="180659" y="1600200"/>
            <a:ext cx="8804453" cy="4191000"/>
          </a:xfrm>
          <a:prstGeom prst="rect">
            <a:avLst/>
          </a:prstGeom>
        </p:spPr>
      </p:pic>
    </p:spTree>
    <p:extLst>
      <p:ext uri="{BB962C8B-B14F-4D97-AF65-F5344CB8AC3E}">
        <p14:creationId xmlns:p14="http://schemas.microsoft.com/office/powerpoint/2010/main" val="41927672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86" y="0"/>
            <a:ext cx="7772400" cy="609600"/>
          </a:xfrm>
        </p:spPr>
        <p:txBody>
          <a:bodyPr/>
          <a:lstStyle/>
          <a:p>
            <a:r>
              <a:rPr lang="en-ZA" b="1" dirty="0" smtClean="0"/>
              <a:t>INBAR STUDY TOUR- CHINA</a:t>
            </a:r>
            <a:endParaRPr lang="en-ZA" b="1" dirty="0"/>
          </a:p>
        </p:txBody>
      </p:sp>
      <p:sp>
        <p:nvSpPr>
          <p:cNvPr id="3" name="Content Placeholder 2"/>
          <p:cNvSpPr>
            <a:spLocks noGrp="1"/>
          </p:cNvSpPr>
          <p:nvPr>
            <p:ph idx="1"/>
          </p:nvPr>
        </p:nvSpPr>
        <p:spPr>
          <a:xfrm>
            <a:off x="-5687" y="949477"/>
            <a:ext cx="9144000" cy="4114800"/>
          </a:xfrm>
        </p:spPr>
        <p:txBody>
          <a:bodyPr/>
          <a:lstStyle/>
          <a:p>
            <a:r>
              <a:rPr lang="en-ZA" sz="3200" dirty="0" smtClean="0"/>
              <a:t>Culm division </a:t>
            </a:r>
            <a:r>
              <a:rPr lang="en-ZA" sz="3200" dirty="0"/>
              <a:t>(most likely</a:t>
            </a:r>
            <a:r>
              <a:rPr lang="en-ZA" sz="3200" dirty="0" smtClean="0"/>
              <a:t>):</a:t>
            </a:r>
            <a:endParaRPr lang="en-ZA" sz="3200" dirty="0"/>
          </a:p>
          <a:p>
            <a:pPr lvl="1"/>
            <a:r>
              <a:rPr lang="en-ZA" sz="3200" dirty="0"/>
              <a:t>8kg flooring, boarding &amp; laminated beams  (26%).</a:t>
            </a:r>
          </a:p>
          <a:p>
            <a:pPr lvl="1"/>
            <a:r>
              <a:rPr lang="en-ZA" sz="3200" dirty="0"/>
              <a:t>2kg charcoal, firewood &amp; handcrafts  (6,7%).</a:t>
            </a:r>
          </a:p>
          <a:p>
            <a:pPr lvl="1"/>
            <a:r>
              <a:rPr lang="en-ZA" sz="3200" dirty="0"/>
              <a:t>5kg curtains, toothpicks, </a:t>
            </a:r>
            <a:r>
              <a:rPr lang="en-ZA" sz="3200" dirty="0" err="1"/>
              <a:t>skewersticks</a:t>
            </a:r>
            <a:r>
              <a:rPr lang="en-ZA" sz="3200" dirty="0"/>
              <a:t>, firewood, charcoal  (16,7%).</a:t>
            </a:r>
          </a:p>
          <a:p>
            <a:pPr lvl="1"/>
            <a:r>
              <a:rPr lang="en-ZA" sz="3200" dirty="0"/>
              <a:t>12kg waste use (pelletize for energy)  (40%)</a:t>
            </a:r>
          </a:p>
          <a:p>
            <a:pPr marL="329184" lvl="1" indent="0">
              <a:buNone/>
            </a:pPr>
            <a:endParaRPr lang="en-ZA" sz="2512" dirty="0"/>
          </a:p>
          <a:p>
            <a:endParaRPr lang="en-ZA" sz="2800" dirty="0"/>
          </a:p>
        </p:txBody>
      </p:sp>
    </p:spTree>
    <p:extLst>
      <p:ext uri="{BB962C8B-B14F-4D97-AF65-F5344CB8AC3E}">
        <p14:creationId xmlns:p14="http://schemas.microsoft.com/office/powerpoint/2010/main" val="2902296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86" y="0"/>
            <a:ext cx="7772400" cy="609600"/>
          </a:xfrm>
        </p:spPr>
        <p:txBody>
          <a:bodyPr/>
          <a:lstStyle/>
          <a:p>
            <a:r>
              <a:rPr lang="en-ZA" b="1" dirty="0" smtClean="0"/>
              <a:t>INBAR STUDY TOUR- CHINA</a:t>
            </a:r>
            <a:endParaRPr lang="en-ZA" b="1" dirty="0"/>
          </a:p>
        </p:txBody>
      </p:sp>
      <p:sp>
        <p:nvSpPr>
          <p:cNvPr id="3" name="Content Placeholder 2"/>
          <p:cNvSpPr>
            <a:spLocks noGrp="1"/>
          </p:cNvSpPr>
          <p:nvPr>
            <p:ph idx="1"/>
          </p:nvPr>
        </p:nvSpPr>
        <p:spPr>
          <a:xfrm>
            <a:off x="-5687" y="949477"/>
            <a:ext cx="9144000" cy="4114800"/>
          </a:xfrm>
        </p:spPr>
        <p:txBody>
          <a:bodyPr/>
          <a:lstStyle/>
          <a:p>
            <a:r>
              <a:rPr lang="en-ZA" sz="3200" dirty="0" smtClean="0"/>
              <a:t>Boarding</a:t>
            </a:r>
            <a:r>
              <a:rPr lang="en-ZA" sz="3200" dirty="0"/>
              <a:t>, flooring &amp; </a:t>
            </a:r>
            <a:r>
              <a:rPr lang="en-ZA" sz="3200" dirty="0" smtClean="0"/>
              <a:t>panels:</a:t>
            </a:r>
            <a:endParaRPr lang="en-ZA" sz="3200" dirty="0"/>
          </a:p>
          <a:p>
            <a:pPr lvl="1"/>
            <a:r>
              <a:rPr lang="en-ZA" sz="3200" dirty="0"/>
              <a:t>For flooring, boarding and panels it is important to take into account that from planting it will take at least four years for the plant (clump) to generate the correct size (80-100mm) culms.  </a:t>
            </a:r>
          </a:p>
          <a:p>
            <a:pPr lvl="1"/>
            <a:r>
              <a:rPr lang="en-ZA" sz="3200" dirty="0"/>
              <a:t>Thereafter these culms should stay in the plantation for another four years to develop to such an extent that it will be suitable for timber manufacturing. </a:t>
            </a:r>
            <a:endParaRPr lang="en-ZA" sz="3200" dirty="0" smtClean="0"/>
          </a:p>
        </p:txBody>
      </p:sp>
    </p:spTree>
    <p:extLst>
      <p:ext uri="{BB962C8B-B14F-4D97-AF65-F5344CB8AC3E}">
        <p14:creationId xmlns:p14="http://schemas.microsoft.com/office/powerpoint/2010/main" val="3095919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86" y="0"/>
            <a:ext cx="7772400" cy="609600"/>
          </a:xfrm>
        </p:spPr>
        <p:txBody>
          <a:bodyPr/>
          <a:lstStyle/>
          <a:p>
            <a:r>
              <a:rPr lang="en-ZA" b="1" dirty="0" smtClean="0"/>
              <a:t>INBAR STUDY TOUR- CHINA</a:t>
            </a:r>
            <a:endParaRPr lang="en-ZA" b="1" dirty="0"/>
          </a:p>
        </p:txBody>
      </p:sp>
      <p:sp>
        <p:nvSpPr>
          <p:cNvPr id="3" name="Content Placeholder 2"/>
          <p:cNvSpPr>
            <a:spLocks noGrp="1"/>
          </p:cNvSpPr>
          <p:nvPr>
            <p:ph idx="1"/>
          </p:nvPr>
        </p:nvSpPr>
        <p:spPr>
          <a:xfrm>
            <a:off x="-5687" y="949477"/>
            <a:ext cx="9144000" cy="4114800"/>
          </a:xfrm>
        </p:spPr>
        <p:txBody>
          <a:bodyPr/>
          <a:lstStyle/>
          <a:p>
            <a:r>
              <a:rPr lang="en-ZA" sz="3200" dirty="0" smtClean="0"/>
              <a:t>Boarding</a:t>
            </a:r>
            <a:r>
              <a:rPr lang="en-ZA" sz="3200" dirty="0"/>
              <a:t>, flooring &amp; </a:t>
            </a:r>
            <a:r>
              <a:rPr lang="en-ZA" sz="3200" dirty="0" smtClean="0"/>
              <a:t>panels:</a:t>
            </a:r>
            <a:endParaRPr lang="en-ZA" sz="3200" dirty="0"/>
          </a:p>
          <a:p>
            <a:pPr lvl="1"/>
            <a:r>
              <a:rPr lang="en-ZA" sz="3200" dirty="0"/>
              <a:t>It will thus take 8 years after establishment of a plantation before the plantation will deliver its first bamboo suitable for timber production.</a:t>
            </a:r>
          </a:p>
          <a:p>
            <a:pPr lvl="1"/>
            <a:r>
              <a:rPr lang="en-ZA" sz="3200" dirty="0"/>
              <a:t>Processing of bamboo into boarding, flooring and panels seems to be a relative straight-forward process with the correct machinery, management skills and skilled </a:t>
            </a:r>
            <a:r>
              <a:rPr lang="en-ZA" sz="3200" dirty="0" err="1"/>
              <a:t>labor</a:t>
            </a:r>
            <a:r>
              <a:rPr lang="en-ZA" sz="3200" dirty="0"/>
              <a:t>-force.</a:t>
            </a:r>
          </a:p>
          <a:p>
            <a:pPr marL="329184" lvl="1" indent="0">
              <a:buNone/>
            </a:pPr>
            <a:endParaRPr lang="en-ZA" sz="3200" dirty="0" smtClean="0"/>
          </a:p>
        </p:txBody>
      </p:sp>
    </p:spTree>
    <p:extLst>
      <p:ext uri="{BB962C8B-B14F-4D97-AF65-F5344CB8AC3E}">
        <p14:creationId xmlns:p14="http://schemas.microsoft.com/office/powerpoint/2010/main" val="5081037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86" y="0"/>
            <a:ext cx="7772400" cy="609600"/>
          </a:xfrm>
        </p:spPr>
        <p:txBody>
          <a:bodyPr/>
          <a:lstStyle/>
          <a:p>
            <a:r>
              <a:rPr lang="en-ZA" b="1" dirty="0" smtClean="0"/>
              <a:t>INBAR STUDY TOUR- CHINA</a:t>
            </a:r>
            <a:endParaRPr lang="en-ZA" b="1" dirty="0"/>
          </a:p>
        </p:txBody>
      </p:sp>
      <p:sp>
        <p:nvSpPr>
          <p:cNvPr id="3" name="Content Placeholder 2"/>
          <p:cNvSpPr>
            <a:spLocks noGrp="1"/>
          </p:cNvSpPr>
          <p:nvPr>
            <p:ph idx="1"/>
          </p:nvPr>
        </p:nvSpPr>
        <p:spPr>
          <a:xfrm>
            <a:off x="-5687" y="949477"/>
            <a:ext cx="9144000" cy="4114800"/>
          </a:xfrm>
        </p:spPr>
        <p:txBody>
          <a:bodyPr/>
          <a:lstStyle/>
          <a:p>
            <a:r>
              <a:rPr lang="en-ZA" sz="3200" dirty="0" smtClean="0"/>
              <a:t>Bamboo weaving:</a:t>
            </a:r>
          </a:p>
          <a:p>
            <a:pPr lvl="1"/>
            <a:r>
              <a:rPr lang="en-ZA" sz="2912" dirty="0"/>
              <a:t>Bamboo weaving seems to be the appropriate starting point for South Africa to enter into the bamboo industry.  </a:t>
            </a:r>
          </a:p>
          <a:p>
            <a:pPr lvl="1"/>
            <a:r>
              <a:rPr lang="en-ZA" sz="2912" dirty="0"/>
              <a:t>Raw material (bamboo strings for weaving) can be imported from China and on-site training could be provided by a Chinese company.  </a:t>
            </a:r>
          </a:p>
          <a:p>
            <a:pPr lvl="1"/>
            <a:r>
              <a:rPr lang="en-ZA" sz="2912" dirty="0"/>
              <a:t>Duration of training is 6 weeks for weaving and 3 weeks for furniture manufacturing.</a:t>
            </a:r>
          </a:p>
          <a:p>
            <a:pPr marL="329184" lvl="1" indent="0">
              <a:buNone/>
            </a:pPr>
            <a:endParaRPr lang="en-ZA" sz="2912" dirty="0"/>
          </a:p>
        </p:txBody>
      </p:sp>
    </p:spTree>
    <p:extLst>
      <p:ext uri="{BB962C8B-B14F-4D97-AF65-F5344CB8AC3E}">
        <p14:creationId xmlns:p14="http://schemas.microsoft.com/office/powerpoint/2010/main" val="36816226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86" y="0"/>
            <a:ext cx="7772400" cy="609600"/>
          </a:xfrm>
        </p:spPr>
        <p:txBody>
          <a:bodyPr/>
          <a:lstStyle/>
          <a:p>
            <a:r>
              <a:rPr lang="en-ZA" b="1" dirty="0" smtClean="0"/>
              <a:t>INBAR STUDY TOUR- CHINA</a:t>
            </a:r>
            <a:endParaRPr lang="en-ZA" b="1" dirty="0"/>
          </a:p>
        </p:txBody>
      </p:sp>
      <p:sp>
        <p:nvSpPr>
          <p:cNvPr id="3" name="Content Placeholder 2"/>
          <p:cNvSpPr>
            <a:spLocks noGrp="1"/>
          </p:cNvSpPr>
          <p:nvPr>
            <p:ph idx="1"/>
          </p:nvPr>
        </p:nvSpPr>
        <p:spPr>
          <a:xfrm>
            <a:off x="-5687" y="949477"/>
            <a:ext cx="9144000" cy="4114800"/>
          </a:xfrm>
        </p:spPr>
        <p:txBody>
          <a:bodyPr/>
          <a:lstStyle/>
          <a:p>
            <a:r>
              <a:rPr lang="en-ZA" sz="3200" dirty="0" smtClean="0"/>
              <a:t>Bamboo crafts:</a:t>
            </a:r>
          </a:p>
          <a:p>
            <a:pPr lvl="1"/>
            <a:r>
              <a:rPr lang="en-ZA" sz="2912" dirty="0"/>
              <a:t>Bamboo crafts alongside Bamboo weaving - entry points into the bamboo industry.  </a:t>
            </a:r>
          </a:p>
          <a:p>
            <a:pPr lvl="1"/>
            <a:r>
              <a:rPr lang="en-ZA" sz="2912" dirty="0"/>
              <a:t>For both these sub-industries the raw material will be readily available from imports and which can later be substituted by early-stage plantation production.</a:t>
            </a:r>
          </a:p>
          <a:p>
            <a:pPr lvl="1"/>
            <a:endParaRPr lang="en-ZA" sz="2912" dirty="0"/>
          </a:p>
          <a:p>
            <a:pPr marL="329184" lvl="1" indent="0">
              <a:buNone/>
            </a:pPr>
            <a:endParaRPr lang="en-ZA" sz="2912" dirty="0"/>
          </a:p>
        </p:txBody>
      </p:sp>
    </p:spTree>
    <p:extLst>
      <p:ext uri="{BB962C8B-B14F-4D97-AF65-F5344CB8AC3E}">
        <p14:creationId xmlns:p14="http://schemas.microsoft.com/office/powerpoint/2010/main" val="37886237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86" y="0"/>
            <a:ext cx="7772400" cy="609600"/>
          </a:xfrm>
        </p:spPr>
        <p:txBody>
          <a:bodyPr/>
          <a:lstStyle/>
          <a:p>
            <a:r>
              <a:rPr lang="en-ZA" b="1" dirty="0" smtClean="0"/>
              <a:t>INBAR STUDY TOUR- CHINA</a:t>
            </a:r>
            <a:endParaRPr lang="en-ZA" b="1" dirty="0"/>
          </a:p>
        </p:txBody>
      </p:sp>
      <p:sp>
        <p:nvSpPr>
          <p:cNvPr id="3" name="Content Placeholder 2"/>
          <p:cNvSpPr>
            <a:spLocks noGrp="1"/>
          </p:cNvSpPr>
          <p:nvPr>
            <p:ph idx="1"/>
          </p:nvPr>
        </p:nvSpPr>
        <p:spPr>
          <a:xfrm>
            <a:off x="-5687" y="949477"/>
            <a:ext cx="9144000" cy="4114800"/>
          </a:xfrm>
        </p:spPr>
        <p:txBody>
          <a:bodyPr/>
          <a:lstStyle/>
          <a:p>
            <a:r>
              <a:rPr lang="en-ZA" sz="3200" dirty="0" smtClean="0"/>
              <a:t>Bamboo charcoal:</a:t>
            </a:r>
          </a:p>
          <a:p>
            <a:pPr lvl="1"/>
            <a:r>
              <a:rPr lang="en-ZA" sz="2912" dirty="0"/>
              <a:t>The production of bamboo charcoal has a long history in China which originated in ancient times.  </a:t>
            </a:r>
          </a:p>
          <a:p>
            <a:pPr lvl="1"/>
            <a:r>
              <a:rPr lang="en-ZA" sz="2912" dirty="0"/>
              <a:t>Although it is a simple process, care should be taken in the management of heating (ovens) and timing of the processes.  </a:t>
            </a:r>
          </a:p>
          <a:p>
            <a:pPr lvl="1"/>
            <a:r>
              <a:rPr lang="en-ZA" sz="2912" dirty="0"/>
              <a:t>Bamboo vinegar is a by-product from the charcoal process with application as bio-pesticide and is not suitable for human or animal consumption</a:t>
            </a:r>
            <a:r>
              <a:rPr lang="en-ZA" sz="2912" dirty="0" smtClean="0"/>
              <a:t>.</a:t>
            </a:r>
            <a:endParaRPr lang="en-ZA" sz="2912" dirty="0"/>
          </a:p>
          <a:p>
            <a:pPr lvl="1"/>
            <a:endParaRPr lang="en-ZA" sz="2912" dirty="0"/>
          </a:p>
          <a:p>
            <a:pPr marL="329184" lvl="1" indent="0">
              <a:buNone/>
            </a:pPr>
            <a:endParaRPr lang="en-ZA" sz="2912" dirty="0"/>
          </a:p>
        </p:txBody>
      </p:sp>
    </p:spTree>
    <p:extLst>
      <p:ext uri="{BB962C8B-B14F-4D97-AF65-F5344CB8AC3E}">
        <p14:creationId xmlns:p14="http://schemas.microsoft.com/office/powerpoint/2010/main" val="20855748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86" y="0"/>
            <a:ext cx="7772400" cy="609600"/>
          </a:xfrm>
        </p:spPr>
        <p:txBody>
          <a:bodyPr/>
          <a:lstStyle/>
          <a:p>
            <a:r>
              <a:rPr lang="en-ZA" b="1" dirty="0" smtClean="0"/>
              <a:t>INBAR STUDY TOUR- CHINA</a:t>
            </a:r>
            <a:endParaRPr lang="en-ZA" b="1" dirty="0"/>
          </a:p>
        </p:txBody>
      </p:sp>
      <p:sp>
        <p:nvSpPr>
          <p:cNvPr id="3" name="Content Placeholder 2"/>
          <p:cNvSpPr>
            <a:spLocks noGrp="1"/>
          </p:cNvSpPr>
          <p:nvPr>
            <p:ph idx="1"/>
          </p:nvPr>
        </p:nvSpPr>
        <p:spPr>
          <a:xfrm>
            <a:off x="-5687" y="949477"/>
            <a:ext cx="9144000" cy="4114800"/>
          </a:xfrm>
        </p:spPr>
        <p:txBody>
          <a:bodyPr/>
          <a:lstStyle/>
          <a:p>
            <a:r>
              <a:rPr lang="en-ZA" sz="3200" dirty="0" smtClean="0"/>
              <a:t>Bamboo charcoal:</a:t>
            </a:r>
          </a:p>
          <a:p>
            <a:pPr lvl="1"/>
            <a:r>
              <a:rPr lang="en-ZA" sz="2912" dirty="0"/>
              <a:t>It seems that </a:t>
            </a:r>
            <a:r>
              <a:rPr lang="en-ZA" sz="2912" dirty="0" err="1"/>
              <a:t>Moso</a:t>
            </a:r>
            <a:r>
              <a:rPr lang="en-ZA" sz="2912" dirty="0"/>
              <a:t> specie is deemed as most appropriate for bamboo charcoal. </a:t>
            </a:r>
          </a:p>
          <a:p>
            <a:pPr lvl="1"/>
            <a:r>
              <a:rPr lang="en-ZA" sz="2912" dirty="0" err="1"/>
              <a:t>Moso</a:t>
            </a:r>
            <a:r>
              <a:rPr lang="en-ZA" sz="2912" dirty="0"/>
              <a:t> specie is however classified as a runner and will most likely not be allowed for commercial plantation in South Africa.  </a:t>
            </a:r>
          </a:p>
          <a:p>
            <a:pPr lvl="1"/>
            <a:r>
              <a:rPr lang="en-ZA" sz="2912" dirty="0"/>
              <a:t>It needs to be investigated whether bamboo charcoal will be competitive to existing charcoal products in South Africa and how it will be perceived by the market</a:t>
            </a:r>
            <a:r>
              <a:rPr lang="en-ZA" sz="2912" dirty="0" smtClean="0"/>
              <a:t>.</a:t>
            </a:r>
            <a:endParaRPr lang="en-ZA" sz="2912" dirty="0"/>
          </a:p>
          <a:p>
            <a:pPr lvl="1"/>
            <a:endParaRPr lang="en-ZA" sz="2912" dirty="0"/>
          </a:p>
          <a:p>
            <a:pPr marL="329184" lvl="1" indent="0">
              <a:buNone/>
            </a:pPr>
            <a:endParaRPr lang="en-ZA" sz="2912" dirty="0"/>
          </a:p>
        </p:txBody>
      </p:sp>
    </p:spTree>
    <p:extLst>
      <p:ext uri="{BB962C8B-B14F-4D97-AF65-F5344CB8AC3E}">
        <p14:creationId xmlns:p14="http://schemas.microsoft.com/office/powerpoint/2010/main" val="12808591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86" y="0"/>
            <a:ext cx="7772400" cy="609600"/>
          </a:xfrm>
        </p:spPr>
        <p:txBody>
          <a:bodyPr/>
          <a:lstStyle/>
          <a:p>
            <a:r>
              <a:rPr lang="en-ZA" b="1" dirty="0" smtClean="0"/>
              <a:t>INBAR STUDY TOUR- CHINA</a:t>
            </a:r>
            <a:endParaRPr lang="en-ZA" b="1" dirty="0"/>
          </a:p>
        </p:txBody>
      </p:sp>
      <p:sp>
        <p:nvSpPr>
          <p:cNvPr id="3" name="Content Placeholder 2"/>
          <p:cNvSpPr>
            <a:spLocks noGrp="1"/>
          </p:cNvSpPr>
          <p:nvPr>
            <p:ph idx="1"/>
          </p:nvPr>
        </p:nvSpPr>
        <p:spPr>
          <a:xfrm>
            <a:off x="-5687" y="949477"/>
            <a:ext cx="9144000" cy="4114800"/>
          </a:xfrm>
        </p:spPr>
        <p:txBody>
          <a:bodyPr/>
          <a:lstStyle/>
          <a:p>
            <a:r>
              <a:rPr lang="en-ZA" sz="3200" dirty="0" smtClean="0"/>
              <a:t>Bamboo charcoal:</a:t>
            </a:r>
          </a:p>
          <a:p>
            <a:pPr lvl="1"/>
            <a:r>
              <a:rPr lang="en-ZA" sz="2912" dirty="0"/>
              <a:t>Chinese factories use bamboo waste in their plants to generate steam for drying of bamboo.  </a:t>
            </a:r>
          </a:p>
          <a:p>
            <a:pPr lvl="1"/>
            <a:r>
              <a:rPr lang="en-ZA" sz="2912" dirty="0"/>
              <a:t>The production waste make out a substantial part of original weight and needs to be applied in some way.  </a:t>
            </a:r>
          </a:p>
          <a:p>
            <a:pPr lvl="1"/>
            <a:r>
              <a:rPr lang="en-ZA" sz="2912" dirty="0"/>
              <a:t>For the interim until boarding factories are up and running, it can be pelletized for energy</a:t>
            </a:r>
            <a:r>
              <a:rPr lang="en-ZA" sz="2912" dirty="0" smtClean="0"/>
              <a:t>.</a:t>
            </a:r>
            <a:endParaRPr lang="en-ZA" sz="2912" dirty="0"/>
          </a:p>
        </p:txBody>
      </p:sp>
    </p:spTree>
    <p:extLst>
      <p:ext uri="{BB962C8B-B14F-4D97-AF65-F5344CB8AC3E}">
        <p14:creationId xmlns:p14="http://schemas.microsoft.com/office/powerpoint/2010/main" val="1516241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86" y="0"/>
            <a:ext cx="7772400" cy="609600"/>
          </a:xfrm>
        </p:spPr>
        <p:txBody>
          <a:bodyPr/>
          <a:lstStyle/>
          <a:p>
            <a:r>
              <a:rPr lang="en-ZA" b="1" dirty="0" smtClean="0"/>
              <a:t>PRESENTATION LAYOUT</a:t>
            </a:r>
            <a:endParaRPr lang="en-ZA" b="1" dirty="0"/>
          </a:p>
        </p:txBody>
      </p:sp>
      <p:sp>
        <p:nvSpPr>
          <p:cNvPr id="3" name="Content Placeholder 2"/>
          <p:cNvSpPr>
            <a:spLocks noGrp="1"/>
          </p:cNvSpPr>
          <p:nvPr>
            <p:ph idx="1"/>
          </p:nvPr>
        </p:nvSpPr>
        <p:spPr>
          <a:xfrm>
            <a:off x="10886" y="1066800"/>
            <a:ext cx="9144000" cy="4114800"/>
          </a:xfrm>
        </p:spPr>
        <p:txBody>
          <a:bodyPr/>
          <a:lstStyle/>
          <a:p>
            <a:r>
              <a:rPr lang="nl-NL" sz="3200" dirty="0" smtClean="0"/>
              <a:t>Background</a:t>
            </a:r>
          </a:p>
          <a:p>
            <a:r>
              <a:rPr lang="nl-NL" sz="3200" dirty="0" smtClean="0"/>
              <a:t>Bamboo </a:t>
            </a:r>
            <a:r>
              <a:rPr lang="nl-NL" sz="3200" dirty="0"/>
              <a:t>industry overview</a:t>
            </a:r>
          </a:p>
          <a:p>
            <a:r>
              <a:rPr lang="nl-NL" sz="3200" dirty="0" smtClean="0"/>
              <a:t>SA </a:t>
            </a:r>
            <a:r>
              <a:rPr lang="nl-NL" sz="3200" dirty="0"/>
              <a:t>production capacity</a:t>
            </a:r>
          </a:p>
          <a:p>
            <a:r>
              <a:rPr lang="nl-NL" sz="3200" dirty="0" smtClean="0"/>
              <a:t>INBAR study tour </a:t>
            </a:r>
            <a:r>
              <a:rPr lang="nl-NL" sz="3200" dirty="0"/>
              <a:t>- China</a:t>
            </a:r>
          </a:p>
          <a:p>
            <a:r>
              <a:rPr lang="nl-NL" sz="3200" dirty="0" smtClean="0"/>
              <a:t>Bamboo i</a:t>
            </a:r>
            <a:r>
              <a:rPr lang="nl-NL" sz="3200" dirty="0" smtClean="0"/>
              <a:t>ndustry conceptual framework</a:t>
            </a:r>
          </a:p>
          <a:p>
            <a:r>
              <a:rPr lang="nl-NL" sz="3200" dirty="0" smtClean="0"/>
              <a:t>Cluster approach</a:t>
            </a:r>
          </a:p>
          <a:p>
            <a:r>
              <a:rPr lang="nl-NL" sz="3200" dirty="0" smtClean="0"/>
              <a:t>Summary</a:t>
            </a:r>
          </a:p>
          <a:p>
            <a:endParaRPr lang="nl-NL" sz="3200" dirty="0"/>
          </a:p>
          <a:p>
            <a:endParaRPr lang="nl-NL" sz="3200" dirty="0" smtClean="0"/>
          </a:p>
          <a:p>
            <a:endParaRPr lang="en-US" sz="3200" dirty="0" smtClean="0"/>
          </a:p>
          <a:p>
            <a:pPr marL="0" indent="0">
              <a:buNone/>
            </a:pPr>
            <a:r>
              <a:rPr lang="en-US" sz="2800" dirty="0" smtClean="0"/>
              <a:t> </a:t>
            </a:r>
            <a:endParaRPr lang="en-ZA" sz="2800" dirty="0"/>
          </a:p>
        </p:txBody>
      </p:sp>
    </p:spTree>
    <p:extLst>
      <p:ext uri="{BB962C8B-B14F-4D97-AF65-F5344CB8AC3E}">
        <p14:creationId xmlns:p14="http://schemas.microsoft.com/office/powerpoint/2010/main" val="9308368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86" y="0"/>
            <a:ext cx="7772400" cy="609600"/>
          </a:xfrm>
        </p:spPr>
        <p:txBody>
          <a:bodyPr/>
          <a:lstStyle/>
          <a:p>
            <a:r>
              <a:rPr lang="en-ZA" b="1" dirty="0" smtClean="0"/>
              <a:t>INBAR STUDY TOUR- CHINA</a:t>
            </a:r>
            <a:endParaRPr lang="en-ZA" b="1" dirty="0"/>
          </a:p>
        </p:txBody>
      </p:sp>
      <p:sp>
        <p:nvSpPr>
          <p:cNvPr id="3" name="Content Placeholder 2"/>
          <p:cNvSpPr>
            <a:spLocks noGrp="1"/>
          </p:cNvSpPr>
          <p:nvPr>
            <p:ph idx="1"/>
          </p:nvPr>
        </p:nvSpPr>
        <p:spPr>
          <a:xfrm>
            <a:off x="-5687" y="949477"/>
            <a:ext cx="9144000" cy="4114800"/>
          </a:xfrm>
        </p:spPr>
        <p:txBody>
          <a:bodyPr/>
          <a:lstStyle/>
          <a:p>
            <a:r>
              <a:rPr lang="en-ZA" sz="3200" dirty="0" smtClean="0"/>
              <a:t>Bamboo shoots:</a:t>
            </a:r>
          </a:p>
          <a:p>
            <a:pPr lvl="1"/>
            <a:r>
              <a:rPr lang="en-ZA" sz="2912" dirty="0"/>
              <a:t>Bamboo shoots as edible dish is very popular in China.  </a:t>
            </a:r>
          </a:p>
          <a:p>
            <a:pPr lvl="1"/>
            <a:r>
              <a:rPr lang="en-ZA" sz="2912" dirty="0"/>
              <a:t>Hygiene control is very important and strict measures are in place.</a:t>
            </a:r>
          </a:p>
          <a:p>
            <a:pPr lvl="1"/>
            <a:r>
              <a:rPr lang="en-ZA" sz="2912" dirty="0"/>
              <a:t>Vacuum-packed processed shoots can last for 12 months if correctly treated. </a:t>
            </a:r>
          </a:p>
          <a:p>
            <a:pPr lvl="1"/>
            <a:r>
              <a:rPr lang="en-ZA" sz="2912" dirty="0"/>
              <a:t>China’s harvesting season is different from SA’s and therefore there may proof to be a market in China over December peak for fresh shoots from SA</a:t>
            </a:r>
            <a:r>
              <a:rPr lang="en-ZA" sz="2912" dirty="0" smtClean="0"/>
              <a:t>.</a:t>
            </a:r>
            <a:endParaRPr lang="en-ZA" sz="2912" dirty="0"/>
          </a:p>
          <a:p>
            <a:pPr lvl="1"/>
            <a:endParaRPr lang="en-ZA" sz="2912" dirty="0"/>
          </a:p>
          <a:p>
            <a:pPr marL="329184" lvl="1" indent="0">
              <a:buNone/>
            </a:pPr>
            <a:endParaRPr lang="en-ZA" sz="2912" dirty="0"/>
          </a:p>
        </p:txBody>
      </p:sp>
    </p:spTree>
    <p:extLst>
      <p:ext uri="{BB962C8B-B14F-4D97-AF65-F5344CB8AC3E}">
        <p14:creationId xmlns:p14="http://schemas.microsoft.com/office/powerpoint/2010/main" val="29461279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86" y="0"/>
            <a:ext cx="7772400" cy="609600"/>
          </a:xfrm>
        </p:spPr>
        <p:txBody>
          <a:bodyPr/>
          <a:lstStyle/>
          <a:p>
            <a:r>
              <a:rPr lang="en-ZA" b="1" dirty="0" smtClean="0"/>
              <a:t>INBAR STUDY TOUR- CHINA</a:t>
            </a:r>
            <a:endParaRPr lang="en-ZA" b="1" dirty="0"/>
          </a:p>
        </p:txBody>
      </p:sp>
      <p:sp>
        <p:nvSpPr>
          <p:cNvPr id="3" name="Content Placeholder 2"/>
          <p:cNvSpPr>
            <a:spLocks noGrp="1"/>
          </p:cNvSpPr>
          <p:nvPr>
            <p:ph idx="1"/>
          </p:nvPr>
        </p:nvSpPr>
        <p:spPr>
          <a:xfrm>
            <a:off x="-5687" y="949477"/>
            <a:ext cx="9144000" cy="4114800"/>
          </a:xfrm>
        </p:spPr>
        <p:txBody>
          <a:bodyPr/>
          <a:lstStyle/>
          <a:p>
            <a:r>
              <a:rPr lang="en-ZA" sz="3200" dirty="0" smtClean="0"/>
              <a:t>Bamboo shoots:</a:t>
            </a:r>
          </a:p>
          <a:p>
            <a:pPr lvl="1"/>
            <a:r>
              <a:rPr lang="en-ZA" sz="2912" dirty="0"/>
              <a:t>Opportunity for counter-seasonal trade with the northern hemisphere.</a:t>
            </a:r>
          </a:p>
          <a:p>
            <a:pPr lvl="1"/>
            <a:r>
              <a:rPr lang="en-ZA" sz="2912" dirty="0"/>
              <a:t>Bamboo shoots have good nutritional contents and are quite suitable for animal fodder.</a:t>
            </a:r>
          </a:p>
          <a:p>
            <a:pPr lvl="1"/>
            <a:r>
              <a:rPr lang="en-ZA" sz="2912" dirty="0"/>
              <a:t>Chinese family consumes 1kg per day.</a:t>
            </a:r>
          </a:p>
          <a:p>
            <a:pPr lvl="1"/>
            <a:r>
              <a:rPr lang="en-ZA" sz="2912" dirty="0"/>
              <a:t>Japanese imports = 5kg/capita/annum</a:t>
            </a:r>
          </a:p>
          <a:p>
            <a:pPr marL="329184" lvl="1" indent="0">
              <a:buNone/>
            </a:pPr>
            <a:endParaRPr lang="en-ZA" sz="2912" dirty="0"/>
          </a:p>
          <a:p>
            <a:pPr lvl="1"/>
            <a:endParaRPr lang="en-ZA" sz="2912" dirty="0"/>
          </a:p>
          <a:p>
            <a:pPr marL="329184" lvl="1" indent="0">
              <a:buNone/>
            </a:pPr>
            <a:endParaRPr lang="en-ZA" sz="2912" dirty="0"/>
          </a:p>
        </p:txBody>
      </p:sp>
    </p:spTree>
    <p:extLst>
      <p:ext uri="{BB962C8B-B14F-4D97-AF65-F5344CB8AC3E}">
        <p14:creationId xmlns:p14="http://schemas.microsoft.com/office/powerpoint/2010/main" val="27221577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86" y="0"/>
            <a:ext cx="7772400" cy="609600"/>
          </a:xfrm>
        </p:spPr>
        <p:txBody>
          <a:bodyPr/>
          <a:lstStyle/>
          <a:p>
            <a:r>
              <a:rPr lang="en-ZA" b="1" dirty="0" smtClean="0"/>
              <a:t>INBAR STUDY TOUR- CHINA</a:t>
            </a:r>
            <a:endParaRPr lang="en-ZA" b="1" dirty="0"/>
          </a:p>
        </p:txBody>
      </p:sp>
      <p:sp>
        <p:nvSpPr>
          <p:cNvPr id="3" name="Content Placeholder 2"/>
          <p:cNvSpPr>
            <a:spLocks noGrp="1"/>
          </p:cNvSpPr>
          <p:nvPr>
            <p:ph idx="1"/>
          </p:nvPr>
        </p:nvSpPr>
        <p:spPr>
          <a:xfrm>
            <a:off x="-5687" y="949477"/>
            <a:ext cx="9144000" cy="4114800"/>
          </a:xfrm>
        </p:spPr>
        <p:txBody>
          <a:bodyPr/>
          <a:lstStyle/>
          <a:p>
            <a:r>
              <a:rPr lang="en-ZA" sz="3200" dirty="0" smtClean="0"/>
              <a:t>Bamboo poles:</a:t>
            </a:r>
          </a:p>
          <a:p>
            <a:pPr lvl="1"/>
            <a:r>
              <a:rPr lang="en-ZA" sz="2912" dirty="0"/>
              <a:t>The process where sugar, starch and cellulose is removed from bamboo culms makes bamboo appropriate to use as poles which is pest resistant.  </a:t>
            </a:r>
          </a:p>
          <a:p>
            <a:pPr lvl="1"/>
            <a:r>
              <a:rPr lang="en-ZA" sz="2912" dirty="0"/>
              <a:t>The lifespan of bamboo poles is however short (5-10 years) and bamboo poles thus seems not to be ideal to serve as support structure for vineyards, etc., which has a longer lifespan.  </a:t>
            </a:r>
          </a:p>
          <a:p>
            <a:pPr lvl="1"/>
            <a:r>
              <a:rPr lang="en-ZA" sz="2912" dirty="0"/>
              <a:t>It may however be suitable for e.g. tomato production or any other applications which does not require a very long lifespan</a:t>
            </a:r>
            <a:r>
              <a:rPr lang="en-ZA" sz="2912" dirty="0" smtClean="0"/>
              <a:t>.</a:t>
            </a:r>
            <a:endParaRPr lang="en-ZA" sz="2912" dirty="0"/>
          </a:p>
          <a:p>
            <a:pPr lvl="1"/>
            <a:endParaRPr lang="en-ZA" sz="2912" dirty="0"/>
          </a:p>
          <a:p>
            <a:pPr marL="329184" lvl="1" indent="0">
              <a:buNone/>
            </a:pPr>
            <a:endParaRPr lang="en-ZA" sz="2912" dirty="0"/>
          </a:p>
        </p:txBody>
      </p:sp>
    </p:spTree>
    <p:extLst>
      <p:ext uri="{BB962C8B-B14F-4D97-AF65-F5344CB8AC3E}">
        <p14:creationId xmlns:p14="http://schemas.microsoft.com/office/powerpoint/2010/main" val="38733298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86" y="0"/>
            <a:ext cx="7772400" cy="609600"/>
          </a:xfrm>
        </p:spPr>
        <p:txBody>
          <a:bodyPr/>
          <a:lstStyle/>
          <a:p>
            <a:r>
              <a:rPr lang="en-ZA" b="1" dirty="0" smtClean="0"/>
              <a:t>INBAR STUDY TOUR- CHINA</a:t>
            </a:r>
            <a:endParaRPr lang="en-ZA" b="1" dirty="0"/>
          </a:p>
        </p:txBody>
      </p:sp>
      <p:sp>
        <p:nvSpPr>
          <p:cNvPr id="3" name="Content Placeholder 2"/>
          <p:cNvSpPr>
            <a:spLocks noGrp="1"/>
          </p:cNvSpPr>
          <p:nvPr>
            <p:ph idx="1"/>
          </p:nvPr>
        </p:nvSpPr>
        <p:spPr>
          <a:xfrm>
            <a:off x="-5687" y="949477"/>
            <a:ext cx="9144000" cy="4114800"/>
          </a:xfrm>
        </p:spPr>
        <p:txBody>
          <a:bodyPr/>
          <a:lstStyle/>
          <a:p>
            <a:r>
              <a:rPr lang="en-ZA" sz="3200" dirty="0" smtClean="0"/>
              <a:t>Bamboo research:</a:t>
            </a:r>
          </a:p>
          <a:p>
            <a:pPr lvl="1"/>
            <a:r>
              <a:rPr lang="en-ZA" sz="2912" dirty="0"/>
              <a:t>From our visit to two universities in China, it is obvious that the Chinese regard research and development as an integral part of their bamboo industry.  </a:t>
            </a:r>
          </a:p>
          <a:p>
            <a:pPr lvl="1"/>
            <a:r>
              <a:rPr lang="en-ZA" sz="2912" dirty="0"/>
              <a:t>Most of the bamboo products is also to be seen at the universities and can be assumed that primary research was done by universities in collaboration with production companies.</a:t>
            </a:r>
          </a:p>
          <a:p>
            <a:pPr lvl="1"/>
            <a:r>
              <a:rPr lang="en-ZA" sz="2912" dirty="0"/>
              <a:t>Identified Universities are keen to collaborate with SA counterparts</a:t>
            </a:r>
            <a:r>
              <a:rPr lang="en-ZA" sz="2912" dirty="0" smtClean="0"/>
              <a:t>.</a:t>
            </a:r>
            <a:endParaRPr lang="en-ZA" sz="2912" dirty="0"/>
          </a:p>
          <a:p>
            <a:pPr lvl="1"/>
            <a:endParaRPr lang="en-ZA" sz="2912" dirty="0"/>
          </a:p>
          <a:p>
            <a:pPr marL="329184" lvl="1" indent="0">
              <a:buNone/>
            </a:pPr>
            <a:endParaRPr lang="en-ZA" sz="2912" dirty="0"/>
          </a:p>
        </p:txBody>
      </p:sp>
    </p:spTree>
    <p:extLst>
      <p:ext uri="{BB962C8B-B14F-4D97-AF65-F5344CB8AC3E}">
        <p14:creationId xmlns:p14="http://schemas.microsoft.com/office/powerpoint/2010/main" val="7833909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86" y="0"/>
            <a:ext cx="7772400" cy="609600"/>
          </a:xfrm>
        </p:spPr>
        <p:txBody>
          <a:bodyPr/>
          <a:lstStyle/>
          <a:p>
            <a:r>
              <a:rPr lang="en-ZA" b="1" dirty="0" smtClean="0"/>
              <a:t>INBAR STUDY TOUR- CHINA</a:t>
            </a:r>
            <a:endParaRPr lang="en-ZA" b="1" dirty="0"/>
          </a:p>
        </p:txBody>
      </p:sp>
      <p:sp>
        <p:nvSpPr>
          <p:cNvPr id="3" name="Content Placeholder 2"/>
          <p:cNvSpPr>
            <a:spLocks noGrp="1"/>
          </p:cNvSpPr>
          <p:nvPr>
            <p:ph idx="1"/>
          </p:nvPr>
        </p:nvSpPr>
        <p:spPr>
          <a:xfrm>
            <a:off x="0" y="644857"/>
            <a:ext cx="9144000" cy="4114800"/>
          </a:xfrm>
        </p:spPr>
        <p:txBody>
          <a:bodyPr/>
          <a:lstStyle/>
          <a:p>
            <a:r>
              <a:rPr lang="en-ZA" sz="3200" dirty="0" smtClean="0"/>
              <a:t>Lessons learned:</a:t>
            </a:r>
          </a:p>
          <a:p>
            <a:pPr lvl="1"/>
            <a:r>
              <a:rPr lang="en-ZA" sz="2912" dirty="0"/>
              <a:t>The Bamboo industry in China is a huge industry which exists for centuries.  </a:t>
            </a:r>
          </a:p>
          <a:p>
            <a:pPr lvl="1"/>
            <a:r>
              <a:rPr lang="en-ZA" sz="2912" dirty="0"/>
              <a:t>Various applications for bamboo originated in ancient times and are still in use today.  </a:t>
            </a:r>
          </a:p>
          <a:p>
            <a:pPr lvl="1"/>
            <a:r>
              <a:rPr lang="en-ZA" sz="2912" dirty="0"/>
              <a:t>Basically all parts of the plant can be put to use if the industry chain is well-managed.  </a:t>
            </a:r>
          </a:p>
          <a:p>
            <a:pPr lvl="1"/>
            <a:r>
              <a:rPr lang="en-ZA" sz="2912" dirty="0"/>
              <a:t>Economy of scale will however impact on different applications and therefore needs careful consideration in order to compete successfully in a free-market economy and ensure sustainability of the envisaged bamboo industry in SA</a:t>
            </a:r>
            <a:r>
              <a:rPr lang="en-ZA" sz="2912" dirty="0" smtClean="0"/>
              <a:t>.</a:t>
            </a:r>
            <a:endParaRPr lang="en-ZA" sz="2912" dirty="0"/>
          </a:p>
          <a:p>
            <a:pPr lvl="1"/>
            <a:endParaRPr lang="en-ZA" sz="2912" dirty="0"/>
          </a:p>
          <a:p>
            <a:pPr marL="329184" lvl="1" indent="0">
              <a:buNone/>
            </a:pPr>
            <a:endParaRPr lang="en-ZA" sz="2912" dirty="0"/>
          </a:p>
        </p:txBody>
      </p:sp>
    </p:spTree>
    <p:extLst>
      <p:ext uri="{BB962C8B-B14F-4D97-AF65-F5344CB8AC3E}">
        <p14:creationId xmlns:p14="http://schemas.microsoft.com/office/powerpoint/2010/main" val="20260307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86" y="0"/>
            <a:ext cx="7772400" cy="609600"/>
          </a:xfrm>
        </p:spPr>
        <p:txBody>
          <a:bodyPr/>
          <a:lstStyle/>
          <a:p>
            <a:r>
              <a:rPr lang="en-ZA" b="1" dirty="0" smtClean="0"/>
              <a:t>INBAR STUDY TOUR- CHINA</a:t>
            </a:r>
            <a:endParaRPr lang="en-ZA" b="1" dirty="0"/>
          </a:p>
        </p:txBody>
      </p:sp>
      <p:sp>
        <p:nvSpPr>
          <p:cNvPr id="3" name="Content Placeholder 2"/>
          <p:cNvSpPr>
            <a:spLocks noGrp="1"/>
          </p:cNvSpPr>
          <p:nvPr>
            <p:ph idx="1"/>
          </p:nvPr>
        </p:nvSpPr>
        <p:spPr>
          <a:xfrm>
            <a:off x="0" y="644857"/>
            <a:ext cx="9144000" cy="4114800"/>
          </a:xfrm>
        </p:spPr>
        <p:txBody>
          <a:bodyPr/>
          <a:lstStyle/>
          <a:p>
            <a:r>
              <a:rPr lang="en-ZA" sz="3200" dirty="0" smtClean="0"/>
              <a:t>Lessons learned:</a:t>
            </a:r>
          </a:p>
          <a:p>
            <a:pPr lvl="1"/>
            <a:r>
              <a:rPr lang="en-ZA" sz="2912" dirty="0"/>
              <a:t>South Africa is in a </a:t>
            </a:r>
            <a:r>
              <a:rPr lang="en-ZA" sz="2912" dirty="0" err="1"/>
              <a:t>favorable</a:t>
            </a:r>
            <a:r>
              <a:rPr lang="en-ZA" sz="2912" dirty="0"/>
              <a:t> position to initiate a bamboo-industry.  Further research should be done to ensure that the correct species are planted at the best suitable locations.  The choice of best suitable species to be planted will be dictated by amongst others: </a:t>
            </a:r>
            <a:endParaRPr lang="en-ZA" sz="2912" dirty="0" smtClean="0"/>
          </a:p>
          <a:p>
            <a:pPr lvl="2"/>
            <a:r>
              <a:rPr lang="en-ZA" sz="2624" dirty="0" smtClean="0"/>
              <a:t>physical-biological factors, market demand, market location, workforce </a:t>
            </a:r>
            <a:r>
              <a:rPr lang="en-ZA" sz="2624" dirty="0"/>
              <a:t>level of </a:t>
            </a:r>
            <a:r>
              <a:rPr lang="en-ZA" sz="2624" dirty="0" smtClean="0"/>
              <a:t>skills, competitive advantages, socio-economic considerations, etc.</a:t>
            </a:r>
            <a:endParaRPr lang="en-ZA" sz="2912" dirty="0"/>
          </a:p>
        </p:txBody>
      </p:sp>
    </p:spTree>
    <p:extLst>
      <p:ext uri="{BB962C8B-B14F-4D97-AF65-F5344CB8AC3E}">
        <p14:creationId xmlns:p14="http://schemas.microsoft.com/office/powerpoint/2010/main" val="2163192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86" y="0"/>
            <a:ext cx="7772400" cy="609600"/>
          </a:xfrm>
        </p:spPr>
        <p:txBody>
          <a:bodyPr/>
          <a:lstStyle/>
          <a:p>
            <a:r>
              <a:rPr lang="en-ZA" b="1" dirty="0" smtClean="0"/>
              <a:t>INBAR STUDY TOUR- CHINA</a:t>
            </a:r>
            <a:endParaRPr lang="en-ZA" b="1" dirty="0"/>
          </a:p>
        </p:txBody>
      </p:sp>
      <p:sp>
        <p:nvSpPr>
          <p:cNvPr id="3" name="Content Placeholder 2"/>
          <p:cNvSpPr>
            <a:spLocks noGrp="1"/>
          </p:cNvSpPr>
          <p:nvPr>
            <p:ph idx="1"/>
          </p:nvPr>
        </p:nvSpPr>
        <p:spPr>
          <a:xfrm>
            <a:off x="0" y="644857"/>
            <a:ext cx="9144000" cy="4114800"/>
          </a:xfrm>
        </p:spPr>
        <p:txBody>
          <a:bodyPr/>
          <a:lstStyle/>
          <a:p>
            <a:r>
              <a:rPr lang="en-ZA" sz="3200" dirty="0" smtClean="0"/>
              <a:t>Lessons learned:</a:t>
            </a:r>
          </a:p>
          <a:p>
            <a:pPr lvl="1"/>
            <a:r>
              <a:rPr lang="en-ZA" sz="2912" dirty="0"/>
              <a:t> It will be crucial and in everyone’s best interest to do proper research and planning before rushing in and in the process make costly mistakes.  Not only will this harm the industry’s image but also damages communities trust.</a:t>
            </a:r>
          </a:p>
          <a:p>
            <a:pPr lvl="1"/>
            <a:r>
              <a:rPr lang="en-ZA" sz="2912" dirty="0"/>
              <a:t>The bamboo industry seems to offer the necessary elements to provide job creation and poverty alleviation on a large scale while also contributing to a more sustainable and greener environment.  </a:t>
            </a:r>
          </a:p>
          <a:p>
            <a:pPr lvl="1"/>
            <a:r>
              <a:rPr lang="en-ZA" sz="2912" dirty="0"/>
              <a:t>Proper research, planning and implementation however will eventually determine the ratio of success</a:t>
            </a:r>
            <a:r>
              <a:rPr lang="en-ZA" sz="2912" dirty="0" smtClean="0"/>
              <a:t>.</a:t>
            </a:r>
            <a:endParaRPr lang="en-ZA" sz="2912" dirty="0"/>
          </a:p>
        </p:txBody>
      </p:sp>
    </p:spTree>
    <p:extLst>
      <p:ext uri="{BB962C8B-B14F-4D97-AF65-F5344CB8AC3E}">
        <p14:creationId xmlns:p14="http://schemas.microsoft.com/office/powerpoint/2010/main" val="19064171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609600"/>
          </a:xfrm>
        </p:spPr>
        <p:txBody>
          <a:bodyPr/>
          <a:lstStyle/>
          <a:p>
            <a:r>
              <a:rPr lang="en-ZA" b="1" dirty="0" smtClean="0"/>
              <a:t>BAMBOO INDUSTRY CONCEPTUAL FRAMEWORK</a:t>
            </a:r>
            <a:endParaRPr lang="en-ZA" b="1" dirty="0"/>
          </a:p>
        </p:txBody>
      </p:sp>
      <p:sp>
        <p:nvSpPr>
          <p:cNvPr id="5" name="Content Placeholder 4"/>
          <p:cNvSpPr>
            <a:spLocks noGrp="1"/>
          </p:cNvSpPr>
          <p:nvPr>
            <p:ph idx="1"/>
          </p:nvPr>
        </p:nvSpPr>
        <p:spPr/>
        <p:txBody>
          <a:bodyPr/>
          <a:lstStyle/>
          <a:p>
            <a:endParaRPr lang="en-ZA"/>
          </a:p>
        </p:txBody>
      </p:sp>
      <p:pic>
        <p:nvPicPr>
          <p:cNvPr id="6" name="Picture 5"/>
          <p:cNvPicPr>
            <a:picLocks noChangeAspect="1"/>
          </p:cNvPicPr>
          <p:nvPr/>
        </p:nvPicPr>
        <p:blipFill>
          <a:blip r:embed="rId2"/>
          <a:stretch>
            <a:fillRect/>
          </a:stretch>
        </p:blipFill>
        <p:spPr>
          <a:xfrm>
            <a:off x="0" y="1066800"/>
            <a:ext cx="9144000" cy="5791200"/>
          </a:xfrm>
          <a:prstGeom prst="rect">
            <a:avLst/>
          </a:prstGeom>
        </p:spPr>
      </p:pic>
    </p:spTree>
    <p:extLst>
      <p:ext uri="{BB962C8B-B14F-4D97-AF65-F5344CB8AC3E}">
        <p14:creationId xmlns:p14="http://schemas.microsoft.com/office/powerpoint/2010/main" val="7067322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757" y="0"/>
            <a:ext cx="8240486" cy="609600"/>
          </a:xfrm>
        </p:spPr>
        <p:txBody>
          <a:bodyPr/>
          <a:lstStyle/>
          <a:p>
            <a:r>
              <a:rPr lang="en-ZA" b="1" dirty="0" smtClean="0"/>
              <a:t>BAMBOO POTENTIAL PRODUCT FLOW</a:t>
            </a:r>
            <a:endParaRPr lang="en-ZA" b="1" dirty="0"/>
          </a:p>
        </p:txBody>
      </p:sp>
      <p:pic>
        <p:nvPicPr>
          <p:cNvPr id="7" name="Content Placeholder 6"/>
          <p:cNvPicPr>
            <a:picLocks noGrp="1" noChangeAspect="1"/>
          </p:cNvPicPr>
          <p:nvPr>
            <p:ph idx="1"/>
          </p:nvPr>
        </p:nvPicPr>
        <p:blipFill>
          <a:blip r:embed="rId2"/>
          <a:stretch>
            <a:fillRect/>
          </a:stretch>
        </p:blipFill>
        <p:spPr>
          <a:xfrm>
            <a:off x="451757" y="691840"/>
            <a:ext cx="8153400" cy="6171847"/>
          </a:xfrm>
          <a:prstGeom prst="rect">
            <a:avLst/>
          </a:prstGeom>
        </p:spPr>
      </p:pic>
    </p:spTree>
    <p:extLst>
      <p:ext uri="{BB962C8B-B14F-4D97-AF65-F5344CB8AC3E}">
        <p14:creationId xmlns:p14="http://schemas.microsoft.com/office/powerpoint/2010/main" val="9150501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86" y="0"/>
            <a:ext cx="7772400" cy="609600"/>
          </a:xfrm>
        </p:spPr>
        <p:txBody>
          <a:bodyPr/>
          <a:lstStyle/>
          <a:p>
            <a:r>
              <a:rPr lang="en-ZA" b="1" dirty="0" smtClean="0"/>
              <a:t>CLUSTER APPROACH</a:t>
            </a:r>
            <a:endParaRPr lang="en-ZA" b="1" dirty="0"/>
          </a:p>
        </p:txBody>
      </p:sp>
      <p:sp>
        <p:nvSpPr>
          <p:cNvPr id="3" name="Content Placeholder 2"/>
          <p:cNvSpPr>
            <a:spLocks noGrp="1"/>
          </p:cNvSpPr>
          <p:nvPr>
            <p:ph idx="1"/>
          </p:nvPr>
        </p:nvSpPr>
        <p:spPr>
          <a:xfrm>
            <a:off x="0" y="644857"/>
            <a:ext cx="9144000" cy="4114800"/>
          </a:xfrm>
        </p:spPr>
        <p:txBody>
          <a:bodyPr/>
          <a:lstStyle/>
          <a:p>
            <a:r>
              <a:rPr lang="en-ZA" sz="3200" dirty="0"/>
              <a:t>Six different product groups were identified to make up a cluster and utilize all parts of the bamboo plant, produced by the bamboo farming operation, namely:</a:t>
            </a:r>
          </a:p>
          <a:p>
            <a:pPr lvl="1"/>
            <a:r>
              <a:rPr lang="en-ZA" sz="2912" dirty="0" smtClean="0"/>
              <a:t>Bamboo </a:t>
            </a:r>
            <a:r>
              <a:rPr lang="en-ZA" sz="2912" dirty="0"/>
              <a:t>Hand </a:t>
            </a:r>
            <a:r>
              <a:rPr lang="en-ZA" sz="2912" dirty="0" smtClean="0"/>
              <a:t>Weaving, 17 jobs;</a:t>
            </a:r>
            <a:endParaRPr lang="en-ZA" sz="2912" dirty="0"/>
          </a:p>
          <a:p>
            <a:pPr lvl="1"/>
            <a:r>
              <a:rPr lang="en-ZA" sz="2912" dirty="0" smtClean="0"/>
              <a:t>Bamboo </a:t>
            </a:r>
            <a:r>
              <a:rPr lang="en-ZA" sz="2912" dirty="0"/>
              <a:t>Advanced </a:t>
            </a:r>
            <a:r>
              <a:rPr lang="en-ZA" sz="2912" dirty="0" smtClean="0"/>
              <a:t>Weaving, 17 jobs;</a:t>
            </a:r>
            <a:endParaRPr lang="en-ZA" sz="2912" dirty="0"/>
          </a:p>
          <a:p>
            <a:pPr lvl="1"/>
            <a:r>
              <a:rPr lang="en-ZA" sz="2912" dirty="0" smtClean="0"/>
              <a:t>Bamboo Furniture, 35 jobs;</a:t>
            </a:r>
            <a:endParaRPr lang="en-ZA" sz="2912" dirty="0"/>
          </a:p>
          <a:p>
            <a:pPr lvl="1"/>
            <a:r>
              <a:rPr lang="en-ZA" sz="2912" dirty="0" smtClean="0"/>
              <a:t>Bamboo Crafts, 37 jobs;</a:t>
            </a:r>
            <a:endParaRPr lang="en-ZA" sz="2912" dirty="0"/>
          </a:p>
          <a:p>
            <a:pPr lvl="1"/>
            <a:r>
              <a:rPr lang="en-ZA" sz="2912" dirty="0" smtClean="0"/>
              <a:t>Bamboo </a:t>
            </a:r>
            <a:r>
              <a:rPr lang="en-ZA" sz="2912" dirty="0"/>
              <a:t>Manufactures Flooring and </a:t>
            </a:r>
            <a:r>
              <a:rPr lang="en-ZA" sz="2912" dirty="0" smtClean="0"/>
              <a:t>Boarding, 45 jobs;</a:t>
            </a:r>
            <a:endParaRPr lang="en-ZA" sz="2912" dirty="0"/>
          </a:p>
          <a:p>
            <a:pPr lvl="1"/>
            <a:r>
              <a:rPr lang="en-ZA" sz="2912" dirty="0" smtClean="0"/>
              <a:t>Bamboo </a:t>
            </a:r>
            <a:r>
              <a:rPr lang="en-ZA" sz="2912" dirty="0"/>
              <a:t>Biomass for charcoal </a:t>
            </a:r>
            <a:r>
              <a:rPr lang="en-ZA" sz="2912" dirty="0" smtClean="0"/>
              <a:t>production, 8 jobs.</a:t>
            </a:r>
          </a:p>
          <a:p>
            <a:pPr lvl="1"/>
            <a:r>
              <a:rPr lang="en-ZA" sz="2912" dirty="0" smtClean="0">
                <a:solidFill>
                  <a:srgbClr val="FF0000"/>
                </a:solidFill>
              </a:rPr>
              <a:t>170ha (17 612 t) – 159 jobs in processing plant</a:t>
            </a:r>
            <a:endParaRPr lang="en-ZA" sz="2624" dirty="0">
              <a:solidFill>
                <a:srgbClr val="FF0000"/>
              </a:solidFill>
            </a:endParaRPr>
          </a:p>
          <a:p>
            <a:pPr marL="617220" lvl="2" indent="0">
              <a:buNone/>
            </a:pPr>
            <a:endParaRPr lang="en-ZA" sz="2624" dirty="0"/>
          </a:p>
        </p:txBody>
      </p:sp>
    </p:spTree>
    <p:extLst>
      <p:ext uri="{BB962C8B-B14F-4D97-AF65-F5344CB8AC3E}">
        <p14:creationId xmlns:p14="http://schemas.microsoft.com/office/powerpoint/2010/main" val="77907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86" y="0"/>
            <a:ext cx="7772400" cy="609600"/>
          </a:xfrm>
        </p:spPr>
        <p:txBody>
          <a:bodyPr/>
          <a:lstStyle/>
          <a:p>
            <a:r>
              <a:rPr lang="en-ZA" b="1" dirty="0" smtClean="0"/>
              <a:t>BACKGROUND</a:t>
            </a:r>
            <a:endParaRPr lang="en-ZA" b="1" dirty="0"/>
          </a:p>
        </p:txBody>
      </p:sp>
      <p:sp>
        <p:nvSpPr>
          <p:cNvPr id="3" name="Content Placeholder 2"/>
          <p:cNvSpPr>
            <a:spLocks noGrp="1"/>
          </p:cNvSpPr>
          <p:nvPr>
            <p:ph idx="1"/>
          </p:nvPr>
        </p:nvSpPr>
        <p:spPr>
          <a:xfrm>
            <a:off x="10886" y="1066800"/>
            <a:ext cx="9144000" cy="4114800"/>
          </a:xfrm>
        </p:spPr>
        <p:txBody>
          <a:bodyPr/>
          <a:lstStyle/>
          <a:p>
            <a:r>
              <a:rPr lang="nl-NL" sz="3200" dirty="0" smtClean="0"/>
              <a:t>Study was done in 2010/2011 for IDC</a:t>
            </a:r>
          </a:p>
          <a:p>
            <a:r>
              <a:rPr lang="nl-NL" sz="3200" dirty="0" smtClean="0"/>
              <a:t>Study included an INBAR study tour to China</a:t>
            </a:r>
          </a:p>
          <a:p>
            <a:endParaRPr lang="en-US" sz="3200" dirty="0" smtClean="0"/>
          </a:p>
          <a:p>
            <a:pPr marL="0" indent="0">
              <a:buNone/>
            </a:pPr>
            <a:r>
              <a:rPr lang="en-US" sz="2800" dirty="0" smtClean="0"/>
              <a:t> </a:t>
            </a:r>
            <a:endParaRPr lang="en-ZA" sz="2800" dirty="0"/>
          </a:p>
        </p:txBody>
      </p:sp>
    </p:spTree>
    <p:extLst>
      <p:ext uri="{BB962C8B-B14F-4D97-AF65-F5344CB8AC3E}">
        <p14:creationId xmlns:p14="http://schemas.microsoft.com/office/powerpoint/2010/main" val="36790729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86" y="0"/>
            <a:ext cx="7772400" cy="609600"/>
          </a:xfrm>
        </p:spPr>
        <p:txBody>
          <a:bodyPr/>
          <a:lstStyle/>
          <a:p>
            <a:r>
              <a:rPr lang="en-ZA" b="1" dirty="0" smtClean="0"/>
              <a:t>CLUSTER APPROACH</a:t>
            </a:r>
            <a:endParaRPr lang="en-ZA" b="1" dirty="0"/>
          </a:p>
        </p:txBody>
      </p:sp>
      <p:sp>
        <p:nvSpPr>
          <p:cNvPr id="3" name="Content Placeholder 2"/>
          <p:cNvSpPr>
            <a:spLocks noGrp="1"/>
          </p:cNvSpPr>
          <p:nvPr>
            <p:ph idx="1"/>
          </p:nvPr>
        </p:nvSpPr>
        <p:spPr>
          <a:xfrm>
            <a:off x="0" y="644857"/>
            <a:ext cx="9144000" cy="4114800"/>
          </a:xfrm>
        </p:spPr>
        <p:txBody>
          <a:bodyPr/>
          <a:lstStyle/>
          <a:p>
            <a:r>
              <a:rPr lang="en-ZA" sz="3200" dirty="0" smtClean="0"/>
              <a:t>Farming – 170ha – 17 612 t </a:t>
            </a:r>
          </a:p>
          <a:p>
            <a:pPr lvl="1"/>
            <a:r>
              <a:rPr lang="en-ZA" sz="2624" dirty="0" smtClean="0">
                <a:solidFill>
                  <a:srgbClr val="FF0000"/>
                </a:solidFill>
              </a:rPr>
              <a:t> 17 on-farm permanent jobs</a:t>
            </a:r>
          </a:p>
          <a:p>
            <a:pPr lvl="1"/>
            <a:r>
              <a:rPr lang="en-ZA" sz="2624" dirty="0" smtClean="0">
                <a:solidFill>
                  <a:srgbClr val="FF0000"/>
                </a:solidFill>
              </a:rPr>
              <a:t> 262 seasonal jobs (3 months), i.e. FTE = 65 jobs</a:t>
            </a:r>
          </a:p>
          <a:p>
            <a:pPr lvl="1"/>
            <a:r>
              <a:rPr lang="en-ZA" sz="2624" dirty="0">
                <a:solidFill>
                  <a:srgbClr val="FF0000"/>
                </a:solidFill>
              </a:rPr>
              <a:t> </a:t>
            </a:r>
            <a:r>
              <a:rPr lang="en-ZA" sz="2624" dirty="0" smtClean="0">
                <a:solidFill>
                  <a:srgbClr val="FF0000"/>
                </a:solidFill>
              </a:rPr>
              <a:t>Total FTE farming = 82 jobs</a:t>
            </a:r>
          </a:p>
          <a:p>
            <a:pPr lvl="1"/>
            <a:endParaRPr lang="en-ZA" sz="2624" dirty="0">
              <a:solidFill>
                <a:srgbClr val="FF0000"/>
              </a:solidFill>
            </a:endParaRPr>
          </a:p>
          <a:p>
            <a:pPr lvl="1"/>
            <a:endParaRPr lang="en-ZA" sz="2336" dirty="0">
              <a:solidFill>
                <a:srgbClr val="FF0000"/>
              </a:solidFill>
            </a:endParaRPr>
          </a:p>
          <a:p>
            <a:pPr marL="617220" lvl="2" indent="0">
              <a:buNone/>
            </a:pPr>
            <a:endParaRPr lang="en-ZA" sz="2624" dirty="0"/>
          </a:p>
        </p:txBody>
      </p:sp>
    </p:spTree>
    <p:extLst>
      <p:ext uri="{BB962C8B-B14F-4D97-AF65-F5344CB8AC3E}">
        <p14:creationId xmlns:p14="http://schemas.microsoft.com/office/powerpoint/2010/main" val="22775737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86" y="0"/>
            <a:ext cx="7772400" cy="609600"/>
          </a:xfrm>
        </p:spPr>
        <p:txBody>
          <a:bodyPr/>
          <a:lstStyle/>
          <a:p>
            <a:r>
              <a:rPr lang="en-ZA" b="1" dirty="0" smtClean="0"/>
              <a:t>SUMMARY</a:t>
            </a:r>
            <a:endParaRPr lang="en-ZA" b="1" dirty="0"/>
          </a:p>
        </p:txBody>
      </p:sp>
      <p:sp>
        <p:nvSpPr>
          <p:cNvPr id="3" name="Content Placeholder 2"/>
          <p:cNvSpPr>
            <a:spLocks noGrp="1"/>
          </p:cNvSpPr>
          <p:nvPr>
            <p:ph idx="1"/>
          </p:nvPr>
        </p:nvSpPr>
        <p:spPr>
          <a:xfrm>
            <a:off x="0" y="644856"/>
            <a:ext cx="9144000" cy="6213143"/>
          </a:xfrm>
        </p:spPr>
        <p:txBody>
          <a:bodyPr/>
          <a:lstStyle/>
          <a:p>
            <a:r>
              <a:rPr lang="en-ZA" sz="2624" dirty="0"/>
              <a:t>The scoping study indicates that the establishment of a bamboo industry in South Africa </a:t>
            </a:r>
            <a:r>
              <a:rPr lang="en-ZA" sz="2624" dirty="0" smtClean="0"/>
              <a:t>seems to </a:t>
            </a:r>
            <a:r>
              <a:rPr lang="en-ZA" sz="2624" dirty="0"/>
              <a:t>be viable and will make a notable contribution towards GDP contribution, job creation </a:t>
            </a:r>
            <a:r>
              <a:rPr lang="en-ZA" sz="2624" dirty="0" smtClean="0"/>
              <a:t>and poverty </a:t>
            </a:r>
            <a:r>
              <a:rPr lang="en-ZA" sz="2624" dirty="0"/>
              <a:t>alleviation</a:t>
            </a:r>
            <a:r>
              <a:rPr lang="en-ZA" sz="2624" dirty="0" smtClean="0"/>
              <a:t>.</a:t>
            </a:r>
          </a:p>
          <a:p>
            <a:r>
              <a:rPr lang="en-ZA" sz="2624" dirty="0"/>
              <a:t>The scoping study was based on certain assumptions which influenced outcomes. </a:t>
            </a:r>
            <a:r>
              <a:rPr lang="en-ZA" sz="2624" dirty="0" smtClean="0"/>
              <a:t>These assumptions </a:t>
            </a:r>
            <a:r>
              <a:rPr lang="en-ZA" sz="2624" dirty="0"/>
              <a:t>need further refinements to ensure accuracy</a:t>
            </a:r>
            <a:r>
              <a:rPr lang="en-ZA" sz="2624" dirty="0" smtClean="0"/>
              <a:t>.</a:t>
            </a:r>
          </a:p>
          <a:p>
            <a:r>
              <a:rPr lang="en-ZA" sz="2624" dirty="0" smtClean="0"/>
              <a:t>International literature shows that research, </a:t>
            </a:r>
            <a:r>
              <a:rPr lang="en-ZA" sz="2624" dirty="0"/>
              <a:t>product </a:t>
            </a:r>
            <a:r>
              <a:rPr lang="en-ZA" sz="2624" dirty="0" smtClean="0"/>
              <a:t>innovation, information, </a:t>
            </a:r>
            <a:r>
              <a:rPr lang="en-ZA" sz="2624" dirty="0"/>
              <a:t>technology transfer, </a:t>
            </a:r>
            <a:r>
              <a:rPr lang="en-ZA" sz="2624" dirty="0" smtClean="0"/>
              <a:t>and marketing </a:t>
            </a:r>
            <a:r>
              <a:rPr lang="en-ZA" sz="2624" dirty="0"/>
              <a:t>and </a:t>
            </a:r>
            <a:r>
              <a:rPr lang="en-ZA" sz="2624" dirty="0" smtClean="0"/>
              <a:t>promotion are </a:t>
            </a:r>
            <a:r>
              <a:rPr lang="en-ZA" sz="2624" dirty="0"/>
              <a:t>paramount to the commercialization of the industry</a:t>
            </a:r>
            <a:r>
              <a:rPr lang="en-ZA" sz="2624" dirty="0" smtClean="0"/>
              <a:t>.</a:t>
            </a:r>
          </a:p>
          <a:p>
            <a:endParaRPr lang="en-ZA" sz="2624" dirty="0"/>
          </a:p>
        </p:txBody>
      </p:sp>
    </p:spTree>
    <p:extLst>
      <p:ext uri="{BB962C8B-B14F-4D97-AF65-F5344CB8AC3E}">
        <p14:creationId xmlns:p14="http://schemas.microsoft.com/office/powerpoint/2010/main" val="24833337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3"/>
          <p:cNvSpPr txBox="1">
            <a:spLocks noChangeArrowheads="1"/>
          </p:cNvSpPr>
          <p:nvPr/>
        </p:nvSpPr>
        <p:spPr bwMode="auto">
          <a:xfrm>
            <a:off x="3146978" y="570258"/>
            <a:ext cx="2893529" cy="74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226">
                <a:solidFill>
                  <a:srgbClr val="99FFCC"/>
                </a:solidFill>
                <a:latin typeface="Broadway" pitchFamily="82" charset="0"/>
                <a:cs typeface="Arial" panose="020B0604020202020204" pitchFamily="34" charset="0"/>
              </a:rPr>
              <a:t>Thanks</a:t>
            </a:r>
          </a:p>
        </p:txBody>
      </p:sp>
    </p:spTree>
    <p:extLst>
      <p:ext uri="{BB962C8B-B14F-4D97-AF65-F5344CB8AC3E}">
        <p14:creationId xmlns:p14="http://schemas.microsoft.com/office/powerpoint/2010/main" val="8134588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389063" y="152400"/>
            <a:ext cx="6365875" cy="762000"/>
          </a:xfrm>
        </p:spPr>
        <p:txBody>
          <a:bodyPr/>
          <a:lstStyle/>
          <a:p>
            <a:r>
              <a:rPr lang="en-ZA" dirty="0" smtClean="0"/>
              <a:t>THE END</a:t>
            </a:r>
          </a:p>
        </p:txBody>
      </p:sp>
      <p:sp>
        <p:nvSpPr>
          <p:cNvPr id="18435" name="Text Placeholder 3"/>
          <p:cNvSpPr>
            <a:spLocks noGrp="1"/>
          </p:cNvSpPr>
          <p:nvPr>
            <p:ph type="body" sz="half" idx="2"/>
          </p:nvPr>
        </p:nvSpPr>
        <p:spPr>
          <a:xfrm>
            <a:off x="381000" y="1295400"/>
            <a:ext cx="8382000" cy="4495800"/>
          </a:xfrm>
        </p:spPr>
        <p:txBody>
          <a:bodyPr/>
          <a:lstStyle/>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pPr algn="ctr">
              <a:buNone/>
            </a:pPr>
            <a:r>
              <a:rPr lang="en-ZA" sz="4800" dirty="0" smtClean="0">
                <a:latin typeface="Lucida Handwriting" pitchFamily="66" charset="0"/>
                <a:cs typeface="Consolas" pitchFamily="49" charset="0"/>
              </a:rPr>
              <a:t>Thank you !</a:t>
            </a:r>
          </a:p>
        </p:txBody>
      </p:sp>
      <p:graphicFrame>
        <p:nvGraphicFramePr>
          <p:cNvPr id="99330" name="Object 14"/>
          <p:cNvGraphicFramePr>
            <a:graphicFrameLocks noChangeAspect="1"/>
          </p:cNvGraphicFramePr>
          <p:nvPr/>
        </p:nvGraphicFramePr>
        <p:xfrm>
          <a:off x="2895600" y="1371600"/>
          <a:ext cx="3413220" cy="2686050"/>
        </p:xfrm>
        <a:graphic>
          <a:graphicData uri="http://schemas.openxmlformats.org/presentationml/2006/ole">
            <mc:AlternateContent xmlns:mc="http://schemas.openxmlformats.org/markup-compatibility/2006">
              <mc:Choice xmlns:v="urn:schemas-microsoft-com:vml" Requires="v">
                <p:oleObj spid="_x0000_s2115" name="Clip" r:id="rId3" imgW="4000500" imgH="3148013" progId="">
                  <p:embed/>
                </p:oleObj>
              </mc:Choice>
              <mc:Fallback>
                <p:oleObj name="Clip" r:id="rId3" imgW="4000500" imgH="3148013"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371600"/>
                        <a:ext cx="341322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077882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757" y="0"/>
            <a:ext cx="8240486" cy="609600"/>
          </a:xfrm>
        </p:spPr>
        <p:txBody>
          <a:bodyPr/>
          <a:lstStyle/>
          <a:p>
            <a:r>
              <a:rPr lang="en-ZA" b="1" dirty="0" smtClean="0"/>
              <a:t>BAMBOO PHOTO GALLERY</a:t>
            </a:r>
            <a:endParaRPr lang="en-ZA" b="1" dirty="0"/>
          </a:p>
        </p:txBody>
      </p:sp>
      <p:sp>
        <p:nvSpPr>
          <p:cNvPr id="3" name="Content Placeholder 2"/>
          <p:cNvSpPr>
            <a:spLocks noGrp="1"/>
          </p:cNvSpPr>
          <p:nvPr>
            <p:ph idx="1"/>
          </p:nvPr>
        </p:nvSpPr>
        <p:spPr/>
        <p:txBody>
          <a:bodyPr/>
          <a:lstStyle/>
          <a:p>
            <a:endParaRPr lang="en-ZA"/>
          </a:p>
        </p:txBody>
      </p:sp>
    </p:spTree>
    <p:extLst>
      <p:ext uri="{BB962C8B-B14F-4D97-AF65-F5344CB8AC3E}">
        <p14:creationId xmlns:p14="http://schemas.microsoft.com/office/powerpoint/2010/main" val="26456503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86" y="0"/>
            <a:ext cx="7772400" cy="609600"/>
          </a:xfrm>
        </p:spPr>
        <p:txBody>
          <a:bodyPr/>
          <a:lstStyle/>
          <a:p>
            <a:r>
              <a:rPr lang="en-ZA" b="1" dirty="0" smtClean="0"/>
              <a:t>BAMBOO INDUSTRY OVERVIEW</a:t>
            </a:r>
            <a:endParaRPr lang="en-ZA" b="1" dirty="0"/>
          </a:p>
        </p:txBody>
      </p:sp>
      <p:sp>
        <p:nvSpPr>
          <p:cNvPr id="3" name="Content Placeholder 2"/>
          <p:cNvSpPr>
            <a:spLocks noGrp="1"/>
          </p:cNvSpPr>
          <p:nvPr>
            <p:ph idx="1"/>
          </p:nvPr>
        </p:nvSpPr>
        <p:spPr>
          <a:xfrm>
            <a:off x="10886" y="609600"/>
            <a:ext cx="9144000" cy="4114800"/>
          </a:xfrm>
        </p:spPr>
        <p:txBody>
          <a:bodyPr/>
          <a:lstStyle/>
          <a:p>
            <a:endParaRPr lang="en-US" sz="3200" dirty="0" smtClean="0"/>
          </a:p>
          <a:p>
            <a:endParaRPr lang="en-US" sz="3200" dirty="0" smtClean="0"/>
          </a:p>
          <a:p>
            <a:endParaRPr lang="en-US" sz="3200" dirty="0"/>
          </a:p>
          <a:p>
            <a:endParaRPr lang="en-US" sz="3200" dirty="0" smtClean="0"/>
          </a:p>
          <a:p>
            <a:endParaRPr lang="en-US" sz="3200" dirty="0"/>
          </a:p>
          <a:p>
            <a:endParaRPr lang="en-US" sz="3200" dirty="0" smtClean="0"/>
          </a:p>
          <a:p>
            <a:endParaRPr lang="en-US" sz="3200" dirty="0"/>
          </a:p>
          <a:p>
            <a:endParaRPr lang="en-US" sz="2400" dirty="0" smtClean="0"/>
          </a:p>
          <a:p>
            <a:endParaRPr lang="en-US" sz="2400" dirty="0"/>
          </a:p>
          <a:p>
            <a:r>
              <a:rPr lang="en-US" sz="2400" dirty="0" smtClean="0"/>
              <a:t>Global </a:t>
            </a:r>
            <a:r>
              <a:rPr lang="en-US" sz="2400" dirty="0"/>
              <a:t>export value = USD 2,503million </a:t>
            </a:r>
            <a:r>
              <a:rPr lang="en-US" sz="2400" dirty="0" smtClean="0"/>
              <a:t>(</a:t>
            </a:r>
            <a:r>
              <a:rPr lang="en-US" sz="2400" dirty="0"/>
              <a:t>UN </a:t>
            </a:r>
            <a:r>
              <a:rPr lang="en-US" sz="2400" dirty="0" err="1"/>
              <a:t>Comtrade</a:t>
            </a:r>
            <a:r>
              <a:rPr lang="en-US" sz="2400" dirty="0"/>
              <a:t>, </a:t>
            </a:r>
            <a:r>
              <a:rPr lang="en-US" sz="2400" dirty="0" smtClean="0"/>
              <a:t>2007)</a:t>
            </a:r>
            <a:endParaRPr lang="en-US" sz="3200" dirty="0"/>
          </a:p>
          <a:p>
            <a:endParaRPr lang="en-US" sz="3200" dirty="0" smtClean="0"/>
          </a:p>
          <a:p>
            <a:pPr marL="0" indent="0">
              <a:buNone/>
            </a:pPr>
            <a:r>
              <a:rPr lang="en-US" sz="2800" dirty="0" smtClean="0"/>
              <a:t> </a:t>
            </a:r>
            <a:endParaRPr lang="en-ZA" sz="2800" dirty="0"/>
          </a:p>
        </p:txBody>
      </p:sp>
      <p:pic>
        <p:nvPicPr>
          <p:cNvPr id="4" name="Picture 3"/>
          <p:cNvPicPr/>
          <p:nvPr/>
        </p:nvPicPr>
        <p:blipFill>
          <a:blip r:embed="rId2" cstate="print"/>
          <a:srcRect/>
          <a:stretch>
            <a:fillRect/>
          </a:stretch>
        </p:blipFill>
        <p:spPr bwMode="auto">
          <a:xfrm>
            <a:off x="1273629" y="762000"/>
            <a:ext cx="6618514" cy="4724400"/>
          </a:xfrm>
          <a:prstGeom prst="rect">
            <a:avLst/>
          </a:prstGeom>
          <a:noFill/>
          <a:ln w="9525">
            <a:noFill/>
            <a:miter lim="800000"/>
            <a:headEnd/>
            <a:tailEnd/>
          </a:ln>
        </p:spPr>
      </p:pic>
    </p:spTree>
    <p:extLst>
      <p:ext uri="{BB962C8B-B14F-4D97-AF65-F5344CB8AC3E}">
        <p14:creationId xmlns:p14="http://schemas.microsoft.com/office/powerpoint/2010/main" val="16966549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86" y="0"/>
            <a:ext cx="7772400" cy="609600"/>
          </a:xfrm>
        </p:spPr>
        <p:txBody>
          <a:bodyPr/>
          <a:lstStyle/>
          <a:p>
            <a:r>
              <a:rPr lang="en-ZA" b="1" dirty="0" smtClean="0"/>
              <a:t>BAMBOO INDUSTRY OVERVIEW</a:t>
            </a:r>
            <a:endParaRPr lang="en-ZA" b="1" dirty="0"/>
          </a:p>
        </p:txBody>
      </p:sp>
      <p:sp>
        <p:nvSpPr>
          <p:cNvPr id="3" name="Content Placeholder 2"/>
          <p:cNvSpPr>
            <a:spLocks noGrp="1"/>
          </p:cNvSpPr>
          <p:nvPr>
            <p:ph idx="1"/>
          </p:nvPr>
        </p:nvSpPr>
        <p:spPr>
          <a:xfrm>
            <a:off x="10886" y="620973"/>
            <a:ext cx="9144000" cy="4114800"/>
          </a:xfrm>
        </p:spPr>
        <p:txBody>
          <a:bodyPr/>
          <a:lstStyle/>
          <a:p>
            <a:r>
              <a:rPr lang="en-ZA" sz="3200" dirty="0"/>
              <a:t>Bamboo and rattan furniture and seats (26%), bamboo industrial products (26%) and bamboo plaited products (12%) constitute the largest products of global exports.</a:t>
            </a:r>
            <a:r>
              <a:rPr lang="en-US" sz="3200" dirty="0"/>
              <a:t> </a:t>
            </a:r>
          </a:p>
          <a:p>
            <a:r>
              <a:rPr lang="en-ZA" sz="3200" dirty="0"/>
              <a:t>Global exports of bamboo products reached USD 2,5-billion in 2007. It </a:t>
            </a:r>
            <a:r>
              <a:rPr lang="en-ZA" sz="3200" dirty="0" smtClean="0"/>
              <a:t>was projected to reach </a:t>
            </a:r>
            <a:r>
              <a:rPr lang="en-ZA" sz="3200" dirty="0"/>
              <a:t>USD 5-billion </a:t>
            </a:r>
            <a:r>
              <a:rPr lang="en-ZA" sz="3200" dirty="0" smtClean="0"/>
              <a:t>in 2011 </a:t>
            </a:r>
            <a:r>
              <a:rPr lang="en-ZA" sz="3200" dirty="0"/>
              <a:t>and </a:t>
            </a:r>
            <a:r>
              <a:rPr lang="en-ZA" sz="3200" dirty="0" smtClean="0"/>
              <a:t>between </a:t>
            </a:r>
            <a:r>
              <a:rPr lang="en-ZA" sz="3200" dirty="0"/>
              <a:t>USD 15-billion and USD 20-billion in </a:t>
            </a:r>
            <a:r>
              <a:rPr lang="en-ZA" sz="3200" dirty="0" smtClean="0"/>
              <a:t>2017 (INBAR</a:t>
            </a:r>
            <a:r>
              <a:rPr lang="en-ZA" sz="3200" dirty="0"/>
              <a:t>, 2011</a:t>
            </a:r>
            <a:r>
              <a:rPr lang="en-ZA" sz="3200" dirty="0" smtClean="0"/>
              <a:t>).</a:t>
            </a:r>
          </a:p>
          <a:p>
            <a:r>
              <a:rPr lang="en-ZA" sz="3200" dirty="0"/>
              <a:t>China is by far the largest exporter with 46% market share followed by Indonesia (16%) and </a:t>
            </a:r>
            <a:r>
              <a:rPr lang="en-ZA" sz="3200" dirty="0" smtClean="0"/>
              <a:t>Vietnam (5</a:t>
            </a:r>
            <a:r>
              <a:rPr lang="en-ZA" sz="3200" dirty="0"/>
              <a:t>%).</a:t>
            </a:r>
            <a:endParaRPr lang="en-US" sz="3200" dirty="0"/>
          </a:p>
          <a:p>
            <a:endParaRPr lang="en-US" sz="3200" dirty="0" smtClean="0"/>
          </a:p>
          <a:p>
            <a:pPr marL="0" indent="0">
              <a:buNone/>
            </a:pPr>
            <a:r>
              <a:rPr lang="en-US" sz="2800" dirty="0" smtClean="0"/>
              <a:t> </a:t>
            </a:r>
            <a:endParaRPr lang="en-ZA" sz="2800" dirty="0"/>
          </a:p>
        </p:txBody>
      </p:sp>
    </p:spTree>
    <p:extLst>
      <p:ext uri="{BB962C8B-B14F-4D97-AF65-F5344CB8AC3E}">
        <p14:creationId xmlns:p14="http://schemas.microsoft.com/office/powerpoint/2010/main" val="4028802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86" y="0"/>
            <a:ext cx="7772400" cy="609600"/>
          </a:xfrm>
        </p:spPr>
        <p:txBody>
          <a:bodyPr/>
          <a:lstStyle/>
          <a:p>
            <a:r>
              <a:rPr lang="en-ZA" b="1" dirty="0" smtClean="0"/>
              <a:t>BAMBOO INDUSTRY OVERVIEW</a:t>
            </a:r>
            <a:endParaRPr lang="en-ZA" b="1" dirty="0"/>
          </a:p>
        </p:txBody>
      </p:sp>
      <p:sp>
        <p:nvSpPr>
          <p:cNvPr id="3" name="Content Placeholder 2"/>
          <p:cNvSpPr>
            <a:spLocks noGrp="1"/>
          </p:cNvSpPr>
          <p:nvPr>
            <p:ph idx="1"/>
          </p:nvPr>
        </p:nvSpPr>
        <p:spPr>
          <a:xfrm>
            <a:off x="10886" y="838200"/>
            <a:ext cx="9144000" cy="4114800"/>
          </a:xfrm>
        </p:spPr>
        <p:txBody>
          <a:bodyPr/>
          <a:lstStyle/>
          <a:p>
            <a:r>
              <a:rPr lang="en-ZA" sz="3200" dirty="0" smtClean="0"/>
              <a:t>The </a:t>
            </a:r>
            <a:r>
              <a:rPr lang="en-ZA" sz="3200" dirty="0"/>
              <a:t>biggest importers are European Union (29%), USA (18%) </a:t>
            </a:r>
            <a:r>
              <a:rPr lang="en-ZA" sz="3200" dirty="0" smtClean="0"/>
              <a:t>and Japan </a:t>
            </a:r>
            <a:r>
              <a:rPr lang="en-ZA" sz="3200" dirty="0"/>
              <a:t>(10</a:t>
            </a:r>
            <a:r>
              <a:rPr lang="en-ZA" sz="3200" dirty="0" smtClean="0"/>
              <a:t>%).</a:t>
            </a:r>
          </a:p>
          <a:p>
            <a:r>
              <a:rPr lang="en-ZA" sz="3200" dirty="0"/>
              <a:t>South African imports of bamboo and rattan products in 2007 were in excess of R120-million </a:t>
            </a:r>
            <a:r>
              <a:rPr lang="en-ZA" sz="3200" dirty="0" smtClean="0"/>
              <a:t>in 2007 </a:t>
            </a:r>
            <a:r>
              <a:rPr lang="en-ZA" sz="3200" dirty="0"/>
              <a:t>and decline to R100-million in 2010 correlating with the global financial crisis trends</a:t>
            </a:r>
            <a:r>
              <a:rPr lang="en-ZA" sz="3200" dirty="0" smtClean="0"/>
              <a:t>.</a:t>
            </a:r>
          </a:p>
          <a:p>
            <a:r>
              <a:rPr lang="en-ZA" sz="3200" dirty="0"/>
              <a:t>Bamboo and rattan exports from South Africa followed the trend and declined from </a:t>
            </a:r>
            <a:r>
              <a:rPr lang="en-ZA" sz="3200" dirty="0" smtClean="0"/>
              <a:t>R30-million in </a:t>
            </a:r>
            <a:r>
              <a:rPr lang="en-ZA" sz="3200" dirty="0"/>
              <a:t>2007 to a mere R7-million in 2010. </a:t>
            </a:r>
            <a:endParaRPr lang="en-US" sz="3200" dirty="0" smtClean="0"/>
          </a:p>
          <a:p>
            <a:pPr marL="0" indent="0">
              <a:buNone/>
            </a:pPr>
            <a:r>
              <a:rPr lang="en-US" sz="2800" dirty="0" smtClean="0"/>
              <a:t> </a:t>
            </a:r>
            <a:endParaRPr lang="en-ZA" sz="2800" dirty="0"/>
          </a:p>
        </p:txBody>
      </p:sp>
    </p:spTree>
    <p:extLst>
      <p:ext uri="{BB962C8B-B14F-4D97-AF65-F5344CB8AC3E}">
        <p14:creationId xmlns:p14="http://schemas.microsoft.com/office/powerpoint/2010/main" val="37525950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86" y="0"/>
            <a:ext cx="7772400" cy="609600"/>
          </a:xfrm>
        </p:spPr>
        <p:txBody>
          <a:bodyPr/>
          <a:lstStyle/>
          <a:p>
            <a:r>
              <a:rPr lang="en-ZA" b="1" dirty="0" smtClean="0"/>
              <a:t>SA PRODUCTION CAPACITY</a:t>
            </a:r>
            <a:endParaRPr lang="en-ZA" b="1" dirty="0"/>
          </a:p>
        </p:txBody>
      </p:sp>
      <p:sp>
        <p:nvSpPr>
          <p:cNvPr id="3" name="Content Placeholder 2"/>
          <p:cNvSpPr>
            <a:spLocks noGrp="1"/>
          </p:cNvSpPr>
          <p:nvPr>
            <p:ph idx="1"/>
          </p:nvPr>
        </p:nvSpPr>
        <p:spPr>
          <a:xfrm>
            <a:off x="10886" y="838200"/>
            <a:ext cx="9144000" cy="4114800"/>
          </a:xfrm>
        </p:spPr>
        <p:txBody>
          <a:bodyPr/>
          <a:lstStyle/>
          <a:p>
            <a:pPr marL="0" indent="0">
              <a:buNone/>
            </a:pPr>
            <a:r>
              <a:rPr lang="en-US" sz="2800" dirty="0" smtClean="0"/>
              <a:t> </a:t>
            </a:r>
            <a:endParaRPr lang="en-ZA" sz="2800" dirty="0"/>
          </a:p>
        </p:txBody>
      </p:sp>
      <p:pic>
        <p:nvPicPr>
          <p:cNvPr id="4" name="Picture 3"/>
          <p:cNvPicPr>
            <a:picLocks noChangeAspect="1"/>
          </p:cNvPicPr>
          <p:nvPr/>
        </p:nvPicPr>
        <p:blipFill>
          <a:blip r:embed="rId2"/>
          <a:stretch>
            <a:fillRect/>
          </a:stretch>
        </p:blipFill>
        <p:spPr>
          <a:xfrm>
            <a:off x="0" y="609600"/>
            <a:ext cx="9144000" cy="6248399"/>
          </a:xfrm>
          <a:prstGeom prst="rect">
            <a:avLst/>
          </a:prstGeom>
        </p:spPr>
      </p:pic>
    </p:spTree>
    <p:extLst>
      <p:ext uri="{BB962C8B-B14F-4D97-AF65-F5344CB8AC3E}">
        <p14:creationId xmlns:p14="http://schemas.microsoft.com/office/powerpoint/2010/main" val="993784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86" y="0"/>
            <a:ext cx="7772400" cy="609600"/>
          </a:xfrm>
        </p:spPr>
        <p:txBody>
          <a:bodyPr/>
          <a:lstStyle/>
          <a:p>
            <a:r>
              <a:rPr lang="en-ZA" b="1" dirty="0" smtClean="0"/>
              <a:t>SA PRODUCTION CAPACITY</a:t>
            </a:r>
            <a:endParaRPr lang="en-ZA" b="1" dirty="0"/>
          </a:p>
        </p:txBody>
      </p:sp>
      <p:sp>
        <p:nvSpPr>
          <p:cNvPr id="3" name="Content Placeholder 2"/>
          <p:cNvSpPr>
            <a:spLocks noGrp="1"/>
          </p:cNvSpPr>
          <p:nvPr>
            <p:ph idx="1"/>
          </p:nvPr>
        </p:nvSpPr>
        <p:spPr>
          <a:xfrm>
            <a:off x="-12510" y="1069637"/>
            <a:ext cx="9144000" cy="4114800"/>
          </a:xfrm>
        </p:spPr>
        <p:txBody>
          <a:bodyPr/>
          <a:lstStyle/>
          <a:p>
            <a:pPr marL="0" indent="0">
              <a:buNone/>
            </a:pPr>
            <a:r>
              <a:rPr lang="en-US" sz="2800" dirty="0" smtClean="0"/>
              <a:t> </a:t>
            </a:r>
          </a:p>
          <a:p>
            <a:pPr marL="0" indent="0">
              <a:buNone/>
            </a:pPr>
            <a:endParaRPr lang="en-US" sz="2800" dirty="0"/>
          </a:p>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a:p>
          <a:p>
            <a:r>
              <a:rPr lang="en-US" sz="2800" dirty="0" smtClean="0"/>
              <a:t>Only 0.5% of SA is suitable for production of </a:t>
            </a:r>
            <a:r>
              <a:rPr lang="en-US" sz="2800" dirty="0" err="1" smtClean="0"/>
              <a:t>rainfed</a:t>
            </a:r>
            <a:r>
              <a:rPr lang="en-US" sz="2800" dirty="0" smtClean="0"/>
              <a:t> Bamboo</a:t>
            </a:r>
            <a:endParaRPr lang="en-ZA" sz="2800" dirty="0"/>
          </a:p>
        </p:txBody>
      </p:sp>
      <p:pic>
        <p:nvPicPr>
          <p:cNvPr id="5" name="Picture 4"/>
          <p:cNvPicPr>
            <a:picLocks noChangeAspect="1"/>
          </p:cNvPicPr>
          <p:nvPr/>
        </p:nvPicPr>
        <p:blipFill>
          <a:blip r:embed="rId2"/>
          <a:stretch>
            <a:fillRect/>
          </a:stretch>
        </p:blipFill>
        <p:spPr>
          <a:xfrm>
            <a:off x="696686" y="612450"/>
            <a:ext cx="7754784" cy="4566300"/>
          </a:xfrm>
          <a:prstGeom prst="rect">
            <a:avLst/>
          </a:prstGeom>
        </p:spPr>
      </p:pic>
    </p:spTree>
    <p:extLst>
      <p:ext uri="{BB962C8B-B14F-4D97-AF65-F5344CB8AC3E}">
        <p14:creationId xmlns:p14="http://schemas.microsoft.com/office/powerpoint/2010/main" val="30035809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86" y="0"/>
            <a:ext cx="7772400" cy="609600"/>
          </a:xfrm>
        </p:spPr>
        <p:txBody>
          <a:bodyPr/>
          <a:lstStyle/>
          <a:p>
            <a:r>
              <a:rPr lang="en-ZA" b="1" dirty="0" smtClean="0"/>
              <a:t>SA PRODUCTION CAPACITY</a:t>
            </a:r>
            <a:endParaRPr lang="en-ZA" b="1" dirty="0"/>
          </a:p>
        </p:txBody>
      </p:sp>
      <p:sp>
        <p:nvSpPr>
          <p:cNvPr id="3" name="Content Placeholder 2"/>
          <p:cNvSpPr>
            <a:spLocks noGrp="1"/>
          </p:cNvSpPr>
          <p:nvPr>
            <p:ph idx="1"/>
          </p:nvPr>
        </p:nvSpPr>
        <p:spPr>
          <a:xfrm>
            <a:off x="-5687" y="949477"/>
            <a:ext cx="9144000" cy="4114800"/>
          </a:xfrm>
        </p:spPr>
        <p:txBody>
          <a:bodyPr/>
          <a:lstStyle/>
          <a:p>
            <a:pPr marL="0" indent="0">
              <a:buNone/>
            </a:pPr>
            <a:r>
              <a:rPr lang="en-US" sz="2800" dirty="0" smtClean="0"/>
              <a:t> </a:t>
            </a:r>
          </a:p>
          <a:p>
            <a:pPr marL="0" indent="0">
              <a:buNone/>
            </a:pPr>
            <a:endParaRPr lang="en-US" sz="2800" dirty="0"/>
          </a:p>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a:p>
          <a:p>
            <a:r>
              <a:rPr lang="en-US" sz="2800" dirty="0" smtClean="0"/>
              <a:t>In total 421 715 ha is suitable for production of </a:t>
            </a:r>
            <a:r>
              <a:rPr lang="en-US" sz="2800" dirty="0" err="1" smtClean="0"/>
              <a:t>rainfed</a:t>
            </a:r>
            <a:r>
              <a:rPr lang="en-US" sz="2800" dirty="0" smtClean="0"/>
              <a:t> Bamboo</a:t>
            </a:r>
            <a:endParaRPr lang="en-ZA" sz="2800" dirty="0"/>
          </a:p>
        </p:txBody>
      </p:sp>
      <p:pic>
        <p:nvPicPr>
          <p:cNvPr id="4" name="Picture 3"/>
          <p:cNvPicPr>
            <a:picLocks noChangeAspect="1"/>
          </p:cNvPicPr>
          <p:nvPr/>
        </p:nvPicPr>
        <p:blipFill>
          <a:blip r:embed="rId2"/>
          <a:stretch>
            <a:fillRect/>
          </a:stretch>
        </p:blipFill>
        <p:spPr>
          <a:xfrm>
            <a:off x="0" y="801625"/>
            <a:ext cx="9144000" cy="4075176"/>
          </a:xfrm>
          <a:prstGeom prst="rect">
            <a:avLst/>
          </a:prstGeom>
        </p:spPr>
      </p:pic>
    </p:spTree>
    <p:extLst>
      <p:ext uri="{BB962C8B-B14F-4D97-AF65-F5344CB8AC3E}">
        <p14:creationId xmlns:p14="http://schemas.microsoft.com/office/powerpoint/2010/main" val="595536338"/>
      </p:ext>
    </p:extLst>
  </p:cSld>
  <p:clrMapOvr>
    <a:masterClrMapping/>
  </p:clrMapOvr>
  <p:timing>
    <p:tnLst>
      <p:par>
        <p:cTn id="1" dur="indefinite" restart="never" nodeType="tmRoot"/>
      </p:par>
    </p:tnLst>
  </p:timing>
</p:sld>
</file>

<file path=ppt/theme/theme1.xml><?xml version="1.0" encoding="utf-8"?>
<a:theme xmlns:a="http://schemas.openxmlformats.org/drawingml/2006/main" name="Metlbar3">
  <a:themeElements>
    <a:clrScheme name="">
      <a:dk1>
        <a:srgbClr val="081D58"/>
      </a:dk1>
      <a:lt1>
        <a:srgbClr val="FFFFFF"/>
      </a:lt1>
      <a:dk2>
        <a:srgbClr val="063DE8"/>
      </a:dk2>
      <a:lt2>
        <a:srgbClr val="FAFD00"/>
      </a:lt2>
      <a:accent1>
        <a:srgbClr val="FE9B03"/>
      </a:accent1>
      <a:accent2>
        <a:srgbClr val="FC0128"/>
      </a:accent2>
      <a:accent3>
        <a:srgbClr val="AAAFF2"/>
      </a:accent3>
      <a:accent4>
        <a:srgbClr val="DADADA"/>
      </a:accent4>
      <a:accent5>
        <a:srgbClr val="FECBAA"/>
      </a:accent5>
      <a:accent6>
        <a:srgbClr val="E40123"/>
      </a:accent6>
      <a:hlink>
        <a:srgbClr val="00DFCA"/>
      </a:hlink>
      <a:folHlink>
        <a:srgbClr val="618FFD"/>
      </a:folHlink>
    </a:clrScheme>
    <a:fontScheme name="Metlbar3">
      <a:majorFont>
        <a:latin typeface="Century Schoolbook"/>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etlbar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etlbar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etlbar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etlbar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etlbar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etlbar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etlbar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22085</TotalTime>
  <Words>1594</Words>
  <Application>Microsoft Office PowerPoint</Application>
  <PresentationFormat>On-screen Show (4:3)</PresentationFormat>
  <Paragraphs>184</Paragraphs>
  <Slides>34</Slides>
  <Notes>2</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34</vt:i4>
      </vt:variant>
    </vt:vector>
  </HeadingPairs>
  <TitlesOfParts>
    <vt:vector size="44" baseType="lpstr">
      <vt:lpstr>Arial</vt:lpstr>
      <vt:lpstr>Broadway</vt:lpstr>
      <vt:lpstr>Century Schoolbook</vt:lpstr>
      <vt:lpstr>Consolas</vt:lpstr>
      <vt:lpstr>Lucida Handwriting</vt:lpstr>
      <vt:lpstr>Monotype Sorts</vt:lpstr>
      <vt:lpstr>Times New Roman</vt:lpstr>
      <vt:lpstr>Metlbar3</vt:lpstr>
      <vt:lpstr>Default Design</vt:lpstr>
      <vt:lpstr>Clip</vt:lpstr>
      <vt:lpstr>BAMBOO VALUE CHAIN OPPORTUNITIES WITHIN THE SOUTH AFRICAN MARKET   Dr Hamman Oosthuizen   Director: OABS Lecturer Extraordinary: Stellenbosch University  28 May 2018</vt:lpstr>
      <vt:lpstr>PRESENTATION LAYOUT</vt:lpstr>
      <vt:lpstr>BACKGROUND</vt:lpstr>
      <vt:lpstr>BAMBOO INDUSTRY OVERVIEW</vt:lpstr>
      <vt:lpstr>BAMBOO INDUSTRY OVERVIEW</vt:lpstr>
      <vt:lpstr>BAMBOO INDUSTRY OVERVIEW</vt:lpstr>
      <vt:lpstr>SA PRODUCTION CAPACITY</vt:lpstr>
      <vt:lpstr>SA PRODUCTION CAPACITY</vt:lpstr>
      <vt:lpstr>SA PRODUCTION CAPACITY</vt:lpstr>
      <vt:lpstr>INBAR STUDY TOUR- CHINA</vt:lpstr>
      <vt:lpstr>INBAR STUDY TOUR- CHINA</vt:lpstr>
      <vt:lpstr>INBAR STUDY TOUR- CHINA</vt:lpstr>
      <vt:lpstr>INBAR STUDY TOUR- CHINA</vt:lpstr>
      <vt:lpstr>INBAR STUDY TOUR- CHINA</vt:lpstr>
      <vt:lpstr>INBAR STUDY TOUR- CHINA</vt:lpstr>
      <vt:lpstr>INBAR STUDY TOUR- CHINA</vt:lpstr>
      <vt:lpstr>INBAR STUDY TOUR- CHINA</vt:lpstr>
      <vt:lpstr>INBAR STUDY TOUR- CHINA</vt:lpstr>
      <vt:lpstr>INBAR STUDY TOUR- CHINA</vt:lpstr>
      <vt:lpstr>INBAR STUDY TOUR- CHINA</vt:lpstr>
      <vt:lpstr>INBAR STUDY TOUR- CHINA</vt:lpstr>
      <vt:lpstr>INBAR STUDY TOUR- CHINA</vt:lpstr>
      <vt:lpstr>INBAR STUDY TOUR- CHINA</vt:lpstr>
      <vt:lpstr>INBAR STUDY TOUR- CHINA</vt:lpstr>
      <vt:lpstr>INBAR STUDY TOUR- CHINA</vt:lpstr>
      <vt:lpstr>INBAR STUDY TOUR- CHINA</vt:lpstr>
      <vt:lpstr>BAMBOO INDUSTRY CONCEPTUAL FRAMEWORK</vt:lpstr>
      <vt:lpstr>BAMBOO POTENTIAL PRODUCT FLOW</vt:lpstr>
      <vt:lpstr>CLUSTER APPROACH</vt:lpstr>
      <vt:lpstr>CLUSTER APPROACH</vt:lpstr>
      <vt:lpstr>SUMMARY</vt:lpstr>
      <vt:lpstr>PowerPoint Presentation</vt:lpstr>
      <vt:lpstr>THE END</vt:lpstr>
      <vt:lpstr>BAMBOO PHOTO GALLERY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Applications of linear programming in policy  analysis and resource allocation problems    Daan Louw,  Agricultural Economics team of  the University of the Orange Free State  3 March 1998</dc:title>
  <dc:creator>Mr Louw</dc:creator>
  <cp:lastModifiedBy>Hamman Oosthuizen</cp:lastModifiedBy>
  <cp:revision>394</cp:revision>
  <cp:lastPrinted>2017-05-15T12:59:46Z</cp:lastPrinted>
  <dcterms:created xsi:type="dcterms:W3CDTF">1998-03-02T18:45:10Z</dcterms:created>
  <dcterms:modified xsi:type="dcterms:W3CDTF">2018-05-27T16:52:22Z</dcterms:modified>
</cp:coreProperties>
</file>