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732" r:id="rId2"/>
    <p:sldId id="912" r:id="rId3"/>
    <p:sldId id="892" r:id="rId4"/>
    <p:sldId id="895" r:id="rId5"/>
    <p:sldId id="906" r:id="rId6"/>
    <p:sldId id="909" r:id="rId7"/>
    <p:sldId id="907" r:id="rId8"/>
    <p:sldId id="896" r:id="rId9"/>
    <p:sldId id="897" r:id="rId10"/>
    <p:sldId id="872" r:id="rId11"/>
    <p:sldId id="929" r:id="rId12"/>
    <p:sldId id="930" r:id="rId13"/>
    <p:sldId id="914" r:id="rId14"/>
    <p:sldId id="915" r:id="rId15"/>
    <p:sldId id="916" r:id="rId16"/>
    <p:sldId id="918" r:id="rId17"/>
    <p:sldId id="919" r:id="rId18"/>
    <p:sldId id="920" r:id="rId19"/>
    <p:sldId id="931" r:id="rId20"/>
    <p:sldId id="932" r:id="rId21"/>
    <p:sldId id="925" r:id="rId22"/>
    <p:sldId id="927" r:id="rId23"/>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F62A"/>
    <a:srgbClr val="012D50"/>
    <a:srgbClr val="E6E6E6"/>
    <a:srgbClr val="AFAFAF"/>
    <a:srgbClr val="7E9ED2"/>
    <a:srgbClr val="98C000"/>
    <a:srgbClr val="666699"/>
    <a:srgbClr val="99CCFF"/>
    <a:srgbClr val="F6B57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0" autoAdjust="0"/>
    <p:restoredTop sz="94161" autoAdjust="0"/>
  </p:normalViewPr>
  <p:slideViewPr>
    <p:cSldViewPr>
      <p:cViewPr>
        <p:scale>
          <a:sx n="75" d="100"/>
          <a:sy n="75" d="100"/>
        </p:scale>
        <p:origin x="-1522" y="-36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107" d="100"/>
          <a:sy n="107" d="100"/>
        </p:scale>
        <p:origin x="-384"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812" cy="496889"/>
          </a:xfrm>
          <a:prstGeom prst="rect">
            <a:avLst/>
          </a:prstGeom>
        </p:spPr>
        <p:txBody>
          <a:bodyPr vert="horz" lIns="92148" tIns="46074" rIns="92148" bIns="46074"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sz="quarter" idx="1"/>
          </p:nvPr>
        </p:nvSpPr>
        <p:spPr>
          <a:xfrm>
            <a:off x="3848101" y="2"/>
            <a:ext cx="2944812" cy="496889"/>
          </a:xfrm>
          <a:prstGeom prst="rect">
            <a:avLst/>
          </a:prstGeom>
        </p:spPr>
        <p:txBody>
          <a:bodyPr vert="horz" lIns="92148" tIns="46074" rIns="92148" bIns="46074" rtlCol="0"/>
          <a:lstStyle>
            <a:lvl1pPr algn="r" fontAlgn="auto">
              <a:spcBef>
                <a:spcPts val="0"/>
              </a:spcBef>
              <a:spcAft>
                <a:spcPts val="0"/>
              </a:spcAft>
              <a:defRPr sz="1300" smtClean="0">
                <a:latin typeface="+mn-lt"/>
                <a:cs typeface="+mn-cs"/>
              </a:defRPr>
            </a:lvl1pPr>
          </a:lstStyle>
          <a:p>
            <a:pPr>
              <a:defRPr/>
            </a:pPr>
            <a:fld id="{5031DDC4-C538-4332-93DA-AB355E76AE14}" type="datetimeFigureOut">
              <a:rPr lang="en-GB"/>
              <a:pPr>
                <a:defRPr/>
              </a:pPr>
              <a:t>28/05/2018</a:t>
            </a:fld>
            <a:endParaRPr lang="en-GB"/>
          </a:p>
        </p:txBody>
      </p:sp>
      <p:sp>
        <p:nvSpPr>
          <p:cNvPr id="4" name="Footer Placeholder 3"/>
          <p:cNvSpPr>
            <a:spLocks noGrp="1"/>
          </p:cNvSpPr>
          <p:nvPr>
            <p:ph type="ftr" sz="quarter" idx="2"/>
          </p:nvPr>
        </p:nvSpPr>
        <p:spPr>
          <a:xfrm>
            <a:off x="2" y="9432927"/>
            <a:ext cx="2944812" cy="496889"/>
          </a:xfrm>
          <a:prstGeom prst="rect">
            <a:avLst/>
          </a:prstGeom>
        </p:spPr>
        <p:txBody>
          <a:bodyPr vert="horz" lIns="92148" tIns="46074" rIns="92148" bIns="46074" rtlCol="0" anchor="b"/>
          <a:lstStyle>
            <a:lvl1pPr algn="l" fontAlgn="auto">
              <a:spcBef>
                <a:spcPts val="0"/>
              </a:spcBef>
              <a:spcAft>
                <a:spcPts val="0"/>
              </a:spcAft>
              <a:defRPr sz="13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8101" y="9432927"/>
            <a:ext cx="2944812" cy="496889"/>
          </a:xfrm>
          <a:prstGeom prst="rect">
            <a:avLst/>
          </a:prstGeom>
        </p:spPr>
        <p:txBody>
          <a:bodyPr vert="horz" lIns="92148" tIns="46074" rIns="92148" bIns="46074" rtlCol="0" anchor="b"/>
          <a:lstStyle>
            <a:lvl1pPr algn="r" fontAlgn="auto">
              <a:spcBef>
                <a:spcPts val="0"/>
              </a:spcBef>
              <a:spcAft>
                <a:spcPts val="0"/>
              </a:spcAft>
              <a:defRPr sz="1300" smtClean="0">
                <a:latin typeface="+mn-lt"/>
                <a:cs typeface="+mn-cs"/>
              </a:defRPr>
            </a:lvl1pPr>
          </a:lstStyle>
          <a:p>
            <a:pPr>
              <a:defRPr/>
            </a:pPr>
            <a:fld id="{BAF5F568-388B-4365-A333-AD6C087FCFC4}" type="slidenum">
              <a:rPr lang="en-GB"/>
              <a:pPr>
                <a:defRPr/>
              </a:pPr>
              <a:t>‹#›</a:t>
            </a:fld>
            <a:endParaRPr lang="en-GB"/>
          </a:p>
        </p:txBody>
      </p:sp>
    </p:spTree>
    <p:extLst>
      <p:ext uri="{BB962C8B-B14F-4D97-AF65-F5344CB8AC3E}">
        <p14:creationId xmlns:p14="http://schemas.microsoft.com/office/powerpoint/2010/main" val="381401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812" cy="496889"/>
          </a:xfrm>
          <a:prstGeom prst="rect">
            <a:avLst/>
          </a:prstGeom>
        </p:spPr>
        <p:txBody>
          <a:bodyPr vert="horz" lIns="92148" tIns="46074" rIns="92148" bIns="46074"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48101" y="2"/>
            <a:ext cx="2944812" cy="496889"/>
          </a:xfrm>
          <a:prstGeom prst="rect">
            <a:avLst/>
          </a:prstGeom>
        </p:spPr>
        <p:txBody>
          <a:bodyPr vert="horz" lIns="92148" tIns="46074" rIns="92148" bIns="46074" rtlCol="0"/>
          <a:lstStyle>
            <a:lvl1pPr algn="r" fontAlgn="auto">
              <a:spcBef>
                <a:spcPts val="0"/>
              </a:spcBef>
              <a:spcAft>
                <a:spcPts val="0"/>
              </a:spcAft>
              <a:defRPr sz="1300" smtClean="0">
                <a:latin typeface="+mn-lt"/>
                <a:cs typeface="+mn-cs"/>
              </a:defRPr>
            </a:lvl1pPr>
          </a:lstStyle>
          <a:p>
            <a:pPr>
              <a:defRPr/>
            </a:pPr>
            <a:fld id="{4B480C80-BF13-471D-9B53-AC1ECFEF4583}" type="datetimeFigureOut">
              <a:rPr lang="en-GB"/>
              <a:pPr>
                <a:defRPr/>
              </a:pPr>
              <a:t>28/05/2018</a:t>
            </a:fld>
            <a:endParaRPr lang="en-GB"/>
          </a:p>
        </p:txBody>
      </p:sp>
      <p:sp>
        <p:nvSpPr>
          <p:cNvPr id="4" name="Slide Image Placeholder 3"/>
          <p:cNvSpPr>
            <a:spLocks noGrp="1" noRot="1" noChangeAspect="1"/>
          </p:cNvSpPr>
          <p:nvPr>
            <p:ph type="sldImg" idx="2"/>
          </p:nvPr>
        </p:nvSpPr>
        <p:spPr>
          <a:xfrm>
            <a:off x="912813" y="744538"/>
            <a:ext cx="4968875" cy="3727450"/>
          </a:xfrm>
          <a:prstGeom prst="rect">
            <a:avLst/>
          </a:prstGeom>
          <a:noFill/>
          <a:ln w="12700">
            <a:solidFill>
              <a:prstClr val="black"/>
            </a:solidFill>
          </a:ln>
        </p:spPr>
        <p:txBody>
          <a:bodyPr vert="horz" lIns="92148" tIns="46074" rIns="92148" bIns="46074" rtlCol="0" anchor="ctr"/>
          <a:lstStyle/>
          <a:p>
            <a:pPr lvl="0"/>
            <a:endParaRPr lang="en-GB" noProof="0"/>
          </a:p>
        </p:txBody>
      </p:sp>
      <p:sp>
        <p:nvSpPr>
          <p:cNvPr id="5" name="Notes Placeholder 4"/>
          <p:cNvSpPr>
            <a:spLocks noGrp="1"/>
          </p:cNvSpPr>
          <p:nvPr>
            <p:ph type="body" sz="quarter" idx="3"/>
          </p:nvPr>
        </p:nvSpPr>
        <p:spPr>
          <a:xfrm>
            <a:off x="679450" y="4718055"/>
            <a:ext cx="5435600" cy="4468814"/>
          </a:xfrm>
          <a:prstGeom prst="rect">
            <a:avLst/>
          </a:prstGeom>
        </p:spPr>
        <p:txBody>
          <a:bodyPr vert="horz" wrap="square" lIns="92148" tIns="46074" rIns="92148" bIns="46074"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 name="Footer Placeholder 5"/>
          <p:cNvSpPr>
            <a:spLocks noGrp="1"/>
          </p:cNvSpPr>
          <p:nvPr>
            <p:ph type="ftr" sz="quarter" idx="4"/>
          </p:nvPr>
        </p:nvSpPr>
        <p:spPr>
          <a:xfrm>
            <a:off x="2" y="9432927"/>
            <a:ext cx="2944812" cy="496889"/>
          </a:xfrm>
          <a:prstGeom prst="rect">
            <a:avLst/>
          </a:prstGeom>
        </p:spPr>
        <p:txBody>
          <a:bodyPr vert="horz" lIns="92148" tIns="46074" rIns="92148" bIns="46074"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8101" y="9432927"/>
            <a:ext cx="2944812" cy="496889"/>
          </a:xfrm>
          <a:prstGeom prst="rect">
            <a:avLst/>
          </a:prstGeom>
        </p:spPr>
        <p:txBody>
          <a:bodyPr vert="horz" lIns="92148" tIns="46074" rIns="92148" bIns="46074" rtlCol="0" anchor="b"/>
          <a:lstStyle>
            <a:lvl1pPr algn="r" fontAlgn="auto">
              <a:spcBef>
                <a:spcPts val="0"/>
              </a:spcBef>
              <a:spcAft>
                <a:spcPts val="0"/>
              </a:spcAft>
              <a:defRPr sz="1300" smtClean="0">
                <a:latin typeface="+mn-lt"/>
                <a:cs typeface="+mn-cs"/>
              </a:defRPr>
            </a:lvl1pPr>
          </a:lstStyle>
          <a:p>
            <a:pPr>
              <a:defRPr/>
            </a:pPr>
            <a:fld id="{4BC7ECE0-1AD5-4462-865A-E337A7AE3598}" type="slidenum">
              <a:rPr lang="en-GB"/>
              <a:pPr>
                <a:defRPr/>
              </a:pPr>
              <a:t>‹#›</a:t>
            </a:fld>
            <a:endParaRPr lang="en-GB"/>
          </a:p>
        </p:txBody>
      </p:sp>
    </p:spTree>
    <p:extLst>
      <p:ext uri="{BB962C8B-B14F-4D97-AF65-F5344CB8AC3E}">
        <p14:creationId xmlns:p14="http://schemas.microsoft.com/office/powerpoint/2010/main" val="15754622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Bureau</a:t>
            </a:r>
            <a:r>
              <a:rPr lang="en-ZA" baseline="0" dirty="0" smtClean="0"/>
              <a:t> for Food and Agricultural Policy</a:t>
            </a:r>
            <a:endParaRPr lang="en-GB" dirty="0"/>
          </a:p>
        </p:txBody>
      </p:sp>
      <p:sp>
        <p:nvSpPr>
          <p:cNvPr id="4" name="Slide Number Placeholder 3"/>
          <p:cNvSpPr>
            <a:spLocks noGrp="1"/>
          </p:cNvSpPr>
          <p:nvPr>
            <p:ph type="sldNum" sz="quarter" idx="10"/>
          </p:nvPr>
        </p:nvSpPr>
        <p:spPr/>
        <p:txBody>
          <a:bodyPr/>
          <a:lstStyle/>
          <a:p>
            <a:pPr>
              <a:defRPr/>
            </a:pPr>
            <a:fld id="{4BC7ECE0-1AD5-4462-865A-E337A7AE3598}" type="slidenum">
              <a:rPr lang="en-GB" smtClean="0"/>
              <a:pPr>
                <a:defRPr/>
              </a:pPr>
              <a:t>2</a:t>
            </a:fld>
            <a:endParaRPr lang="en-GB"/>
          </a:p>
        </p:txBody>
      </p:sp>
    </p:spTree>
    <p:extLst>
      <p:ext uri="{BB962C8B-B14F-4D97-AF65-F5344CB8AC3E}">
        <p14:creationId xmlns:p14="http://schemas.microsoft.com/office/powerpoint/2010/main" val="28802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0D394E3-66D7-4DB1-A86C-2EEB2D5C5FB4}" type="slidenum">
              <a:rPr lang="en-GB" altLang="en-US" smtClean="0">
                <a:solidFill>
                  <a:srgbClr val="000000"/>
                </a:solidFill>
              </a:rPr>
              <a:pPr eaLnBrk="1" hangingPunct="1">
                <a:spcBef>
                  <a:spcPct val="0"/>
                </a:spcBef>
              </a:pPr>
              <a:t>21</a:t>
            </a:fld>
            <a:endParaRPr lang="en-GB"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C5BD6EF-C493-4911-9CAD-EF92790BC1D1}" type="slidenum">
              <a:rPr lang="en-GB" altLang="en-US" smtClean="0">
                <a:solidFill>
                  <a:srgbClr val="000000"/>
                </a:solidFill>
              </a:rPr>
              <a:pPr eaLnBrk="1" hangingPunct="1">
                <a:spcBef>
                  <a:spcPct val="0"/>
                </a:spcBef>
              </a:pPr>
              <a:t>22</a:t>
            </a:fld>
            <a:endParaRPr lang="en-GB"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ltLang="en-US" sz="1200" dirty="0" smtClean="0"/>
              <a:t>Centre for Sustainability in Mining and Industry</a:t>
            </a:r>
            <a:endParaRPr lang="en-GB" dirty="0"/>
          </a:p>
        </p:txBody>
      </p:sp>
      <p:sp>
        <p:nvSpPr>
          <p:cNvPr id="4" name="Slide Number Placeholder 3"/>
          <p:cNvSpPr>
            <a:spLocks noGrp="1"/>
          </p:cNvSpPr>
          <p:nvPr>
            <p:ph type="sldNum" sz="quarter" idx="10"/>
          </p:nvPr>
        </p:nvSpPr>
        <p:spPr/>
        <p:txBody>
          <a:bodyPr/>
          <a:lstStyle/>
          <a:p>
            <a:pPr>
              <a:defRPr/>
            </a:pPr>
            <a:fld id="{4BC7ECE0-1AD5-4462-865A-E337A7AE3598}" type="slidenum">
              <a:rPr lang="en-GB" smtClean="0"/>
              <a:pPr>
                <a:defRPr/>
              </a:pPr>
              <a:t>5</a:t>
            </a:fld>
            <a:endParaRPr lang="en-GB"/>
          </a:p>
        </p:txBody>
      </p:sp>
    </p:spTree>
    <p:extLst>
      <p:ext uri="{BB962C8B-B14F-4D97-AF65-F5344CB8AC3E}">
        <p14:creationId xmlns:p14="http://schemas.microsoft.com/office/powerpoint/2010/main" val="83205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8702" indent="-287962">
              <a:defRPr>
                <a:solidFill>
                  <a:schemeClr val="tx1"/>
                </a:solidFill>
                <a:latin typeface="Calibri" pitchFamily="34" charset="0"/>
              </a:defRPr>
            </a:lvl2pPr>
            <a:lvl3pPr marL="1151848" indent="-230370">
              <a:defRPr>
                <a:solidFill>
                  <a:schemeClr val="tx1"/>
                </a:solidFill>
                <a:latin typeface="Calibri" pitchFamily="34" charset="0"/>
              </a:defRPr>
            </a:lvl3pPr>
            <a:lvl4pPr marL="1612588" indent="-230370">
              <a:defRPr>
                <a:solidFill>
                  <a:schemeClr val="tx1"/>
                </a:solidFill>
                <a:latin typeface="Calibri" pitchFamily="34" charset="0"/>
              </a:defRPr>
            </a:lvl4pPr>
            <a:lvl5pPr marL="2073328" indent="-230370">
              <a:defRPr>
                <a:solidFill>
                  <a:schemeClr val="tx1"/>
                </a:solidFill>
                <a:latin typeface="Calibri" pitchFamily="34" charset="0"/>
              </a:defRPr>
            </a:lvl5pPr>
            <a:lvl6pPr marL="2534067" indent="-230370" fontAlgn="base">
              <a:spcBef>
                <a:spcPct val="0"/>
              </a:spcBef>
              <a:spcAft>
                <a:spcPct val="0"/>
              </a:spcAft>
              <a:defRPr>
                <a:solidFill>
                  <a:schemeClr val="tx1"/>
                </a:solidFill>
                <a:latin typeface="Calibri" pitchFamily="34" charset="0"/>
              </a:defRPr>
            </a:lvl6pPr>
            <a:lvl7pPr marL="2994806" indent="-230370" fontAlgn="base">
              <a:spcBef>
                <a:spcPct val="0"/>
              </a:spcBef>
              <a:spcAft>
                <a:spcPct val="0"/>
              </a:spcAft>
              <a:defRPr>
                <a:solidFill>
                  <a:schemeClr val="tx1"/>
                </a:solidFill>
                <a:latin typeface="Calibri" pitchFamily="34" charset="0"/>
              </a:defRPr>
            </a:lvl7pPr>
            <a:lvl8pPr marL="3455546" indent="-230370" fontAlgn="base">
              <a:spcBef>
                <a:spcPct val="0"/>
              </a:spcBef>
              <a:spcAft>
                <a:spcPct val="0"/>
              </a:spcAft>
              <a:defRPr>
                <a:solidFill>
                  <a:schemeClr val="tx1"/>
                </a:solidFill>
                <a:latin typeface="Calibri" pitchFamily="34" charset="0"/>
              </a:defRPr>
            </a:lvl8pPr>
            <a:lvl9pPr marL="3916285" indent="-230370" fontAlgn="base">
              <a:spcBef>
                <a:spcPct val="0"/>
              </a:spcBef>
              <a:spcAft>
                <a:spcPct val="0"/>
              </a:spcAft>
              <a:defRPr>
                <a:solidFill>
                  <a:schemeClr val="tx1"/>
                </a:solidFill>
                <a:latin typeface="Calibri" pitchFamily="34" charset="0"/>
              </a:defRPr>
            </a:lvl9pPr>
          </a:lstStyle>
          <a:p>
            <a:fld id="{4CAD3C97-1F11-474E-B1BD-BEAAAE982766}" type="slidenum">
              <a:rPr lang="en-GB">
                <a:solidFill>
                  <a:prstClr val="black"/>
                </a:solidFill>
              </a:rPr>
              <a:pPr/>
              <a:t>10</a:t>
            </a:fld>
            <a:endParaRPr lang="en-GB">
              <a:solidFill>
                <a:prstClr val="black"/>
              </a:solidFill>
            </a:endParaRPr>
          </a:p>
        </p:txBody>
      </p:sp>
      <p:sp>
        <p:nvSpPr>
          <p:cNvPr id="5" name="Footer Placeholder 4"/>
          <p:cNvSpPr>
            <a:spLocks noGrp="1"/>
          </p:cNvSpPr>
          <p:nvPr>
            <p:ph type="ftr" sz="quarter" idx="10"/>
          </p:nvPr>
        </p:nvSpPr>
        <p:spPr/>
        <p:txBody>
          <a:bodyPr/>
          <a:lstStyle/>
          <a:p>
            <a:pPr>
              <a:defRPr/>
            </a:pPr>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B96758E-8923-49F5-BE0F-57E1A73CC5E0}" type="slidenum">
              <a:rPr lang="en-GB" altLang="en-US" smtClean="0">
                <a:solidFill>
                  <a:srgbClr val="000000"/>
                </a:solidFill>
              </a:rPr>
              <a:pPr eaLnBrk="1" hangingPunct="1">
                <a:spcBef>
                  <a:spcPct val="0"/>
                </a:spcBef>
              </a:pPr>
              <a:t>13</a:t>
            </a:fld>
            <a:endParaRPr lang="en-GB"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D9A42AB-8356-4AC1-8A0D-781856C01766}" type="slidenum">
              <a:rPr lang="en-GB" altLang="en-US" smtClean="0">
                <a:solidFill>
                  <a:srgbClr val="000000"/>
                </a:solidFill>
              </a:rPr>
              <a:pPr eaLnBrk="1" hangingPunct="1">
                <a:spcBef>
                  <a:spcPct val="0"/>
                </a:spcBef>
              </a:pPr>
              <a:t>14</a:t>
            </a:fld>
            <a:endParaRPr lang="en-GB"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5633097-411B-4D89-A2D0-8B359DD71324}" type="slidenum">
              <a:rPr lang="en-GB" altLang="en-US" smtClean="0">
                <a:solidFill>
                  <a:srgbClr val="000000"/>
                </a:solidFill>
              </a:rPr>
              <a:pPr eaLnBrk="1" hangingPunct="1">
                <a:spcBef>
                  <a:spcPct val="0"/>
                </a:spcBef>
              </a:pPr>
              <a:t>15</a:t>
            </a:fld>
            <a:endParaRPr lang="en-GB"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carolina</a:t>
            </a: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05AED50-A3A6-4793-B400-3E08D3FB39A9}" type="slidenum">
              <a:rPr lang="en-GB" altLang="en-US" smtClean="0">
                <a:solidFill>
                  <a:srgbClr val="000000"/>
                </a:solidFill>
              </a:rPr>
              <a:pPr eaLnBrk="1" hangingPunct="1">
                <a:spcBef>
                  <a:spcPct val="0"/>
                </a:spcBef>
              </a:pPr>
              <a:t>16</a:t>
            </a:fld>
            <a:endParaRPr lang="en-GB"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F9A5E61-9E00-4C74-8BD8-75097305729C}" type="slidenum">
              <a:rPr lang="en-GB" altLang="en-US" smtClean="0">
                <a:solidFill>
                  <a:srgbClr val="000000"/>
                </a:solidFill>
              </a:rPr>
              <a:pPr eaLnBrk="1" hangingPunct="1">
                <a:spcBef>
                  <a:spcPct val="0"/>
                </a:spcBef>
              </a:pPr>
              <a:t>17</a:t>
            </a:fld>
            <a:endParaRPr lang="en-GB"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EA58B97-40DD-490D-88B3-B2FD92A9983D}" type="slidenum">
              <a:rPr lang="en-GB" altLang="en-US" smtClean="0">
                <a:solidFill>
                  <a:srgbClr val="000000"/>
                </a:solidFill>
              </a:rPr>
              <a:pPr eaLnBrk="1" hangingPunct="1">
                <a:spcBef>
                  <a:spcPct val="0"/>
                </a:spcBef>
              </a:pPr>
              <a:t>18</a:t>
            </a:fld>
            <a:endParaRPr lang="en-GB"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hasCustomPrompt="1"/>
          </p:nvPr>
        </p:nvSpPr>
        <p:spPr>
          <a:xfrm>
            <a:off x="685800" y="280665"/>
            <a:ext cx="7772400" cy="1470025"/>
          </a:xfrm>
          <a:prstGeom prst="rect">
            <a:avLst/>
          </a:prstGeom>
        </p:spPr>
        <p:txBody>
          <a:bodyPr anchor="ctr"/>
          <a:lstStyle>
            <a:lvl1pPr algn="ctr">
              <a:defRPr sz="3600" b="1">
                <a:solidFill>
                  <a:srgbClr val="012D50"/>
                </a:solidFill>
                <a:latin typeface="Arial" panose="020B0604020202020204" pitchFamily="34" charset="0"/>
                <a:cs typeface="Arial" panose="020B0604020202020204" pitchFamily="34" charset="0"/>
              </a:defRPr>
            </a:lvl1pPr>
          </a:lstStyle>
          <a:p>
            <a:r>
              <a:rPr lang="en-ZA" dirty="0" smtClean="0"/>
              <a:t>Heading</a:t>
            </a:r>
            <a:endParaRPr lang="en-GB" dirty="0"/>
          </a:p>
        </p:txBody>
      </p:sp>
      <p:sp>
        <p:nvSpPr>
          <p:cNvPr id="6" name="Subtitle 2"/>
          <p:cNvSpPr>
            <a:spLocks noGrp="1"/>
          </p:cNvSpPr>
          <p:nvPr>
            <p:ph type="subTitle" idx="1"/>
          </p:nvPr>
        </p:nvSpPr>
        <p:spPr>
          <a:xfrm>
            <a:off x="1371600" y="1988840"/>
            <a:ext cx="6400800" cy="1104528"/>
          </a:xfrm>
          <a:prstGeom prst="rect">
            <a:avLst/>
          </a:prstGeom>
        </p:spPr>
        <p:txBody>
          <a:bodyPr anchor="ctr"/>
          <a:lstStyle>
            <a:lvl1pPr marL="0" indent="0" algn="ctr">
              <a:buNone/>
              <a:defRPr sz="2800">
                <a:solidFill>
                  <a:schemeClr val="tx2">
                    <a:lumMod val="50000"/>
                  </a:schemeClr>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29927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98626" y="6489832"/>
            <a:ext cx="720080" cy="288032"/>
          </a:xfrm>
          <a:prstGeom prst="roundRect">
            <a:avLst/>
          </a:prstGeom>
          <a:solidFill>
            <a:srgbClr val="012D50"/>
          </a:solidFill>
        </p:spPr>
        <p:style>
          <a:lnRef idx="3">
            <a:schemeClr val="lt1"/>
          </a:lnRef>
          <a:fillRef idx="1">
            <a:schemeClr val="accent1"/>
          </a:fillRef>
          <a:effectRef idx="1">
            <a:schemeClr val="accent1"/>
          </a:effectRef>
          <a:fontRef idx="minor">
            <a:schemeClr val="lt1"/>
          </a:fontRef>
        </p:style>
        <p:txBody>
          <a:bodyPr rtlCol="0" anchor="ctr"/>
          <a:lstStyle/>
          <a:p>
            <a:pPr algn="r"/>
            <a:fld id="{71E34E88-088D-4E0D-A4FC-BC739732B689}" type="slidenum">
              <a:rPr lang="en-GB" smtClean="0"/>
              <a:t>‹#›</a:t>
            </a:fld>
            <a:endParaRPr lang="en-GB" dirty="0"/>
          </a:p>
        </p:txBody>
      </p:sp>
      <p:sp>
        <p:nvSpPr>
          <p:cNvPr id="2" name="Title 1"/>
          <p:cNvSpPr>
            <a:spLocks noGrp="1"/>
          </p:cNvSpPr>
          <p:nvPr>
            <p:ph type="title"/>
          </p:nvPr>
        </p:nvSpPr>
        <p:spPr>
          <a:xfrm>
            <a:off x="457200" y="130622"/>
            <a:ext cx="8229600" cy="850106"/>
          </a:xfrm>
          <a:prstGeom prst="rect">
            <a:avLst/>
          </a:prstGeom>
        </p:spPr>
        <p:txBody>
          <a:bodyPr anchor="ctr"/>
          <a:lstStyle>
            <a:lvl1pPr algn="l">
              <a:defRPr sz="32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484784"/>
            <a:ext cx="8229600" cy="4032449"/>
          </a:xfrm>
          <a:prstGeom prst="rect">
            <a:avLst/>
          </a:prstGeom>
        </p:spPr>
        <p:txBody>
          <a:bodyPr/>
          <a:lstStyle>
            <a:lvl1pPr>
              <a:defRPr sz="2400">
                <a:solidFill>
                  <a:srgbClr val="012D50"/>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323082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84784"/>
            <a:ext cx="4040188" cy="690091"/>
          </a:xfrm>
          <a:prstGeom prst="rect">
            <a:avLst/>
          </a:prstGeom>
        </p:spPr>
        <p:txBody>
          <a:bodyPr anchor="b"/>
          <a:lstStyle>
            <a:lvl1pPr marL="0" indent="0">
              <a:buNone/>
              <a:defRPr sz="2200" b="1">
                <a:solidFill>
                  <a:srgbClr val="012D5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12D50"/>
                </a:solidFill>
                <a:latin typeface="Arial" panose="020B0604020202020204" pitchFamily="34" charset="0"/>
                <a:cs typeface="Arial" panose="020B0604020202020204" pitchFamily="34" charset="0"/>
              </a:defRPr>
            </a:lvl1pPr>
            <a:lvl2pPr>
              <a:defRPr sz="2000">
                <a:solidFill>
                  <a:srgbClr val="012D50"/>
                </a:solidFill>
                <a:latin typeface="Arial" panose="020B0604020202020204" pitchFamily="34" charset="0"/>
                <a:cs typeface="Arial" panose="020B0604020202020204" pitchFamily="34" charset="0"/>
              </a:defRPr>
            </a:lvl2pPr>
            <a:lvl3pPr>
              <a:defRPr sz="1800">
                <a:solidFill>
                  <a:srgbClr val="012D50"/>
                </a:solidFill>
                <a:latin typeface="Arial" panose="020B0604020202020204" pitchFamily="34" charset="0"/>
                <a:cs typeface="Arial" panose="020B0604020202020204" pitchFamily="34" charset="0"/>
              </a:defRPr>
            </a:lvl3pPr>
            <a:lvl4pPr>
              <a:defRPr sz="1600">
                <a:solidFill>
                  <a:srgbClr val="012D50"/>
                </a:solidFill>
                <a:latin typeface="Arial" panose="020B0604020202020204" pitchFamily="34" charset="0"/>
                <a:cs typeface="Arial" panose="020B0604020202020204" pitchFamily="34" charset="0"/>
              </a:defRPr>
            </a:lvl4pPr>
            <a:lvl5pPr>
              <a:defRPr sz="1600">
                <a:solidFill>
                  <a:srgbClr val="012D50"/>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84784"/>
            <a:ext cx="4041775" cy="690091"/>
          </a:xfrm>
          <a:prstGeom prst="rect">
            <a:avLst/>
          </a:prstGeom>
        </p:spPr>
        <p:txBody>
          <a:bodyPr anchor="b"/>
          <a:lstStyle>
            <a:lvl1pPr marL="0" indent="0">
              <a:buNone/>
              <a:defRPr sz="2200" b="1">
                <a:solidFill>
                  <a:srgbClr val="012D5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12D50"/>
                </a:solidFill>
                <a:latin typeface="Arial" panose="020B0604020202020204" pitchFamily="34" charset="0"/>
                <a:cs typeface="Arial" panose="020B0604020202020204" pitchFamily="34" charset="0"/>
              </a:defRPr>
            </a:lvl1pPr>
            <a:lvl2pPr>
              <a:defRPr sz="2000">
                <a:solidFill>
                  <a:srgbClr val="012D50"/>
                </a:solidFill>
                <a:latin typeface="Arial" panose="020B0604020202020204" pitchFamily="34" charset="0"/>
                <a:cs typeface="Arial" panose="020B0604020202020204" pitchFamily="34" charset="0"/>
              </a:defRPr>
            </a:lvl2pPr>
            <a:lvl3pPr>
              <a:defRPr sz="1800">
                <a:solidFill>
                  <a:srgbClr val="012D50"/>
                </a:solidFill>
                <a:latin typeface="Arial" panose="020B0604020202020204" pitchFamily="34" charset="0"/>
                <a:cs typeface="Arial" panose="020B0604020202020204" pitchFamily="34" charset="0"/>
              </a:defRPr>
            </a:lvl3pPr>
            <a:lvl4pPr>
              <a:defRPr sz="1600">
                <a:solidFill>
                  <a:srgbClr val="012D50"/>
                </a:solidFill>
                <a:latin typeface="Arial" panose="020B0604020202020204" pitchFamily="34" charset="0"/>
                <a:cs typeface="Arial" panose="020B0604020202020204" pitchFamily="34" charset="0"/>
              </a:defRPr>
            </a:lvl4pPr>
            <a:lvl5pPr>
              <a:defRPr sz="1600">
                <a:solidFill>
                  <a:srgbClr val="012D50"/>
                </a:solidFill>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Rounded Rectangle 9"/>
          <p:cNvSpPr/>
          <p:nvPr userDrawn="1"/>
        </p:nvSpPr>
        <p:spPr>
          <a:xfrm>
            <a:off x="98626" y="6489832"/>
            <a:ext cx="720080" cy="288032"/>
          </a:xfrm>
          <a:prstGeom prst="roundRect">
            <a:avLst/>
          </a:prstGeom>
          <a:solidFill>
            <a:srgbClr val="012D50"/>
          </a:solidFill>
        </p:spPr>
        <p:style>
          <a:lnRef idx="3">
            <a:schemeClr val="lt1"/>
          </a:lnRef>
          <a:fillRef idx="1">
            <a:schemeClr val="accent1"/>
          </a:fillRef>
          <a:effectRef idx="1">
            <a:schemeClr val="accent1"/>
          </a:effectRef>
          <a:fontRef idx="minor">
            <a:schemeClr val="lt1"/>
          </a:fontRef>
        </p:style>
        <p:txBody>
          <a:bodyPr rtlCol="0" anchor="ctr"/>
          <a:lstStyle/>
          <a:p>
            <a:pPr algn="r"/>
            <a:fld id="{71E34E88-088D-4E0D-A4FC-BC739732B689}" type="slidenum">
              <a:rPr lang="en-GB" smtClean="0"/>
              <a:t>‹#›</a:t>
            </a:fld>
            <a:endParaRPr lang="en-GB" dirty="0"/>
          </a:p>
        </p:txBody>
      </p:sp>
      <p:sp>
        <p:nvSpPr>
          <p:cNvPr id="11" name="Title 1"/>
          <p:cNvSpPr>
            <a:spLocks noGrp="1"/>
          </p:cNvSpPr>
          <p:nvPr>
            <p:ph type="title"/>
          </p:nvPr>
        </p:nvSpPr>
        <p:spPr>
          <a:xfrm>
            <a:off x="457200" y="130622"/>
            <a:ext cx="8229600" cy="850106"/>
          </a:xfrm>
          <a:prstGeom prst="rect">
            <a:avLst/>
          </a:prstGeom>
        </p:spPr>
        <p:txBody>
          <a:bodyPr anchor="ctr"/>
          <a:lstStyle>
            <a:lvl1pPr algn="l">
              <a:defRPr sz="32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327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12D5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412775"/>
            <a:ext cx="5486400" cy="3314799"/>
          </a:xfrm>
          <a:prstGeom prst="rect">
            <a:avLst/>
          </a:prstGeom>
        </p:spPr>
        <p:txBody>
          <a:bodyPr rtlCol="0">
            <a:normAutofit/>
          </a:bodyPr>
          <a:lstStyle>
            <a:lvl1pPr marL="0" indent="0">
              <a:buNone/>
              <a:defRPr sz="2400">
                <a:solidFill>
                  <a:srgbClr val="012D50"/>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12D50"/>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ounded Rectangle 7"/>
          <p:cNvSpPr/>
          <p:nvPr userDrawn="1"/>
        </p:nvSpPr>
        <p:spPr>
          <a:xfrm>
            <a:off x="98626" y="6489832"/>
            <a:ext cx="720080" cy="288032"/>
          </a:xfrm>
          <a:prstGeom prst="roundRect">
            <a:avLst/>
          </a:prstGeom>
          <a:solidFill>
            <a:srgbClr val="012D50"/>
          </a:solidFill>
        </p:spPr>
        <p:style>
          <a:lnRef idx="3">
            <a:schemeClr val="lt1"/>
          </a:lnRef>
          <a:fillRef idx="1">
            <a:schemeClr val="accent1"/>
          </a:fillRef>
          <a:effectRef idx="1">
            <a:schemeClr val="accent1"/>
          </a:effectRef>
          <a:fontRef idx="minor">
            <a:schemeClr val="lt1"/>
          </a:fontRef>
        </p:style>
        <p:txBody>
          <a:bodyPr rtlCol="0" anchor="ctr"/>
          <a:lstStyle/>
          <a:p>
            <a:pPr algn="r"/>
            <a:fld id="{71E34E88-088D-4E0D-A4FC-BC739732B689}" type="slidenum">
              <a:rPr lang="en-GB" smtClean="0"/>
              <a:t>‹#›</a:t>
            </a:fld>
            <a:endParaRPr lang="en-GB" dirty="0"/>
          </a:p>
        </p:txBody>
      </p:sp>
      <p:sp>
        <p:nvSpPr>
          <p:cNvPr id="9" name="Title 1"/>
          <p:cNvSpPr txBox="1">
            <a:spLocks/>
          </p:cNvSpPr>
          <p:nvPr userDrawn="1"/>
        </p:nvSpPr>
        <p:spPr>
          <a:xfrm>
            <a:off x="457200" y="130622"/>
            <a:ext cx="8229600" cy="850106"/>
          </a:xfrm>
          <a:prstGeom prst="rect">
            <a:avLst/>
          </a:prstGeom>
        </p:spPr>
        <p:txBody>
          <a:bodyPr anchor="ctr"/>
          <a:lstStyle>
            <a:lvl1pPr algn="l" rtl="0" eaLnBrk="1" fontAlgn="base" hangingPunct="1">
              <a:spcBef>
                <a:spcPct val="0"/>
              </a:spcBef>
              <a:spcAft>
                <a:spcPct val="0"/>
              </a:spcAft>
              <a:defRPr sz="3200" kern="1200">
                <a:solidFill>
                  <a:schemeClr val="bg1"/>
                </a:solidFill>
                <a:latin typeface="Arial Rounded MT Bold" panose="020F070403050403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dirty="0" smtClean="0">
                <a:latin typeface="Arial" panose="020B0604020202020204" pitchFamily="34" charset="0"/>
                <a:cs typeface="Arial" panose="020B0604020202020204" pitchFamily="34" charset="0"/>
              </a:rPr>
              <a:t>Click to edit Master title style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6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ounded Rectangle 4"/>
          <p:cNvSpPr/>
          <p:nvPr userDrawn="1"/>
        </p:nvSpPr>
        <p:spPr>
          <a:xfrm>
            <a:off x="98626" y="6489832"/>
            <a:ext cx="720080" cy="288032"/>
          </a:xfrm>
          <a:prstGeom prst="roundRect">
            <a:avLst/>
          </a:prstGeom>
          <a:solidFill>
            <a:srgbClr val="012D50"/>
          </a:solidFill>
        </p:spPr>
        <p:style>
          <a:lnRef idx="3">
            <a:schemeClr val="lt1"/>
          </a:lnRef>
          <a:fillRef idx="1">
            <a:schemeClr val="accent1"/>
          </a:fillRef>
          <a:effectRef idx="1">
            <a:schemeClr val="accent1"/>
          </a:effectRef>
          <a:fontRef idx="minor">
            <a:schemeClr val="lt1"/>
          </a:fontRef>
        </p:style>
        <p:txBody>
          <a:bodyPr rtlCol="0" anchor="ctr"/>
          <a:lstStyle/>
          <a:p>
            <a:pPr algn="r"/>
            <a:fld id="{71E34E88-088D-4E0D-A4FC-BC739732B689}" type="slidenum">
              <a:rPr lang="en-GB" smtClean="0"/>
              <a:t>‹#›</a:t>
            </a:fld>
            <a:endParaRPr lang="en-GB" dirty="0"/>
          </a:p>
        </p:txBody>
      </p:sp>
    </p:spTree>
    <p:extLst>
      <p:ext uri="{BB962C8B-B14F-4D97-AF65-F5344CB8AC3E}">
        <p14:creationId xmlns:p14="http://schemas.microsoft.com/office/powerpoint/2010/main" val="37148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val="13787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21D8DEA-4758-44F9-8C31-666D502E143B}" type="datetimeFigureOut">
              <a:rPr lang="en-GB"/>
              <a:pPr>
                <a:defRPr/>
              </a:pPr>
              <a:t>28/05/2018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758FE84-D7D0-4F2B-AD8D-EAD437CCDF5F}" type="slidenum">
              <a:rPr lang="en-GB"/>
              <a:pPr>
                <a:defRPr/>
              </a:pPr>
              <a:t>‹#›</a:t>
            </a:fld>
            <a:endParaRPr lang="en-GB"/>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 y="0"/>
            <a:ext cx="9143086" cy="6858000"/>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74" r:id="rId2"/>
    <p:sldLayoutId id="2147483677" r:id="rId3"/>
    <p:sldLayoutId id="2147483681" r:id="rId4"/>
    <p:sldLayoutId id="2147483679" r:id="rId5"/>
    <p:sldLayoutId id="21474836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mailto:poberholster@csir.co.za"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1"/>
          <p:cNvSpPr txBox="1">
            <a:spLocks noChangeArrowheads="1"/>
          </p:cNvSpPr>
          <p:nvPr/>
        </p:nvSpPr>
        <p:spPr bwMode="auto">
          <a:xfrm>
            <a:off x="35496" y="332656"/>
            <a:ext cx="4374232" cy="584776"/>
          </a:xfrm>
          <a:prstGeom prst="rect">
            <a:avLst/>
          </a:prstGeom>
          <a:noFill/>
          <a:extLst/>
        </p:spPr>
        <p:txBody>
          <a:bodyPr wrap="square" rtlCol="0">
            <a:spAutoFit/>
          </a:bodyPr>
          <a:lstStyle>
            <a:defPPr>
              <a:defRPr lang="en-GB"/>
            </a:defPPr>
            <a:lvl1pPr marL="180975">
              <a:defRPr sz="2400" b="1">
                <a:solidFill>
                  <a:schemeClr val="bg1">
                    <a:lumMod val="85000"/>
                  </a:schemeClr>
                </a:solidFill>
                <a:latin typeface="Arial" pitchFamily="34" charset="0"/>
                <a:cs typeface="Arial" pitchFamily="34" charset="0"/>
              </a:defRPr>
            </a:lvl1pPr>
          </a:lstStyle>
          <a:p>
            <a:r>
              <a:rPr lang="en-US" sz="3200" dirty="0" smtClean="0">
                <a:solidFill>
                  <a:schemeClr val="bg1"/>
                </a:solidFill>
              </a:rPr>
              <a:t>Contents</a:t>
            </a:r>
          </a:p>
        </p:txBody>
      </p:sp>
      <p:sp>
        <p:nvSpPr>
          <p:cNvPr id="2" name="Title 1"/>
          <p:cNvSpPr>
            <a:spLocks noGrp="1"/>
          </p:cNvSpPr>
          <p:nvPr>
            <p:ph type="ctrTitle"/>
          </p:nvPr>
        </p:nvSpPr>
        <p:spPr>
          <a:xfrm>
            <a:off x="683568" y="836712"/>
            <a:ext cx="7772400" cy="1470025"/>
          </a:xfrm>
        </p:spPr>
        <p:txBody>
          <a:bodyPr/>
          <a:lstStyle/>
          <a:p>
            <a:r>
              <a:rPr lang="en-GB" dirty="0" smtClean="0"/>
              <a:t>Mining at the crossroads: Sectoral diversification to ensure sustainability? </a:t>
            </a:r>
            <a:r>
              <a:rPr lang="en-GB" sz="1050" b="0" dirty="0" smtClean="0"/>
              <a:t>(work in progress)</a:t>
            </a:r>
            <a:r>
              <a:rPr lang="en-GB" dirty="0" smtClean="0"/>
              <a:t/>
            </a:r>
            <a:br>
              <a:rPr lang="en-GB" dirty="0" smtClean="0"/>
            </a:br>
            <a:endParaRPr lang="en-GB" dirty="0"/>
          </a:p>
        </p:txBody>
      </p:sp>
      <p:sp>
        <p:nvSpPr>
          <p:cNvPr id="3" name="Subtitle 2"/>
          <p:cNvSpPr>
            <a:spLocks noGrp="1"/>
          </p:cNvSpPr>
          <p:nvPr>
            <p:ph type="subTitle" idx="1"/>
          </p:nvPr>
        </p:nvSpPr>
        <p:spPr>
          <a:xfrm>
            <a:off x="3779912" y="3212976"/>
            <a:ext cx="4926330" cy="1104528"/>
          </a:xfrm>
        </p:spPr>
        <p:txBody>
          <a:bodyPr/>
          <a:lstStyle/>
          <a:p>
            <a:pPr algn="r"/>
            <a:endParaRPr lang="en-ZA" sz="1400" dirty="0" smtClean="0"/>
          </a:p>
          <a:p>
            <a:pPr algn="r"/>
            <a:r>
              <a:rPr lang="en-ZA" sz="1200" dirty="0" smtClean="0"/>
              <a:t>Project duration: April 2016 – March 2019</a:t>
            </a:r>
          </a:p>
          <a:p>
            <a:pPr algn="r"/>
            <a:r>
              <a:rPr lang="en-ZA" sz="1200" dirty="0" smtClean="0"/>
              <a:t>Total budget R5.8m</a:t>
            </a:r>
            <a:endParaRPr lang="en-ZA" sz="1200" dirty="0"/>
          </a:p>
          <a:p>
            <a:pPr algn="r"/>
            <a:endParaRPr lang="en-ZA" sz="1200" dirty="0" smtClean="0"/>
          </a:p>
          <a:p>
            <a:pPr algn="r"/>
            <a:r>
              <a:rPr lang="en-ZA" sz="1200" dirty="0" smtClean="0"/>
              <a:t>Presented by Willem de Lange</a:t>
            </a:r>
          </a:p>
          <a:p>
            <a:pPr algn="r"/>
            <a:r>
              <a:rPr lang="en-ZA" sz="1200" dirty="0" smtClean="0"/>
              <a:t>28 May 2018</a:t>
            </a:r>
            <a:endParaRPr lang="en-GB" sz="1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4575" y="1700808"/>
            <a:ext cx="2683935" cy="523220"/>
          </a:xfrm>
          <a:prstGeom prst="rect">
            <a:avLst/>
          </a:prstGeom>
          <a:noFill/>
        </p:spPr>
        <p:txBody>
          <a:bodyPr wrap="square" rtlCol="0">
            <a:spAutoFit/>
          </a:bodyPr>
          <a:lstStyle/>
          <a:p>
            <a:pPr algn="ctr"/>
            <a:r>
              <a:rPr lang="en-ZA" sz="2800" b="1" dirty="0" smtClean="0">
                <a:solidFill>
                  <a:schemeClr val="bg1"/>
                </a:solidFill>
                <a:latin typeface="Arial" panose="020B0604020202020204" pitchFamily="34" charset="0"/>
                <a:cs typeface="Arial" panose="020B0604020202020204" pitchFamily="34" charset="0"/>
              </a:rPr>
              <a:t>Discussion</a:t>
            </a:r>
            <a:endParaRPr lang="en-GB" sz="2800" b="1" dirty="0">
              <a:solidFill>
                <a:schemeClr val="bg1"/>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6357942" y="3322407"/>
            <a:ext cx="2727037" cy="864096"/>
          </a:xfrm>
          <a:prstGeom prst="rect">
            <a:avLst/>
          </a:prstGeom>
          <a:noFill/>
          <a:ln w="9525" algn="ctr">
            <a:noFill/>
            <a:round/>
            <a:headEnd/>
            <a:tailEnd/>
          </a:ln>
        </p:spPr>
        <p:txBody>
          <a:bodyPr anchor="ctr"/>
          <a:lstStyle>
            <a:lvl1pPr eaLnBrk="0" hangingPunct="0">
              <a:lnSpc>
                <a:spcPct val="93000"/>
              </a:lnSpc>
              <a:spcAft>
                <a:spcPts val="1425"/>
              </a:spcAft>
              <a:buClr>
                <a:srgbClr val="000000"/>
              </a:buClr>
              <a:buSzPct val="45000"/>
              <a:buFont typeface="Wingdings" pitchFamily="2" charset="2"/>
              <a:defRPr sz="3200">
                <a:solidFill>
                  <a:srgbClr val="000000"/>
                </a:solidFill>
                <a:latin typeface="Arial" charset="0"/>
                <a:ea typeface="Arial Unicode MS" pitchFamily="34" charset="-128"/>
                <a:cs typeface="Arial Unicode MS" pitchFamily="34" charset="-128"/>
              </a:defRPr>
            </a:lvl1pPr>
            <a:lvl2pPr marL="742950" indent="-285750" eaLnBrk="0" hangingPunct="0">
              <a:lnSpc>
                <a:spcPct val="93000"/>
              </a:lnSpc>
              <a:spcAft>
                <a:spcPts val="1138"/>
              </a:spcAft>
              <a:buClr>
                <a:srgbClr val="000000"/>
              </a:buClr>
              <a:buSzPct val="45000"/>
              <a:buFont typeface="Wingdings" pitchFamily="2" charset="2"/>
              <a:defRPr sz="2800">
                <a:solidFill>
                  <a:srgbClr val="000000"/>
                </a:solidFill>
                <a:latin typeface="Arial" charset="0"/>
                <a:ea typeface="Arial Unicode MS" pitchFamily="34" charset="-128"/>
                <a:cs typeface="Arial Unicode MS" pitchFamily="34" charset="-128"/>
              </a:defRPr>
            </a:lvl2pPr>
            <a:lvl3pPr marL="1143000" indent="-228600" eaLnBrk="0" hangingPunct="0">
              <a:lnSpc>
                <a:spcPct val="93000"/>
              </a:lnSpc>
              <a:spcAft>
                <a:spcPts val="850"/>
              </a:spcAft>
              <a:buClr>
                <a:srgbClr val="000000"/>
              </a:buClr>
              <a:buSzPct val="75000"/>
              <a:buFont typeface="Symbol" pitchFamily="18" charset="2"/>
              <a:defRPr sz="2400">
                <a:solidFill>
                  <a:srgbClr val="000000"/>
                </a:solidFill>
                <a:latin typeface="Arial" charset="0"/>
                <a:ea typeface="Arial Unicode MS" pitchFamily="34" charset="-128"/>
                <a:cs typeface="Arial Unicode MS" pitchFamily="34" charset="-128"/>
              </a:defRPr>
            </a:lvl3pPr>
            <a:lvl4pPr marL="1600200" indent="-228600" eaLnBrk="0" hangingPunct="0">
              <a:lnSpc>
                <a:spcPct val="93000"/>
              </a:lnSpc>
              <a:spcAft>
                <a:spcPts val="575"/>
              </a:spcAft>
              <a:buClr>
                <a:srgbClr val="000000"/>
              </a:buClr>
              <a:buSzPct val="45000"/>
              <a:buFont typeface="Wingdings" pitchFamily="2" charset="2"/>
              <a:defRPr sz="2000">
                <a:solidFill>
                  <a:srgbClr val="000000"/>
                </a:solidFill>
                <a:latin typeface="Arial" charset="0"/>
                <a:ea typeface="Arial Unicode MS" pitchFamily="34" charset="-128"/>
                <a:cs typeface="Arial Unicode MS" pitchFamily="34" charset="-128"/>
              </a:defRPr>
            </a:lvl4pPr>
            <a:lvl5pPr marL="2057400" indent="-228600" eaLnBrk="0" hangingPunct="0">
              <a:lnSpc>
                <a:spcPct val="93000"/>
              </a:lnSpc>
              <a:spcAft>
                <a:spcPts val="288"/>
              </a:spcAft>
              <a:buClr>
                <a:srgbClr val="000000"/>
              </a:buClr>
              <a:buSzPct val="75000"/>
              <a:buFont typeface="Symbol" pitchFamily="18" charset="2"/>
              <a:defRPr sz="2000">
                <a:solidFill>
                  <a:srgbClr val="000000"/>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ts val="288"/>
              </a:spcAft>
              <a:buClr>
                <a:srgbClr val="000000"/>
              </a:buClr>
              <a:buSzPct val="75000"/>
              <a:buFont typeface="Symbol" pitchFamily="18" charset="2"/>
              <a:defRPr sz="2000">
                <a:solidFill>
                  <a:srgbClr val="000000"/>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ts val="288"/>
              </a:spcAft>
              <a:buClr>
                <a:srgbClr val="000000"/>
              </a:buClr>
              <a:buSzPct val="75000"/>
              <a:buFont typeface="Symbol" pitchFamily="18" charset="2"/>
              <a:defRPr sz="2000">
                <a:solidFill>
                  <a:srgbClr val="000000"/>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ts val="288"/>
              </a:spcAft>
              <a:buClr>
                <a:srgbClr val="000000"/>
              </a:buClr>
              <a:buSzPct val="75000"/>
              <a:buFont typeface="Symbol" pitchFamily="18" charset="2"/>
              <a:defRPr sz="2000">
                <a:solidFill>
                  <a:srgbClr val="000000"/>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ts val="288"/>
              </a:spcAft>
              <a:buClr>
                <a:srgbClr val="000000"/>
              </a:buClr>
              <a:buSzPct val="75000"/>
              <a:buFont typeface="Symbol" pitchFamily="18" charset="2"/>
              <a:defRPr sz="2000">
                <a:solidFill>
                  <a:srgbClr val="000000"/>
                </a:solidFill>
                <a:latin typeface="Arial" charset="0"/>
                <a:ea typeface="Arial Unicode MS" pitchFamily="34" charset="-128"/>
                <a:cs typeface="Arial Unicode MS" pitchFamily="34" charset="-128"/>
              </a:defRPr>
            </a:lvl9pPr>
          </a:lstStyle>
          <a:p>
            <a:pPr algn="ctr">
              <a:lnSpc>
                <a:spcPct val="150000"/>
              </a:lnSpc>
              <a:spcAft>
                <a:spcPct val="0"/>
              </a:spcAft>
              <a:buClr>
                <a:srgbClr val="AFAFAF"/>
              </a:buClr>
              <a:buSzPct val="100000"/>
              <a:buFont typeface="Arial" charset="0"/>
              <a:buNone/>
            </a:pPr>
            <a:endParaRPr lang="en-ZA" altLang="en-US"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97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1"/>
          <p:cNvSpPr txBox="1">
            <a:spLocks noChangeArrowheads="1"/>
          </p:cNvSpPr>
          <p:nvPr/>
        </p:nvSpPr>
        <p:spPr bwMode="auto">
          <a:xfrm>
            <a:off x="35496" y="332656"/>
            <a:ext cx="4374232" cy="584776"/>
          </a:xfrm>
          <a:prstGeom prst="rect">
            <a:avLst/>
          </a:prstGeom>
          <a:noFill/>
          <a:extLst/>
        </p:spPr>
        <p:txBody>
          <a:bodyPr wrap="square" rtlCol="0">
            <a:spAutoFit/>
          </a:bodyPr>
          <a:lstStyle>
            <a:defPPr>
              <a:defRPr lang="en-GB"/>
            </a:defPPr>
            <a:lvl1pPr marL="180975">
              <a:defRPr sz="2400" b="1">
                <a:solidFill>
                  <a:schemeClr val="bg1">
                    <a:lumMod val="85000"/>
                  </a:schemeClr>
                </a:solidFill>
                <a:latin typeface="Arial" pitchFamily="34" charset="0"/>
                <a:cs typeface="Arial" pitchFamily="34" charset="0"/>
              </a:defRPr>
            </a:lvl1pPr>
          </a:lstStyle>
          <a:p>
            <a:r>
              <a:rPr lang="en-US" sz="3200" dirty="0" smtClean="0">
                <a:solidFill>
                  <a:schemeClr val="bg1"/>
                </a:solidFill>
              </a:rPr>
              <a:t>Contents</a:t>
            </a:r>
          </a:p>
        </p:txBody>
      </p:sp>
      <p:sp>
        <p:nvSpPr>
          <p:cNvPr id="2" name="Title 1"/>
          <p:cNvSpPr>
            <a:spLocks noGrp="1"/>
          </p:cNvSpPr>
          <p:nvPr>
            <p:ph type="ctrTitle"/>
          </p:nvPr>
        </p:nvSpPr>
        <p:spPr>
          <a:xfrm>
            <a:off x="683568" y="836712"/>
            <a:ext cx="7772400" cy="1470025"/>
          </a:xfrm>
        </p:spPr>
        <p:txBody>
          <a:bodyPr/>
          <a:lstStyle/>
          <a:p>
            <a:r>
              <a:rPr lang="en-GB" dirty="0" smtClean="0"/>
              <a:t>Current CSIR work on the treatment of AMD</a:t>
            </a:r>
            <a:br>
              <a:rPr lang="en-GB" dirty="0" smtClean="0"/>
            </a:br>
            <a:endParaRPr lang="en-GB" dirty="0"/>
          </a:p>
        </p:txBody>
      </p:sp>
      <p:sp>
        <p:nvSpPr>
          <p:cNvPr id="3" name="Subtitle 2"/>
          <p:cNvSpPr>
            <a:spLocks noGrp="1"/>
          </p:cNvSpPr>
          <p:nvPr>
            <p:ph type="subTitle" idx="1"/>
          </p:nvPr>
        </p:nvSpPr>
        <p:spPr>
          <a:xfrm>
            <a:off x="3779912" y="3212976"/>
            <a:ext cx="4926330" cy="1104528"/>
          </a:xfrm>
        </p:spPr>
        <p:txBody>
          <a:bodyPr/>
          <a:lstStyle/>
          <a:p>
            <a:pPr algn="r"/>
            <a:endParaRPr lang="en-ZA" sz="1400" dirty="0" smtClean="0"/>
          </a:p>
          <a:p>
            <a:pPr algn="r"/>
            <a:r>
              <a:rPr lang="en-ZA" sz="1600" dirty="0" smtClean="0"/>
              <a:t>Enquiries: Paul </a:t>
            </a:r>
            <a:r>
              <a:rPr lang="en-ZA" sz="1600" dirty="0" err="1" smtClean="0"/>
              <a:t>Oberholster</a:t>
            </a:r>
            <a:endParaRPr lang="en-ZA" sz="1600" dirty="0" smtClean="0"/>
          </a:p>
          <a:p>
            <a:pPr algn="r"/>
            <a:r>
              <a:rPr lang="en-ZA" sz="1600" dirty="0" smtClean="0">
                <a:hlinkClick r:id="rId2"/>
              </a:rPr>
              <a:t>poberholster@csir.co.za</a:t>
            </a:r>
            <a:endParaRPr lang="en-ZA" sz="1600" dirty="0" smtClean="0"/>
          </a:p>
          <a:p>
            <a:pPr algn="r"/>
            <a:endParaRPr lang="en-GB" sz="1200" dirty="0"/>
          </a:p>
        </p:txBody>
      </p:sp>
    </p:spTree>
    <p:extLst>
      <p:ext uri="{BB962C8B-B14F-4D97-AF65-F5344CB8AC3E}">
        <p14:creationId xmlns:p14="http://schemas.microsoft.com/office/powerpoint/2010/main" val="1081958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Context</a:t>
            </a:r>
            <a:endParaRPr lang="en-GB" dirty="0"/>
          </a:p>
        </p:txBody>
      </p:sp>
      <p:sp>
        <p:nvSpPr>
          <p:cNvPr id="3" name="Content Placeholder 2"/>
          <p:cNvSpPr>
            <a:spLocks noGrp="1"/>
          </p:cNvSpPr>
          <p:nvPr>
            <p:ph idx="1"/>
          </p:nvPr>
        </p:nvSpPr>
        <p:spPr/>
        <p:txBody>
          <a:bodyPr/>
          <a:lstStyle/>
          <a:p>
            <a:r>
              <a:rPr lang="en-ZA" dirty="0" smtClean="0"/>
              <a:t>CSIR has done quite a lot on passive treatment technologies (i.e. artificial wetlands with indigenous reeds and </a:t>
            </a:r>
            <a:r>
              <a:rPr lang="en-ZA" dirty="0" err="1" smtClean="0"/>
              <a:t>macrophites</a:t>
            </a:r>
            <a:r>
              <a:rPr lang="en-ZA" dirty="0" smtClean="0"/>
              <a:t> and filamentous green algae) to treat AMD</a:t>
            </a:r>
            <a:endParaRPr lang="en-GB" dirty="0"/>
          </a:p>
        </p:txBody>
      </p:sp>
    </p:spTree>
    <p:extLst>
      <p:ext uri="{BB962C8B-B14F-4D97-AF65-F5344CB8AC3E}">
        <p14:creationId xmlns:p14="http://schemas.microsoft.com/office/powerpoint/2010/main" val="122474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713" y="2006600"/>
            <a:ext cx="7848600" cy="701731"/>
          </a:xfrm>
          <a:prstGeom prst="rect">
            <a:avLst/>
          </a:prstGeom>
          <a:solidFill>
            <a:srgbClr val="92D050"/>
          </a:solidFill>
          <a:ln w="38100">
            <a:solidFill>
              <a:schemeClr val="tx1"/>
            </a:solidFill>
          </a:ln>
        </p:spPr>
        <p:txBody>
          <a:bodyPr>
            <a:spAutoFit/>
          </a:bodyPr>
          <a:lstStyle/>
          <a:p>
            <a:pPr marL="342900" indent="-342900" algn="ctr">
              <a:spcBef>
                <a:spcPct val="20000"/>
              </a:spcBef>
              <a:buFont typeface="Arial" pitchFamily="34" charset="0"/>
              <a:buChar char="•"/>
              <a:defRPr/>
            </a:pPr>
            <a:r>
              <a:rPr lang="en-US" altLang="zh-TW" b="1" dirty="0">
                <a:solidFill>
                  <a:srgbClr val="012D50"/>
                </a:solidFill>
                <a:latin typeface="Arial Black" panose="020B0A04020102020204" pitchFamily="34" charset="0"/>
                <a:ea typeface="新細明體"/>
                <a:cs typeface="Arial" panose="020B0604020202020204" pitchFamily="34" charset="0"/>
              </a:rPr>
              <a:t>Surface flow wetlands (aerobic)</a:t>
            </a:r>
          </a:p>
          <a:p>
            <a:pPr marL="342900" indent="-342900" algn="ctr">
              <a:spcBef>
                <a:spcPct val="20000"/>
              </a:spcBef>
              <a:buFont typeface="Arial" pitchFamily="34" charset="0"/>
              <a:buChar char="•"/>
              <a:defRPr/>
            </a:pPr>
            <a:r>
              <a:rPr lang="en-US" altLang="zh-TW" b="1" dirty="0">
                <a:solidFill>
                  <a:srgbClr val="012D50"/>
                </a:solidFill>
                <a:latin typeface="Arial Black" panose="020B0A04020102020204" pitchFamily="34" charset="0"/>
                <a:ea typeface="新細明體"/>
                <a:cs typeface="Arial" panose="020B0604020202020204" pitchFamily="34" charset="0"/>
              </a:rPr>
              <a:t>Subsurface flow wetlands (anaerobic</a:t>
            </a:r>
            <a:r>
              <a:rPr lang="en-US" altLang="zh-TW" b="1" dirty="0" smtClean="0">
                <a:solidFill>
                  <a:srgbClr val="012D50"/>
                </a:solidFill>
                <a:latin typeface="Arial Black" panose="020B0A04020102020204" pitchFamily="34" charset="0"/>
                <a:ea typeface="新細明體"/>
                <a:cs typeface="Arial" panose="020B0604020202020204" pitchFamily="34" charset="0"/>
              </a:rPr>
              <a:t>)</a:t>
            </a:r>
            <a:endParaRPr lang="en-US" altLang="zh-TW" b="1" dirty="0">
              <a:solidFill>
                <a:srgbClr val="012D50"/>
              </a:solidFill>
              <a:latin typeface="Arial Black" panose="020B0A04020102020204" pitchFamily="34" charset="0"/>
              <a:ea typeface="新細明體"/>
              <a:cs typeface="Arial" panose="020B0604020202020204" pitchFamily="34" charset="0"/>
            </a:endParaRPr>
          </a:p>
        </p:txBody>
      </p:sp>
      <p:sp>
        <p:nvSpPr>
          <p:cNvPr id="88068" name="TextBox 2"/>
          <p:cNvSpPr txBox="1">
            <a:spLocks noChangeArrowheads="1"/>
          </p:cNvSpPr>
          <p:nvPr/>
        </p:nvSpPr>
        <p:spPr bwMode="auto">
          <a:xfrm>
            <a:off x="747713" y="1242219"/>
            <a:ext cx="7775575" cy="522288"/>
          </a:xfrm>
          <a:prstGeom prst="rect">
            <a:avLst/>
          </a:prstGeom>
          <a:solidFill>
            <a:srgbClr val="FFFF00"/>
          </a:solidFill>
          <a:ln w="38100">
            <a:solidFill>
              <a:schemeClr val="tx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ZA" altLang="en-US" sz="2800" b="1" dirty="0" smtClean="0">
                <a:solidFill>
                  <a:prstClr val="black"/>
                </a:solidFill>
                <a:latin typeface="Arial Black" pitchFamily="34" charset="0"/>
                <a:ea typeface="+mn-ea"/>
              </a:rPr>
              <a:t>Different Passive Treatment Systems</a:t>
            </a:r>
            <a:endParaRPr lang="en-GB" altLang="en-US" sz="2800" b="1" dirty="0" smtClean="0">
              <a:solidFill>
                <a:prstClr val="black"/>
              </a:solidFill>
              <a:latin typeface="Arial Black" pitchFamily="34" charset="0"/>
              <a:ea typeface="+mn-ea"/>
            </a:endParaRPr>
          </a:p>
        </p:txBody>
      </p:sp>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30003"/>
            <a:ext cx="4194175"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3841115"/>
            <a:ext cx="41402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6292215"/>
            <a:ext cx="27860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8288" y="6314440"/>
            <a:ext cx="278606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ZA" dirty="0" smtClean="0"/>
              <a:t>Context</a:t>
            </a:r>
            <a:endParaRPr lang="en-GB" dirty="0"/>
          </a:p>
        </p:txBody>
      </p:sp>
    </p:spTree>
    <p:extLst>
      <p:ext uri="{BB962C8B-B14F-4D97-AF65-F5344CB8AC3E}">
        <p14:creationId xmlns:p14="http://schemas.microsoft.com/office/powerpoint/2010/main" val="11807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966" y="1157248"/>
            <a:ext cx="5254258" cy="3223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484710"/>
            <a:ext cx="5612568" cy="208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2" y="1844824"/>
            <a:ext cx="1944216" cy="369332"/>
          </a:xfrm>
          <a:prstGeom prst="rect">
            <a:avLst/>
          </a:prstGeom>
          <a:noFill/>
        </p:spPr>
        <p:txBody>
          <a:bodyPr wrap="square" rtlCol="0">
            <a:spAutoFit/>
          </a:bodyPr>
          <a:lstStyle/>
          <a:p>
            <a:endParaRPr lang="en-GB" dirty="0"/>
          </a:p>
        </p:txBody>
      </p:sp>
      <p:sp>
        <p:nvSpPr>
          <p:cNvPr id="3" name="TextBox 2"/>
          <p:cNvSpPr txBox="1"/>
          <p:nvPr/>
        </p:nvSpPr>
        <p:spPr>
          <a:xfrm>
            <a:off x="827584" y="1628800"/>
            <a:ext cx="2592288" cy="923330"/>
          </a:xfrm>
          <a:prstGeom prst="rect">
            <a:avLst/>
          </a:prstGeom>
          <a:noFill/>
        </p:spPr>
        <p:txBody>
          <a:bodyPr wrap="square" rtlCol="0">
            <a:spAutoFit/>
          </a:bodyPr>
          <a:lstStyle/>
          <a:p>
            <a:r>
              <a:rPr lang="en-ZA" dirty="0" smtClean="0"/>
              <a:t>CSIR screened different algae species to treat AMD</a:t>
            </a:r>
            <a:endParaRPr lang="en-GB" dirty="0"/>
          </a:p>
        </p:txBody>
      </p:sp>
      <p:sp>
        <p:nvSpPr>
          <p:cNvPr id="4" name="Title 3"/>
          <p:cNvSpPr>
            <a:spLocks noGrp="1"/>
          </p:cNvSpPr>
          <p:nvPr>
            <p:ph type="title"/>
          </p:nvPr>
        </p:nvSpPr>
        <p:spPr/>
        <p:txBody>
          <a:bodyPr/>
          <a:lstStyle/>
          <a:p>
            <a:r>
              <a:rPr lang="en-ZA" dirty="0" smtClean="0"/>
              <a:t>Screening</a:t>
            </a:r>
            <a:endParaRPr lang="en-GB" dirty="0"/>
          </a:p>
        </p:txBody>
      </p:sp>
    </p:spTree>
    <p:extLst>
      <p:ext uri="{BB962C8B-B14F-4D97-AF65-F5344CB8AC3E}">
        <p14:creationId xmlns:p14="http://schemas.microsoft.com/office/powerpoint/2010/main" val="123775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4" y="2306638"/>
            <a:ext cx="8805701" cy="410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95936" y="1412776"/>
            <a:ext cx="4824536" cy="1077218"/>
          </a:xfrm>
          <a:prstGeom prst="rect">
            <a:avLst/>
          </a:prstGeom>
          <a:noFill/>
        </p:spPr>
        <p:txBody>
          <a:bodyPr wrap="square" rtlCol="0">
            <a:spAutoFit/>
          </a:bodyPr>
          <a:lstStyle/>
          <a:p>
            <a:r>
              <a:rPr lang="en-ZA" sz="1600" dirty="0" smtClean="0">
                <a:latin typeface="+mn-lt"/>
              </a:rPr>
              <a:t>Used the learning to design surface flow pilot hybrid system to treat AMD – </a:t>
            </a:r>
            <a:r>
              <a:rPr lang="en-US" sz="1600" dirty="0" smtClean="0">
                <a:solidFill>
                  <a:srgbClr val="000000"/>
                </a:solidFill>
                <a:latin typeface="+mn-lt"/>
                <a:cs typeface="Arial"/>
              </a:rPr>
              <a:t>reducing toxic  </a:t>
            </a:r>
            <a:r>
              <a:rPr lang="en-US" sz="1600" dirty="0">
                <a:solidFill>
                  <a:srgbClr val="000000"/>
                </a:solidFill>
                <a:latin typeface="+mn-lt"/>
                <a:cs typeface="Arial"/>
              </a:rPr>
              <a:t>metals </a:t>
            </a:r>
            <a:r>
              <a:rPr lang="en-US" sz="1600" dirty="0" smtClean="0">
                <a:solidFill>
                  <a:srgbClr val="000000"/>
                </a:solidFill>
                <a:latin typeface="+mn-lt"/>
                <a:cs typeface="Arial"/>
              </a:rPr>
              <a:t>and </a:t>
            </a:r>
            <a:r>
              <a:rPr lang="en-US" sz="1600" dirty="0" err="1" smtClean="0">
                <a:solidFill>
                  <a:srgbClr val="000000"/>
                </a:solidFill>
                <a:latin typeface="+mn-lt"/>
                <a:cs typeface="Arial"/>
              </a:rPr>
              <a:t>sulphate</a:t>
            </a:r>
            <a:r>
              <a:rPr lang="en-US" sz="1600" dirty="0" smtClean="0">
                <a:solidFill>
                  <a:srgbClr val="000000"/>
                </a:solidFill>
                <a:latin typeface="+mn-lt"/>
                <a:cs typeface="Arial"/>
              </a:rPr>
              <a:t> which is low co</a:t>
            </a:r>
            <a:r>
              <a:rPr lang="en-ZA" sz="1600" dirty="0" err="1" smtClean="0">
                <a:latin typeface="+mn-lt"/>
              </a:rPr>
              <a:t>st</a:t>
            </a:r>
            <a:r>
              <a:rPr lang="en-ZA" sz="1600" dirty="0" smtClean="0">
                <a:latin typeface="+mn-lt"/>
              </a:rPr>
              <a:t> infrastructure and low skilled labour requirements</a:t>
            </a:r>
            <a:endParaRPr lang="en-GB" sz="1600" dirty="0">
              <a:latin typeface="+mn-lt"/>
            </a:endParaRPr>
          </a:p>
        </p:txBody>
      </p:sp>
      <p:sp>
        <p:nvSpPr>
          <p:cNvPr id="3" name="Title 2"/>
          <p:cNvSpPr>
            <a:spLocks noGrp="1"/>
          </p:cNvSpPr>
          <p:nvPr>
            <p:ph type="title"/>
          </p:nvPr>
        </p:nvSpPr>
        <p:spPr/>
        <p:txBody>
          <a:bodyPr/>
          <a:lstStyle/>
          <a:p>
            <a:r>
              <a:rPr lang="en-ZA" dirty="0" smtClean="0"/>
              <a:t>Hybrid system</a:t>
            </a:r>
            <a:endParaRPr lang="en-GB" dirty="0"/>
          </a:p>
        </p:txBody>
      </p:sp>
    </p:spTree>
    <p:extLst>
      <p:ext uri="{BB962C8B-B14F-4D97-AF65-F5344CB8AC3E}">
        <p14:creationId xmlns:p14="http://schemas.microsoft.com/office/powerpoint/2010/main" val="3042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AutoShape 8"/>
          <p:cNvSpPr>
            <a:spLocks/>
          </p:cNvSpPr>
          <p:nvPr/>
        </p:nvSpPr>
        <p:spPr bwMode="auto">
          <a:xfrm>
            <a:off x="0" y="5908675"/>
            <a:ext cx="3429000" cy="644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1016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80000"/>
              </a:lnSpc>
              <a:spcBef>
                <a:spcPts val="850"/>
              </a:spcBef>
              <a:buFontTx/>
              <a:buNone/>
            </a:pPr>
            <a:r>
              <a:rPr lang="en-US" altLang="en-US" sz="3500">
                <a:solidFill>
                  <a:srgbClr val="FFFFFF"/>
                </a:solidFill>
                <a:latin typeface="Gill Sans MT" pitchFamily="34" charset="0"/>
                <a:sym typeface="Helvetica Neue"/>
              </a:rPr>
              <a:t>Presentation</a:t>
            </a:r>
            <a:endParaRPr lang="en-US" altLang="en-US" sz="2500">
              <a:solidFill>
                <a:srgbClr val="000000"/>
              </a:solidFill>
              <a:latin typeface="Gill Sans MT" pitchFamily="34" charset="0"/>
            </a:endParaRPr>
          </a:p>
        </p:txBody>
      </p:sp>
      <p:sp>
        <p:nvSpPr>
          <p:cNvPr id="88069" name="AutoShape 10"/>
          <p:cNvSpPr>
            <a:spLocks noChangeAspect="1" noChangeArrowheads="1" noTextEdit="1"/>
          </p:cNvSpPr>
          <p:nvPr/>
        </p:nvSpPr>
        <p:spPr bwMode="auto">
          <a:xfrm>
            <a:off x="171450" y="1066800"/>
            <a:ext cx="40957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 name="Title 1"/>
          <p:cNvSpPr>
            <a:spLocks noGrp="1"/>
          </p:cNvSpPr>
          <p:nvPr>
            <p:ph type="title"/>
          </p:nvPr>
        </p:nvSpPr>
        <p:spPr>
          <a:xfrm>
            <a:off x="323850" y="188913"/>
            <a:ext cx="8643938" cy="706437"/>
          </a:xfrm>
        </p:spPr>
        <p:txBody>
          <a:bodyPr>
            <a:normAutofit/>
          </a:bodyPr>
          <a:lstStyle/>
          <a:p>
            <a:pPr>
              <a:defRPr/>
            </a:pPr>
            <a:r>
              <a:rPr lang="en-ZA" b="1" dirty="0" smtClean="0">
                <a:solidFill>
                  <a:schemeClr val="bg1"/>
                </a:solidFill>
              </a:rPr>
              <a:t>Pilot hybrid system</a:t>
            </a:r>
            <a:endParaRPr lang="en-ZA" b="1" dirty="0">
              <a:solidFill>
                <a:schemeClr val="bg1"/>
              </a:solidFill>
            </a:endParaRPr>
          </a:p>
        </p:txBody>
      </p:sp>
      <p:pic>
        <p:nvPicPr>
          <p:cNvPr id="880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130" y="2019301"/>
            <a:ext cx="4151831" cy="34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915" y="2019301"/>
            <a:ext cx="3820597" cy="349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TextBox 5"/>
          <p:cNvSpPr txBox="1">
            <a:spLocks noChangeArrowheads="1"/>
          </p:cNvSpPr>
          <p:nvPr/>
        </p:nvSpPr>
        <p:spPr bwMode="auto">
          <a:xfrm>
            <a:off x="1476375" y="1552575"/>
            <a:ext cx="590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ZA" altLang="en-US" sz="1800" dirty="0">
                <a:latin typeface="Arial Black" pitchFamily="34" charset="0"/>
              </a:rPr>
              <a:t>System treat 30 L/ hour using no </a:t>
            </a:r>
            <a:r>
              <a:rPr lang="en-ZA" altLang="en-US" sz="1800" dirty="0" smtClean="0">
                <a:latin typeface="Arial Black" pitchFamily="34" charset="0"/>
              </a:rPr>
              <a:t>electricity</a:t>
            </a:r>
            <a:endParaRPr lang="en-GB" altLang="en-US" sz="1800" dirty="0">
              <a:latin typeface="Arial Black" pitchFamily="34" charset="0"/>
            </a:endParaRPr>
          </a:p>
        </p:txBody>
      </p:sp>
    </p:spTree>
    <p:extLst>
      <p:ext uri="{BB962C8B-B14F-4D97-AF65-F5344CB8AC3E}">
        <p14:creationId xmlns:p14="http://schemas.microsoft.com/office/powerpoint/2010/main" val="367196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8"/>
          <p:cNvSpPr>
            <a:spLocks/>
          </p:cNvSpPr>
          <p:nvPr/>
        </p:nvSpPr>
        <p:spPr bwMode="auto">
          <a:xfrm>
            <a:off x="0" y="5908675"/>
            <a:ext cx="3429000" cy="644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1016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80000"/>
              </a:lnSpc>
              <a:spcBef>
                <a:spcPts val="850"/>
              </a:spcBef>
              <a:buFontTx/>
              <a:buNone/>
            </a:pPr>
            <a:r>
              <a:rPr lang="en-US" altLang="en-US" sz="3500">
                <a:solidFill>
                  <a:srgbClr val="FFFFFF"/>
                </a:solidFill>
                <a:latin typeface="Gill Sans MT" pitchFamily="34" charset="0"/>
                <a:sym typeface="Helvetica Neue"/>
              </a:rPr>
              <a:t>Presentation</a:t>
            </a:r>
            <a:endParaRPr lang="en-US" altLang="en-US" sz="2500">
              <a:solidFill>
                <a:srgbClr val="000000"/>
              </a:solidFill>
              <a:latin typeface="Gill Sans MT" pitchFamily="34" charset="0"/>
            </a:endParaRPr>
          </a:p>
        </p:txBody>
      </p:sp>
      <p:sp>
        <p:nvSpPr>
          <p:cNvPr id="89093" name="AutoShape 10"/>
          <p:cNvSpPr>
            <a:spLocks noChangeAspect="1" noChangeArrowheads="1" noTextEdit="1"/>
          </p:cNvSpPr>
          <p:nvPr/>
        </p:nvSpPr>
        <p:spPr bwMode="auto">
          <a:xfrm>
            <a:off x="171450" y="1066800"/>
            <a:ext cx="40957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 name="Title 1"/>
          <p:cNvSpPr>
            <a:spLocks noGrp="1"/>
          </p:cNvSpPr>
          <p:nvPr>
            <p:ph type="title"/>
          </p:nvPr>
        </p:nvSpPr>
        <p:spPr>
          <a:xfrm>
            <a:off x="323850" y="188913"/>
            <a:ext cx="8643938" cy="706437"/>
          </a:xfrm>
        </p:spPr>
        <p:txBody>
          <a:bodyPr>
            <a:normAutofit/>
          </a:bodyPr>
          <a:lstStyle/>
          <a:p>
            <a:pPr>
              <a:defRPr/>
            </a:pPr>
            <a:r>
              <a:rPr lang="en-ZA" b="1" dirty="0" smtClean="0">
                <a:solidFill>
                  <a:schemeClr val="bg1"/>
                </a:solidFill>
              </a:rPr>
              <a:t>Publication on hybrid system</a:t>
            </a:r>
            <a:endParaRPr lang="en-ZA" b="1" dirty="0">
              <a:solidFill>
                <a:schemeClr val="bg1"/>
              </a:solidFill>
            </a:endParaRPr>
          </a:p>
        </p:txBody>
      </p:sp>
      <p:sp>
        <p:nvSpPr>
          <p:cNvPr id="89095" name="TextBox 1"/>
          <p:cNvSpPr txBox="1">
            <a:spLocks noChangeArrowheads="1"/>
          </p:cNvSpPr>
          <p:nvPr/>
        </p:nvSpPr>
        <p:spPr bwMode="auto">
          <a:xfrm>
            <a:off x="544513" y="1557338"/>
            <a:ext cx="799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2400">
              <a:solidFill>
                <a:srgbClr val="000000"/>
              </a:solidFill>
            </a:endParaRPr>
          </a:p>
        </p:txBody>
      </p:sp>
      <p:pic>
        <p:nvPicPr>
          <p:cNvPr id="890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4" y="1628775"/>
            <a:ext cx="5759466" cy="403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24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AutoShape 8"/>
          <p:cNvSpPr>
            <a:spLocks/>
          </p:cNvSpPr>
          <p:nvPr/>
        </p:nvSpPr>
        <p:spPr bwMode="auto">
          <a:xfrm>
            <a:off x="0" y="5908675"/>
            <a:ext cx="3429000" cy="644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1016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80000"/>
              </a:lnSpc>
              <a:spcBef>
                <a:spcPts val="850"/>
              </a:spcBef>
              <a:buFontTx/>
              <a:buNone/>
            </a:pPr>
            <a:r>
              <a:rPr lang="en-US" altLang="en-US" sz="3500">
                <a:solidFill>
                  <a:srgbClr val="FFFFFF"/>
                </a:solidFill>
                <a:latin typeface="Gill Sans MT" pitchFamily="34" charset="0"/>
                <a:sym typeface="Helvetica Neue"/>
              </a:rPr>
              <a:t>Presentation</a:t>
            </a:r>
            <a:endParaRPr lang="en-US" altLang="en-US" sz="2500">
              <a:solidFill>
                <a:srgbClr val="000000"/>
              </a:solidFill>
              <a:latin typeface="Gill Sans MT" pitchFamily="34" charset="0"/>
            </a:endParaRPr>
          </a:p>
        </p:txBody>
      </p:sp>
      <p:sp>
        <p:nvSpPr>
          <p:cNvPr id="90117" name="AutoShape 10"/>
          <p:cNvSpPr>
            <a:spLocks noChangeAspect="1" noChangeArrowheads="1" noTextEdit="1"/>
          </p:cNvSpPr>
          <p:nvPr/>
        </p:nvSpPr>
        <p:spPr bwMode="auto">
          <a:xfrm>
            <a:off x="171450" y="1066800"/>
            <a:ext cx="40957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 name="Title 1"/>
          <p:cNvSpPr>
            <a:spLocks noGrp="1"/>
          </p:cNvSpPr>
          <p:nvPr>
            <p:ph type="title"/>
          </p:nvPr>
        </p:nvSpPr>
        <p:spPr>
          <a:xfrm>
            <a:off x="323850" y="188913"/>
            <a:ext cx="8643938" cy="706437"/>
          </a:xfrm>
        </p:spPr>
        <p:txBody>
          <a:bodyPr>
            <a:normAutofit fontScale="90000"/>
          </a:bodyPr>
          <a:lstStyle/>
          <a:p>
            <a:pPr eaLnBrk="1" hangingPunct="1">
              <a:defRPr/>
            </a:pPr>
            <a:r>
              <a:rPr lang="en-ZA" altLang="en-US" sz="2400" b="1" dirty="0">
                <a:solidFill>
                  <a:srgbClr val="0070C0"/>
                </a:solidFill>
                <a:sym typeface="Arial" pitchFamily="34" charset="0"/>
              </a:rPr>
              <a:t/>
            </a:r>
            <a:br>
              <a:rPr lang="en-ZA" altLang="en-US" sz="2400" b="1" dirty="0">
                <a:solidFill>
                  <a:srgbClr val="0070C0"/>
                </a:solidFill>
                <a:sym typeface="Arial" pitchFamily="34" charset="0"/>
              </a:rPr>
            </a:br>
            <a:r>
              <a:rPr lang="en-ZA" altLang="en-US" sz="3600" dirty="0">
                <a:sym typeface="Arial" pitchFamily="34" charset="0"/>
              </a:rPr>
              <a:t>Up-scaling of hybrid system: </a:t>
            </a:r>
            <a:r>
              <a:rPr lang="en-ZA" altLang="en-US" sz="3600" dirty="0" err="1">
                <a:sym typeface="Arial" pitchFamily="34" charset="0"/>
              </a:rPr>
              <a:t>Zaalklap</a:t>
            </a:r>
            <a:r>
              <a:rPr lang="en-ZA" altLang="en-US" sz="3600" dirty="0">
                <a:sym typeface="Arial" pitchFamily="34" charset="0"/>
              </a:rPr>
              <a:t> Wetland Case </a:t>
            </a:r>
            <a:r>
              <a:rPr lang="en-ZA" altLang="en-US" sz="3600" dirty="0" smtClean="0">
                <a:sym typeface="Arial" pitchFamily="34" charset="0"/>
              </a:rPr>
              <a:t>Study</a:t>
            </a:r>
            <a:endParaRPr lang="en-ZA" sz="3600" dirty="0"/>
          </a:p>
        </p:txBody>
      </p:sp>
      <p:pic>
        <p:nvPicPr>
          <p:cNvPr id="901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14" y="5545609"/>
            <a:ext cx="7964515" cy="101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962" y="1546959"/>
            <a:ext cx="1576506" cy="584775"/>
          </a:xfrm>
          <a:prstGeom prst="rect">
            <a:avLst/>
          </a:prstGeom>
          <a:noFill/>
        </p:spPr>
        <p:txBody>
          <a:bodyPr wrap="square" rtlCol="0">
            <a:spAutoFit/>
          </a:bodyPr>
          <a:lstStyle/>
          <a:p>
            <a:r>
              <a:rPr lang="en-ZA" sz="1600" dirty="0" smtClean="0"/>
              <a:t>134 ha wetland at </a:t>
            </a:r>
            <a:r>
              <a:rPr lang="en-ZA" sz="1600" dirty="0" err="1" smtClean="0"/>
              <a:t>Zaalklap</a:t>
            </a:r>
            <a:r>
              <a:rPr lang="en-ZA" sz="1600" dirty="0" smtClean="0"/>
              <a:t>:</a:t>
            </a:r>
            <a:endParaRPr lang="en-GB" sz="1600" dirty="0"/>
          </a:p>
        </p:txBody>
      </p:sp>
      <p:pic>
        <p:nvPicPr>
          <p:cNvPr id="10" name="Picture 7" descr="D:\Jessica\Coaltech Wetlands\Paul Paper\5 October 2014_insertSouthAfri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468" y="1534383"/>
            <a:ext cx="6605525" cy="364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96186" y="5207055"/>
            <a:ext cx="1368152" cy="338554"/>
          </a:xfrm>
          <a:prstGeom prst="rect">
            <a:avLst/>
          </a:prstGeom>
          <a:noFill/>
        </p:spPr>
        <p:txBody>
          <a:bodyPr wrap="square" rtlCol="0">
            <a:spAutoFit/>
          </a:bodyPr>
          <a:lstStyle/>
          <a:p>
            <a:r>
              <a:rPr lang="en-ZA" sz="1600" dirty="0" smtClean="0"/>
              <a:t>Collaborators:</a:t>
            </a:r>
            <a:endParaRPr lang="en-GB" sz="1600" dirty="0"/>
          </a:p>
        </p:txBody>
      </p:sp>
    </p:spTree>
    <p:extLst>
      <p:ext uri="{BB962C8B-B14F-4D97-AF65-F5344CB8AC3E}">
        <p14:creationId xmlns:p14="http://schemas.microsoft.com/office/powerpoint/2010/main" val="423696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Zaalklap</a:t>
            </a:r>
            <a:r>
              <a:rPr lang="en-ZA" dirty="0" smtClean="0"/>
              <a:t> key result</a:t>
            </a:r>
            <a:endParaRPr lang="en-GB" dirty="0"/>
          </a:p>
        </p:txBody>
      </p:sp>
      <p:pic>
        <p:nvPicPr>
          <p:cNvPr id="4" name="Picture 1" descr="IMG-20140222-WA00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5" y="2052360"/>
            <a:ext cx="4374232" cy="326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C:\Users\Public\Pictures\samsung\20140327_11164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63940" y="2079432"/>
            <a:ext cx="4233130" cy="322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95736" y="1517060"/>
            <a:ext cx="4572000" cy="369332"/>
          </a:xfrm>
          <a:prstGeom prst="rect">
            <a:avLst/>
          </a:prstGeom>
        </p:spPr>
        <p:txBody>
          <a:bodyPr>
            <a:spAutoFit/>
          </a:bodyPr>
          <a:lstStyle/>
          <a:p>
            <a:pPr algn="ctr"/>
            <a:r>
              <a:rPr lang="en-ZA" altLang="en-US" dirty="0" smtClean="0">
                <a:latin typeface="Arial Black" pitchFamily="34" charset="0"/>
              </a:rPr>
              <a:t>Inflow </a:t>
            </a:r>
            <a:r>
              <a:rPr lang="en-ZA" altLang="en-US" dirty="0">
                <a:latin typeface="Arial Black" pitchFamily="34" charset="0"/>
              </a:rPr>
              <a:t>pH </a:t>
            </a:r>
            <a:r>
              <a:rPr lang="en-ZA" altLang="en-US" dirty="0">
                <a:solidFill>
                  <a:srgbClr val="FF0000"/>
                </a:solidFill>
                <a:latin typeface="Arial Black" pitchFamily="34" charset="0"/>
              </a:rPr>
              <a:t>2.9</a:t>
            </a:r>
            <a:r>
              <a:rPr lang="en-ZA" altLang="en-US" dirty="0">
                <a:latin typeface="Arial Black" pitchFamily="34" charset="0"/>
              </a:rPr>
              <a:t> - outflow pH </a:t>
            </a:r>
            <a:r>
              <a:rPr lang="en-ZA" altLang="en-US" dirty="0">
                <a:solidFill>
                  <a:srgbClr val="0070C0"/>
                </a:solidFill>
                <a:latin typeface="Arial Black" pitchFamily="34" charset="0"/>
              </a:rPr>
              <a:t>7.1</a:t>
            </a:r>
            <a:endParaRPr lang="en-GB" altLang="en-US" dirty="0">
              <a:solidFill>
                <a:srgbClr val="0070C0"/>
              </a:solidFill>
              <a:latin typeface="Arial Black" pitchFamily="34" charset="0"/>
            </a:endParaRPr>
          </a:p>
        </p:txBody>
      </p:sp>
    </p:spTree>
    <p:extLst>
      <p:ext uri="{BB962C8B-B14F-4D97-AF65-F5344CB8AC3E}">
        <p14:creationId xmlns:p14="http://schemas.microsoft.com/office/powerpoint/2010/main" val="1410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Context</a:t>
            </a:r>
            <a:endParaRPr lang="en-GB" dirty="0"/>
          </a:p>
        </p:txBody>
      </p:sp>
      <p:sp>
        <p:nvSpPr>
          <p:cNvPr id="3" name="Content Placeholder 2"/>
          <p:cNvSpPr>
            <a:spLocks noGrp="1"/>
          </p:cNvSpPr>
          <p:nvPr>
            <p:ph idx="1"/>
          </p:nvPr>
        </p:nvSpPr>
        <p:spPr/>
        <p:txBody>
          <a:bodyPr/>
          <a:lstStyle/>
          <a:p>
            <a:r>
              <a:rPr lang="en-ZA" sz="1600" dirty="0" smtClean="0"/>
              <a:t>Prior to this project: agricultural economics / environmental and resource economics with agricultural network (not mining)</a:t>
            </a:r>
          </a:p>
          <a:p>
            <a:r>
              <a:rPr lang="en-ZA" sz="1600" dirty="0" smtClean="0"/>
              <a:t>2015 our RG became involved in pit lake </a:t>
            </a:r>
            <a:r>
              <a:rPr lang="en-ZA" sz="1600" dirty="0" smtClean="0"/>
              <a:t>evaluation:</a:t>
            </a:r>
            <a:endParaRPr lang="en-ZA" sz="1600" dirty="0" smtClean="0"/>
          </a:p>
          <a:p>
            <a:endParaRPr lang="en-ZA" sz="1600" dirty="0" smtClean="0"/>
          </a:p>
          <a:p>
            <a:r>
              <a:rPr lang="en-ZA" sz="1600" dirty="0" smtClean="0"/>
              <a:t>Led to development of </a:t>
            </a:r>
            <a:br>
              <a:rPr lang="en-ZA" sz="1600" dirty="0" smtClean="0"/>
            </a:br>
            <a:r>
              <a:rPr lang="en-ZA" sz="1600" dirty="0" smtClean="0"/>
              <a:t>this project (2016)</a:t>
            </a:r>
          </a:p>
          <a:p>
            <a:r>
              <a:rPr lang="en-ZA" sz="1600" dirty="0" smtClean="0"/>
              <a:t>BEFAP report played </a:t>
            </a:r>
            <a:br>
              <a:rPr lang="en-ZA" sz="1600" dirty="0" smtClean="0"/>
            </a:br>
            <a:r>
              <a:rPr lang="en-ZA" sz="1600" dirty="0" smtClean="0"/>
              <a:t>NB role</a:t>
            </a:r>
            <a:endParaRPr lang="en-GB" sz="1600" dirty="0"/>
          </a:p>
        </p:txBody>
      </p:sp>
      <p:pic>
        <p:nvPicPr>
          <p:cNvPr id="2051" name="Picture 3" descr="C:\Users\WDELANGE\Desktop\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268" y="2636912"/>
            <a:ext cx="2916884" cy="41577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084" y="1925334"/>
            <a:ext cx="2642661" cy="344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65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Impacts</a:t>
            </a:r>
            <a:endParaRPr lang="en-GB" dirty="0"/>
          </a:p>
        </p:txBody>
      </p:sp>
      <p:sp>
        <p:nvSpPr>
          <p:cNvPr id="3" name="Content Placeholder 2"/>
          <p:cNvSpPr>
            <a:spLocks noGrp="1"/>
          </p:cNvSpPr>
          <p:nvPr>
            <p:ph idx="1"/>
          </p:nvPr>
        </p:nvSpPr>
        <p:spPr/>
        <p:txBody>
          <a:bodyPr/>
          <a:lstStyle/>
          <a:p>
            <a:r>
              <a:rPr lang="en-ZA" sz="1400" dirty="0" smtClean="0">
                <a:solidFill>
                  <a:prstClr val="black"/>
                </a:solidFill>
              </a:rPr>
              <a:t>Value of the water </a:t>
            </a:r>
            <a:r>
              <a:rPr lang="en-ZA" sz="1400" dirty="0">
                <a:solidFill>
                  <a:prstClr val="black"/>
                </a:solidFill>
              </a:rPr>
              <a:t>purification and waste assimilation service of the rehabilitated wetland </a:t>
            </a:r>
            <a:r>
              <a:rPr lang="en-ZA" sz="1400" dirty="0" smtClean="0">
                <a:solidFill>
                  <a:prstClr val="black"/>
                </a:solidFill>
              </a:rPr>
              <a:t>was estimated between $</a:t>
            </a:r>
            <a:r>
              <a:rPr lang="en-ZA" sz="1400" dirty="0">
                <a:solidFill>
                  <a:prstClr val="black"/>
                </a:solidFill>
              </a:rPr>
              <a:t>1 700 – $</a:t>
            </a:r>
            <a:r>
              <a:rPr lang="en-ZA" sz="1400" dirty="0" smtClean="0">
                <a:solidFill>
                  <a:prstClr val="black"/>
                </a:solidFill>
              </a:rPr>
              <a:t>7300/ha/year or </a:t>
            </a:r>
            <a:r>
              <a:rPr lang="en-ZA" sz="1400" dirty="0">
                <a:solidFill>
                  <a:prstClr val="black"/>
                </a:solidFill>
              </a:rPr>
              <a:t>$220 000 - $970 000 per </a:t>
            </a:r>
            <a:r>
              <a:rPr lang="en-ZA" sz="1400" dirty="0" smtClean="0">
                <a:solidFill>
                  <a:prstClr val="black"/>
                </a:solidFill>
              </a:rPr>
              <a:t>year</a:t>
            </a:r>
            <a:r>
              <a:rPr lang="en-ZA" sz="1400" dirty="0">
                <a:solidFill>
                  <a:prstClr val="black"/>
                </a:solidFill>
              </a:rPr>
              <a:t> </a:t>
            </a:r>
            <a:r>
              <a:rPr lang="en-ZA" sz="1400" dirty="0" smtClean="0">
                <a:solidFill>
                  <a:prstClr val="black"/>
                </a:solidFill>
              </a:rPr>
              <a:t>for whole wetland</a:t>
            </a:r>
          </a:p>
          <a:p>
            <a:r>
              <a:rPr lang="en-ZA" sz="1400" dirty="0" smtClean="0">
                <a:solidFill>
                  <a:prstClr val="black"/>
                </a:solidFill>
              </a:rPr>
              <a:t>Rehabilitation cost of wetland = $</a:t>
            </a:r>
            <a:r>
              <a:rPr lang="en-ZA" sz="1400" dirty="0">
                <a:solidFill>
                  <a:prstClr val="black"/>
                </a:solidFill>
              </a:rPr>
              <a:t>145 </a:t>
            </a:r>
            <a:r>
              <a:rPr lang="en-ZA" sz="1400" dirty="0" smtClean="0">
                <a:solidFill>
                  <a:prstClr val="black"/>
                </a:solidFill>
              </a:rPr>
              <a:t>000 (once off)</a:t>
            </a:r>
          </a:p>
          <a:p>
            <a:r>
              <a:rPr lang="en-ZA" sz="1400" dirty="0" smtClean="0">
                <a:solidFill>
                  <a:prstClr val="black"/>
                </a:solidFill>
              </a:rPr>
              <a:t>These estimates are based </a:t>
            </a:r>
            <a:r>
              <a:rPr lang="en-ZA" sz="1400" dirty="0">
                <a:solidFill>
                  <a:prstClr val="black"/>
                </a:solidFill>
              </a:rPr>
              <a:t>on monitoring data of the CSIR taken within less than a season after rehabilitation </a:t>
            </a:r>
            <a:r>
              <a:rPr lang="en-ZA" sz="1400" dirty="0" smtClean="0">
                <a:solidFill>
                  <a:prstClr val="black"/>
                </a:solidFill>
              </a:rPr>
              <a:t>– it is therefore expected that the value will increase </a:t>
            </a:r>
            <a:r>
              <a:rPr lang="en-ZA" sz="1400" dirty="0">
                <a:solidFill>
                  <a:prstClr val="black"/>
                </a:solidFill>
              </a:rPr>
              <a:t>as the </a:t>
            </a:r>
            <a:r>
              <a:rPr lang="en-ZA" sz="1400" dirty="0" smtClean="0">
                <a:solidFill>
                  <a:prstClr val="black"/>
                </a:solidFill>
              </a:rPr>
              <a:t>wetland </a:t>
            </a:r>
            <a:r>
              <a:rPr lang="en-ZA" sz="1400" dirty="0">
                <a:solidFill>
                  <a:prstClr val="black"/>
                </a:solidFill>
              </a:rPr>
              <a:t>stabilises and matures</a:t>
            </a:r>
            <a:r>
              <a:rPr lang="en-ZA" sz="1400" dirty="0" smtClean="0">
                <a:solidFill>
                  <a:prstClr val="black"/>
                </a:solidFill>
              </a:rPr>
              <a:t>.</a:t>
            </a:r>
            <a:endParaRPr lang="en-ZA" sz="1400" dirty="0">
              <a:solidFill>
                <a:prstClr val="black"/>
              </a:solidFill>
            </a:endParaRPr>
          </a:p>
          <a:p>
            <a:endParaRPr lang="en-GB" sz="1400" dirty="0">
              <a:solidFill>
                <a:prstClr val="black"/>
              </a:solidFill>
            </a:endParaRPr>
          </a:p>
          <a:p>
            <a:endParaRPr lang="en-GB" sz="1400" dirty="0">
              <a:solidFill>
                <a:prstClr val="black"/>
              </a:solidFill>
            </a:endParaRPr>
          </a:p>
          <a:p>
            <a:endParaRPr lang="en-GB" sz="1400" dirty="0">
              <a:solidFill>
                <a:prstClr val="black"/>
              </a:solidFill>
            </a:endParaRPr>
          </a:p>
          <a:p>
            <a:endParaRPr lang="en-GB" sz="1400" dirty="0"/>
          </a:p>
        </p:txBody>
      </p:sp>
      <p:pic>
        <p:nvPicPr>
          <p:cNvPr id="4" name="Picture 2" descr="E:\CSIR\Projects\COALTECH Wetlands\Work\Rehab Work\Fotos\Wetland Recci Trip Fotos\Verder Stoom af na confluence\100_06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852936"/>
            <a:ext cx="4536504" cy="340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13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Publications</a:t>
            </a:r>
            <a:endParaRPr lang="en-GB" dirty="0"/>
          </a:p>
        </p:txBody>
      </p:sp>
      <p:sp>
        <p:nvSpPr>
          <p:cNvPr id="95234" name="Slide Number Placeholder 3"/>
          <p:cNvSpPr>
            <a:spLocks noGrp="1"/>
          </p:cNvSpPr>
          <p:nvPr>
            <p:ph type="sldNum" sz="quarter" idx="4294967295"/>
          </p:nvPr>
        </p:nvSpPr>
        <p:spPr bwMode="auto">
          <a:xfrm>
            <a:off x="7010400" y="62642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BCE5F7A-9588-437E-A2B8-556EA4741753}" type="slidenum">
              <a:rPr lang="en-US" altLang="en-US" sz="2500" smtClean="0">
                <a:solidFill>
                  <a:srgbClr val="898989"/>
                </a:solidFill>
              </a:rPr>
              <a:pPr eaLnBrk="1" hangingPunct="1">
                <a:spcBef>
                  <a:spcPct val="0"/>
                </a:spcBef>
                <a:buFontTx/>
                <a:buNone/>
              </a:pPr>
              <a:t>21</a:t>
            </a:fld>
            <a:endParaRPr lang="en-US" altLang="en-US" sz="2500" smtClean="0">
              <a:solidFill>
                <a:srgbClr val="898989"/>
              </a:solidFill>
            </a:endParaRPr>
          </a:p>
        </p:txBody>
      </p:sp>
      <p:sp>
        <p:nvSpPr>
          <p:cNvPr id="95235" name="AutoShape 8"/>
          <p:cNvSpPr>
            <a:spLocks/>
          </p:cNvSpPr>
          <p:nvPr/>
        </p:nvSpPr>
        <p:spPr bwMode="auto">
          <a:xfrm>
            <a:off x="0" y="5908675"/>
            <a:ext cx="3429000" cy="644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1016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80000"/>
              </a:lnSpc>
              <a:spcBef>
                <a:spcPts val="850"/>
              </a:spcBef>
              <a:buFontTx/>
              <a:buNone/>
            </a:pPr>
            <a:r>
              <a:rPr lang="en-US" altLang="en-US" sz="3500">
                <a:solidFill>
                  <a:srgbClr val="FFFFFF"/>
                </a:solidFill>
                <a:latin typeface="Gill Sans MT" pitchFamily="34" charset="0"/>
                <a:sym typeface="Helvetica Neue"/>
              </a:rPr>
              <a:t>Presentation</a:t>
            </a:r>
            <a:endParaRPr lang="en-US" altLang="en-US" sz="2500">
              <a:solidFill>
                <a:srgbClr val="000000"/>
              </a:solidFill>
              <a:latin typeface="Gill Sans MT" pitchFamily="34" charset="0"/>
            </a:endParaRPr>
          </a:p>
        </p:txBody>
      </p:sp>
      <p:sp>
        <p:nvSpPr>
          <p:cNvPr id="95237" name="AutoShape 10"/>
          <p:cNvSpPr>
            <a:spLocks noChangeAspect="1" noChangeArrowheads="1" noTextEdit="1"/>
          </p:cNvSpPr>
          <p:nvPr/>
        </p:nvSpPr>
        <p:spPr bwMode="auto">
          <a:xfrm>
            <a:off x="171450" y="1066800"/>
            <a:ext cx="40957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952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1" y="1143144"/>
            <a:ext cx="5182882" cy="261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6" y="3975593"/>
            <a:ext cx="5640238" cy="286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12432" y="1446808"/>
            <a:ext cx="4896544" cy="266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3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Guidelines</a:t>
            </a:r>
            <a:endParaRPr lang="en-GB" dirty="0"/>
          </a:p>
        </p:txBody>
      </p:sp>
      <p:sp>
        <p:nvSpPr>
          <p:cNvPr id="4" name="Content Placeholder 3"/>
          <p:cNvSpPr>
            <a:spLocks noGrp="1"/>
          </p:cNvSpPr>
          <p:nvPr>
            <p:ph idx="1"/>
          </p:nvPr>
        </p:nvSpPr>
        <p:spPr/>
        <p:txBody>
          <a:bodyPr/>
          <a:lstStyle/>
          <a:p>
            <a:pPr>
              <a:spcAft>
                <a:spcPts val="0"/>
              </a:spcAft>
              <a:buFont typeface="Symbol"/>
              <a:buChar char=""/>
              <a:defRPr/>
            </a:pPr>
            <a:r>
              <a:rPr lang="en-US" sz="1200" dirty="0">
                <a:ea typeface="Times New Roman"/>
              </a:rPr>
              <a:t>Macfarlane D; </a:t>
            </a:r>
            <a:r>
              <a:rPr lang="en-US" sz="1200" dirty="0" err="1">
                <a:ea typeface="Times New Roman"/>
              </a:rPr>
              <a:t>Dlamini</a:t>
            </a:r>
            <a:r>
              <a:rPr lang="en-US" sz="1200" dirty="0">
                <a:ea typeface="Times New Roman"/>
              </a:rPr>
              <a:t> B, </a:t>
            </a:r>
            <a:r>
              <a:rPr lang="en-US" sz="1200" dirty="0" err="1">
                <a:ea typeface="Times New Roman"/>
              </a:rPr>
              <a:t>Marneweck</a:t>
            </a:r>
            <a:r>
              <a:rPr lang="en-US" sz="1200" dirty="0">
                <a:ea typeface="Times New Roman"/>
              </a:rPr>
              <a:t> G, </a:t>
            </a:r>
            <a:r>
              <a:rPr lang="en-US" sz="1200" dirty="0" err="1">
                <a:ea typeface="Times New Roman"/>
              </a:rPr>
              <a:t>Kassier</a:t>
            </a:r>
            <a:r>
              <a:rPr lang="en-US" sz="1200" dirty="0">
                <a:ea typeface="Times New Roman"/>
              </a:rPr>
              <a:t> D, Campbell J, Young A, Dini J, </a:t>
            </a:r>
            <a:r>
              <a:rPr lang="en-US" sz="1200" dirty="0" err="1">
                <a:ea typeface="Times New Roman"/>
              </a:rPr>
              <a:t>Holness</a:t>
            </a:r>
            <a:r>
              <a:rPr lang="en-US" sz="1200" dirty="0">
                <a:ea typeface="Times New Roman"/>
              </a:rPr>
              <a:t> S, de Klerk AR, OBERHOLSTER PJ, &amp; Ginsburg A. (2016) </a:t>
            </a:r>
            <a:r>
              <a:rPr lang="en-US" sz="1200" b="1" dirty="0">
                <a:ea typeface="Times New Roman"/>
              </a:rPr>
              <a:t>Wetland Rehabilitation in mining landscape: An introductory Guide</a:t>
            </a:r>
            <a:r>
              <a:rPr lang="en-US" sz="1200" dirty="0">
                <a:ea typeface="Times New Roman"/>
              </a:rPr>
              <a:t>. Water Research Commission, Pretoria K5/2203 A. (Government Gazette 24 March 2017, no 407/3</a:t>
            </a:r>
            <a:r>
              <a:rPr lang="en-US" sz="1200" dirty="0" smtClean="0">
                <a:ea typeface="Times New Roman"/>
              </a:rPr>
              <a:t>)</a:t>
            </a:r>
            <a:endParaRPr lang="en-GB" sz="1200" dirty="0">
              <a:ea typeface="Times New Roman"/>
            </a:endParaRPr>
          </a:p>
          <a:p>
            <a:pPr>
              <a:spcAft>
                <a:spcPts val="0"/>
              </a:spcAft>
              <a:buFont typeface="Symbol"/>
              <a:buChar char=""/>
              <a:defRPr/>
            </a:pPr>
            <a:endParaRPr lang="en-US" sz="1200" dirty="0" smtClean="0">
              <a:ea typeface="Times New Roman"/>
            </a:endParaRPr>
          </a:p>
          <a:p>
            <a:pPr>
              <a:spcAft>
                <a:spcPts val="0"/>
              </a:spcAft>
              <a:buFont typeface="Symbol"/>
              <a:buChar char=""/>
              <a:defRPr/>
            </a:pPr>
            <a:r>
              <a:rPr lang="en-US" sz="1200" dirty="0" err="1" smtClean="0">
                <a:ea typeface="Times New Roman"/>
              </a:rPr>
              <a:t>Holness</a:t>
            </a:r>
            <a:r>
              <a:rPr lang="en-US" sz="1200" dirty="0" smtClean="0">
                <a:ea typeface="Times New Roman"/>
              </a:rPr>
              <a:t> </a:t>
            </a:r>
            <a:r>
              <a:rPr lang="en-US" sz="1200" dirty="0">
                <a:ea typeface="Times New Roman"/>
              </a:rPr>
              <a:t>S, Dini J, de Klerk AR, &amp; OBERHOLSTER PJ. (2016) </a:t>
            </a:r>
            <a:r>
              <a:rPr lang="en-US" sz="1200" b="1" dirty="0">
                <a:ea typeface="Times New Roman"/>
              </a:rPr>
              <a:t>High risk wetlands and associated landscapes: Reference Guide and Technical Metadata for the Mpumalanga Mining Decision Support Tool</a:t>
            </a:r>
            <a:r>
              <a:rPr lang="en-US" sz="1200" dirty="0">
                <a:ea typeface="Times New Roman"/>
              </a:rPr>
              <a:t>. Water Research Commission, Pretoria K5/2203 B. (Government Gazette 24 March 2017, no 407/3</a:t>
            </a:r>
            <a:r>
              <a:rPr lang="en-US" sz="1200" dirty="0" smtClean="0">
                <a:ea typeface="Times New Roman"/>
              </a:rPr>
              <a:t>)</a:t>
            </a:r>
            <a:endParaRPr lang="en-GB" sz="1200" dirty="0">
              <a:ea typeface="Times New Roman"/>
            </a:endParaRPr>
          </a:p>
          <a:p>
            <a:pPr>
              <a:spcAft>
                <a:spcPts val="0"/>
              </a:spcAft>
              <a:buFont typeface="Symbol"/>
              <a:buChar char=""/>
              <a:defRPr/>
            </a:pPr>
            <a:endParaRPr lang="en-US" sz="1200" dirty="0" smtClean="0">
              <a:ea typeface="Times New Roman"/>
            </a:endParaRPr>
          </a:p>
          <a:p>
            <a:pPr>
              <a:spcAft>
                <a:spcPts val="0"/>
              </a:spcAft>
              <a:buFont typeface="Symbol"/>
              <a:buChar char=""/>
              <a:defRPr/>
            </a:pPr>
            <a:r>
              <a:rPr lang="en-US" sz="1200" dirty="0" smtClean="0">
                <a:ea typeface="Times New Roman"/>
              </a:rPr>
              <a:t>OBERHOLSTER </a:t>
            </a:r>
            <a:r>
              <a:rPr lang="en-US" sz="1200" dirty="0">
                <a:ea typeface="Times New Roman"/>
              </a:rPr>
              <a:t>P.J, P McMillan, &amp; P.J. Ashton (2009) </a:t>
            </a:r>
            <a:r>
              <a:rPr lang="en-US" sz="1200" b="1" dirty="0">
                <a:ea typeface="Times New Roman"/>
              </a:rPr>
              <a:t>Wetland index manual for classification and risk assessment of wetlands in the Mpumalanga ecoregion, South Africa</a:t>
            </a:r>
            <a:r>
              <a:rPr lang="en-US" sz="1200" dirty="0">
                <a:ea typeface="Times New Roman"/>
              </a:rPr>
              <a:t>. CSIR Report No. CSIR/NRE/WR/IR/2009/0048/C, pp. 74.</a:t>
            </a:r>
            <a:endParaRPr lang="en-GB" sz="1200" dirty="0">
              <a:ea typeface="Times New Roman"/>
            </a:endParaRPr>
          </a:p>
          <a:p>
            <a:endParaRPr lang="en-GB" sz="1200" dirty="0"/>
          </a:p>
        </p:txBody>
      </p:sp>
      <p:sp>
        <p:nvSpPr>
          <p:cNvPr id="97282" name="Slide Number Placeholder 3"/>
          <p:cNvSpPr>
            <a:spLocks noGrp="1"/>
          </p:cNvSpPr>
          <p:nvPr>
            <p:ph type="sldNum" sz="quarter" idx="4294967295"/>
          </p:nvPr>
        </p:nvSpPr>
        <p:spPr bwMode="auto">
          <a:xfrm>
            <a:off x="7010400" y="62642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FAD3907-5F0C-4015-ADD7-6BE654311CBE}" type="slidenum">
              <a:rPr lang="en-US" altLang="en-US" sz="2500" smtClean="0">
                <a:solidFill>
                  <a:srgbClr val="898989"/>
                </a:solidFill>
              </a:rPr>
              <a:pPr eaLnBrk="1" hangingPunct="1">
                <a:spcBef>
                  <a:spcPct val="0"/>
                </a:spcBef>
                <a:buFontTx/>
                <a:buNone/>
              </a:pPr>
              <a:t>22</a:t>
            </a:fld>
            <a:endParaRPr lang="en-US" altLang="en-US" sz="2500" smtClean="0">
              <a:solidFill>
                <a:srgbClr val="898989"/>
              </a:solidFill>
            </a:endParaRPr>
          </a:p>
        </p:txBody>
      </p:sp>
      <p:sp>
        <p:nvSpPr>
          <p:cNvPr id="97285" name="AutoShape 10"/>
          <p:cNvSpPr>
            <a:spLocks noChangeAspect="1" noChangeArrowheads="1" noTextEdit="1"/>
          </p:cNvSpPr>
          <p:nvPr/>
        </p:nvSpPr>
        <p:spPr bwMode="auto">
          <a:xfrm>
            <a:off x="171450" y="1066800"/>
            <a:ext cx="40957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32826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Context (cont.)</a:t>
            </a:r>
            <a:endParaRPr lang="en-GB" dirty="0"/>
          </a:p>
        </p:txBody>
      </p:sp>
      <p:sp>
        <p:nvSpPr>
          <p:cNvPr id="3" name="Content Placeholder 2"/>
          <p:cNvSpPr>
            <a:spLocks noGrp="1"/>
          </p:cNvSpPr>
          <p:nvPr>
            <p:ph idx="1"/>
          </p:nvPr>
        </p:nvSpPr>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pPr marL="0" indent="0">
              <a:buNone/>
            </a:pPr>
            <a:endParaRPr lang="en-ZA" sz="1400" dirty="0" smtClean="0"/>
          </a:p>
          <a:p>
            <a:pPr marL="0" indent="0">
              <a:buNone/>
            </a:pPr>
            <a:r>
              <a:rPr lang="en-ZA" sz="1400" dirty="0" smtClean="0"/>
              <a:t>Source: BFAP, 2012</a:t>
            </a:r>
            <a:endParaRPr lang="en-GB"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8" y="1293166"/>
            <a:ext cx="6737719" cy="476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34400" y="1412776"/>
            <a:ext cx="2339752" cy="769441"/>
          </a:xfrm>
          <a:prstGeom prst="rect">
            <a:avLst/>
          </a:prstGeom>
        </p:spPr>
        <p:txBody>
          <a:bodyPr wrap="square">
            <a:spAutoFit/>
          </a:bodyPr>
          <a:lstStyle/>
          <a:p>
            <a:r>
              <a:rPr lang="en-ZA" sz="1100" dirty="0"/>
              <a:t>SA = 122.3 m </a:t>
            </a:r>
            <a:r>
              <a:rPr lang="en-ZA" sz="1100" dirty="0" smtClean="0"/>
              <a:t>ha</a:t>
            </a:r>
          </a:p>
          <a:p>
            <a:r>
              <a:rPr lang="en-ZA" sz="1100" dirty="0" smtClean="0"/>
              <a:t>Farmland = 15.8 </a:t>
            </a:r>
            <a:r>
              <a:rPr lang="en-ZA" sz="1100" dirty="0"/>
              <a:t>m ha </a:t>
            </a:r>
            <a:r>
              <a:rPr lang="en-ZA" sz="1100" dirty="0" smtClean="0"/>
              <a:t>(12%)</a:t>
            </a:r>
            <a:endParaRPr lang="en-ZA" sz="1100" dirty="0"/>
          </a:p>
          <a:p>
            <a:r>
              <a:rPr lang="en-ZA" sz="1100" dirty="0" smtClean="0"/>
              <a:t>Contain minerals = 22.5 </a:t>
            </a:r>
            <a:r>
              <a:rPr lang="en-ZA" sz="1100" dirty="0"/>
              <a:t>m ha (18</a:t>
            </a:r>
            <a:r>
              <a:rPr lang="en-ZA" sz="1100" dirty="0" smtClean="0"/>
              <a:t>%)</a:t>
            </a:r>
          </a:p>
          <a:p>
            <a:r>
              <a:rPr lang="en-ZA" sz="1100" dirty="0" smtClean="0"/>
              <a:t>i.e. significant overlap</a:t>
            </a:r>
            <a:endParaRPr lang="en-ZA" sz="1100" dirty="0"/>
          </a:p>
        </p:txBody>
      </p:sp>
    </p:spTree>
    <p:extLst>
      <p:ext uri="{BB962C8B-B14F-4D97-AF65-F5344CB8AC3E}">
        <p14:creationId xmlns:p14="http://schemas.microsoft.com/office/powerpoint/2010/main" val="5449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Context (cont.)</a:t>
            </a:r>
            <a:endParaRPr lang="en-GB" dirty="0"/>
          </a:p>
        </p:txBody>
      </p:sp>
      <p:sp>
        <p:nvSpPr>
          <p:cNvPr id="3" name="Content Placeholder 2"/>
          <p:cNvSpPr>
            <a:spLocks noGrp="1"/>
          </p:cNvSpPr>
          <p:nvPr>
            <p:ph idx="1"/>
          </p:nvPr>
        </p:nvSpPr>
        <p:spPr/>
        <p:txBody>
          <a:bodyPr/>
          <a:lstStyle/>
          <a:p>
            <a:r>
              <a:rPr lang="en-ZA" sz="1600" dirty="0" smtClean="0"/>
              <a:t>Both sectors are NB economic catalysts</a:t>
            </a:r>
          </a:p>
          <a:p>
            <a:r>
              <a:rPr lang="en-ZA" sz="1600" dirty="0" smtClean="0"/>
              <a:t>But compete for and impact the same resource base (natural, manufactured, human and social)</a:t>
            </a:r>
          </a:p>
          <a:p>
            <a:r>
              <a:rPr lang="en-ZA" sz="1600" dirty="0" smtClean="0"/>
              <a:t>Increased </a:t>
            </a:r>
            <a:r>
              <a:rPr lang="en-ZA" sz="1600" dirty="0" smtClean="0"/>
              <a:t>scarcity </a:t>
            </a:r>
            <a:r>
              <a:rPr lang="en-ZA" sz="1600" dirty="0" smtClean="0"/>
              <a:t>of resources points towards the need for </a:t>
            </a:r>
            <a:r>
              <a:rPr lang="en-ZA" sz="1600" dirty="0" smtClean="0">
                <a:solidFill>
                  <a:srgbClr val="FF0000"/>
                </a:solidFill>
              </a:rPr>
              <a:t>improved collaboration instead of increased competition</a:t>
            </a:r>
          </a:p>
          <a:p>
            <a:r>
              <a:rPr lang="en-ZA" sz="1600" dirty="0" smtClean="0"/>
              <a:t>But is this possible?</a:t>
            </a:r>
          </a:p>
          <a:p>
            <a:r>
              <a:rPr lang="en-ZA" sz="1600" dirty="0" smtClean="0"/>
              <a:t>Our initial idea was to test this idea with the focus </a:t>
            </a:r>
            <a:r>
              <a:rPr lang="en-ZA" sz="1600" dirty="0"/>
              <a:t>on </a:t>
            </a:r>
            <a:r>
              <a:rPr lang="en-ZA" sz="1600" dirty="0" smtClean="0"/>
              <a:t>the natural </a:t>
            </a:r>
            <a:r>
              <a:rPr lang="en-ZA" sz="1600" dirty="0"/>
              <a:t>resource </a:t>
            </a:r>
            <a:r>
              <a:rPr lang="en-ZA" sz="1600" dirty="0" smtClean="0"/>
              <a:t>base (i.e</a:t>
            </a:r>
            <a:r>
              <a:rPr lang="en-ZA" sz="1600" dirty="0"/>
              <a:t>. natural </a:t>
            </a:r>
            <a:r>
              <a:rPr lang="en-ZA" sz="1600" dirty="0" smtClean="0"/>
              <a:t>capital) and by means of a case study.</a:t>
            </a:r>
          </a:p>
          <a:p>
            <a:r>
              <a:rPr lang="en-ZA" sz="1600" dirty="0" smtClean="0"/>
              <a:t>Original aims:</a:t>
            </a:r>
          </a:p>
          <a:p>
            <a:pPr marL="742950" lvl="2" indent="-342900"/>
            <a:r>
              <a:rPr lang="en-ZA" sz="1600" i="1" dirty="0" smtClean="0"/>
              <a:t>assess </a:t>
            </a:r>
            <a:r>
              <a:rPr lang="en-ZA" sz="1600" i="1" dirty="0"/>
              <a:t>the </a:t>
            </a:r>
            <a:r>
              <a:rPr lang="en-ZA" sz="1600" i="1" dirty="0" smtClean="0"/>
              <a:t>impact of mining  on agricultural production by </a:t>
            </a:r>
            <a:r>
              <a:rPr lang="en-ZA" sz="1600" i="1" dirty="0"/>
              <a:t>means of a modified production factor analysis focusing on input-output ratio comparisons and factor substitutability </a:t>
            </a:r>
            <a:r>
              <a:rPr lang="en-ZA" sz="1600" i="1" dirty="0" smtClean="0"/>
              <a:t>ratios (i.e. agric. production </a:t>
            </a:r>
            <a:r>
              <a:rPr lang="en-ZA" sz="1600" i="1" dirty="0"/>
              <a:t>trials with AMD cocktails</a:t>
            </a:r>
            <a:r>
              <a:rPr lang="en-GB" sz="1600" i="1" dirty="0" smtClean="0"/>
              <a:t>…)</a:t>
            </a:r>
            <a:endParaRPr lang="en-ZA" sz="1600" i="1" dirty="0" smtClean="0"/>
          </a:p>
          <a:p>
            <a:pPr marL="742950" lvl="2" indent="-342900"/>
            <a:r>
              <a:rPr lang="en-ZA" sz="1600" i="1" dirty="0"/>
              <a:t>a</a:t>
            </a:r>
            <a:r>
              <a:rPr lang="en-ZA" sz="1600" i="1" dirty="0" smtClean="0"/>
              <a:t>nd then </a:t>
            </a:r>
            <a:r>
              <a:rPr lang="en-GB" sz="1600" i="1" dirty="0" smtClean="0"/>
              <a:t>recommend </a:t>
            </a:r>
            <a:r>
              <a:rPr lang="en-GB" sz="1600" i="1" dirty="0"/>
              <a:t>changes to current </a:t>
            </a:r>
            <a:r>
              <a:rPr lang="en-GB" sz="1600" i="1" dirty="0" smtClean="0"/>
              <a:t>legislation / mine closure protocol</a:t>
            </a:r>
            <a:r>
              <a:rPr lang="en-ZA" sz="1600" i="1" dirty="0" smtClean="0"/>
              <a:t> </a:t>
            </a:r>
            <a:endParaRPr lang="en-ZA" sz="1600" i="1" dirty="0"/>
          </a:p>
          <a:p>
            <a:pPr marL="742950" lvl="2" indent="-342900"/>
            <a:endParaRPr lang="en-ZA" sz="1200" dirty="0" smtClean="0"/>
          </a:p>
          <a:p>
            <a:endParaRPr lang="en-ZA" sz="2000" dirty="0" smtClean="0"/>
          </a:p>
          <a:p>
            <a:endParaRPr lang="en-ZA" sz="2000" dirty="0"/>
          </a:p>
          <a:p>
            <a:endParaRPr lang="en-ZA" sz="2000" dirty="0" smtClean="0"/>
          </a:p>
          <a:p>
            <a:endParaRPr lang="en-GB" dirty="0"/>
          </a:p>
        </p:txBody>
      </p:sp>
    </p:spTree>
    <p:extLst>
      <p:ext uri="{BB962C8B-B14F-4D97-AF65-F5344CB8AC3E}">
        <p14:creationId xmlns:p14="http://schemas.microsoft.com/office/powerpoint/2010/main" val="35347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Context (cont.)</a:t>
            </a:r>
            <a:endParaRPr lang="en-GB"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ZA" sz="1600" dirty="0">
                <a:solidFill>
                  <a:srgbClr val="012D50"/>
                </a:solidFill>
                <a:latin typeface="Arial" panose="020B0604020202020204" pitchFamily="34" charset="0"/>
                <a:cs typeface="Arial" panose="020B0604020202020204" pitchFamily="34" charset="0"/>
              </a:rPr>
              <a:t>The worked aimed to </a:t>
            </a:r>
            <a:r>
              <a:rPr lang="en-GB" altLang="en-US" sz="1600" dirty="0">
                <a:solidFill>
                  <a:srgbClr val="012D50"/>
                </a:solidFill>
                <a:latin typeface="Arial" panose="020B0604020202020204" pitchFamily="34" charset="0"/>
                <a:cs typeface="Arial" panose="020B0604020202020204" pitchFamily="34" charset="0"/>
              </a:rPr>
              <a:t>explore the specification, </a:t>
            </a:r>
            <a:r>
              <a:rPr lang="en-GB" altLang="en-US" sz="1600" dirty="0" smtClean="0">
                <a:solidFill>
                  <a:srgbClr val="012D50"/>
                </a:solidFill>
                <a:latin typeface="Arial" panose="020B0604020202020204" pitchFamily="34" charset="0"/>
                <a:cs typeface="Arial" panose="020B0604020202020204" pitchFamily="34" charset="0"/>
              </a:rPr>
              <a:t>requirements and </a:t>
            </a:r>
            <a:r>
              <a:rPr lang="en-GB" altLang="en-US" sz="1600" dirty="0">
                <a:solidFill>
                  <a:srgbClr val="012D50"/>
                </a:solidFill>
                <a:latin typeface="Arial" panose="020B0604020202020204" pitchFamily="34" charset="0"/>
                <a:cs typeface="Arial" panose="020B0604020202020204" pitchFamily="34" charset="0"/>
              </a:rPr>
              <a:t>extent to which mining liabilities could be turned into agricultural assets and be used as a way to </a:t>
            </a:r>
            <a:r>
              <a:rPr lang="en-ZA" sz="1600" dirty="0">
                <a:solidFill>
                  <a:srgbClr val="012D50"/>
                </a:solidFill>
                <a:latin typeface="Arial" panose="020B0604020202020204" pitchFamily="34" charset="0"/>
                <a:cs typeface="Arial" panose="020B0604020202020204" pitchFamily="34" charset="0"/>
              </a:rPr>
              <a:t>improve relationships between mining and agriculture to hopefully </a:t>
            </a:r>
            <a:r>
              <a:rPr lang="en-GB" altLang="en-US" sz="1600" dirty="0">
                <a:solidFill>
                  <a:srgbClr val="012D50"/>
                </a:solidFill>
                <a:latin typeface="Arial" panose="020B0604020202020204" pitchFamily="34" charset="0"/>
                <a:cs typeface="Arial" panose="020B0604020202020204" pitchFamily="34" charset="0"/>
              </a:rPr>
              <a:t>engage/solve South Africa’s mining legacy problem.</a:t>
            </a:r>
          </a:p>
          <a:p>
            <a:r>
              <a:rPr lang="en-ZA" sz="1600" dirty="0" smtClean="0"/>
              <a:t>However, after engaging with </a:t>
            </a:r>
            <a:r>
              <a:rPr lang="en-ZA" altLang="en-US" sz="1600" dirty="0" smtClean="0"/>
              <a:t>CSMI </a:t>
            </a:r>
            <a:r>
              <a:rPr lang="en-ZA" sz="1600" dirty="0" smtClean="0"/>
              <a:t>we </a:t>
            </a:r>
            <a:r>
              <a:rPr lang="en-ZA" sz="1600" dirty="0"/>
              <a:t>realised </a:t>
            </a:r>
            <a:r>
              <a:rPr lang="en-ZA" sz="1600" dirty="0" smtClean="0"/>
              <a:t>that </a:t>
            </a:r>
            <a:r>
              <a:rPr lang="en-ZA" sz="1600" dirty="0"/>
              <a:t>far more fundamental change is </a:t>
            </a:r>
            <a:r>
              <a:rPr lang="en-ZA" sz="1600" dirty="0" smtClean="0"/>
              <a:t>required</a:t>
            </a:r>
            <a:r>
              <a:rPr lang="en-ZA" sz="1600" dirty="0" smtClean="0"/>
              <a:t>… - also a prominent “cultural barrier” surfaced.</a:t>
            </a:r>
            <a:endParaRPr lang="en-ZA" sz="1600" dirty="0" smtClean="0"/>
          </a:p>
          <a:p>
            <a:r>
              <a:rPr lang="en-ZA" sz="1600" dirty="0" smtClean="0"/>
              <a:t>An opinion piece is current under review at </a:t>
            </a:r>
            <a:r>
              <a:rPr lang="en-ZA" sz="1600" i="1" dirty="0" smtClean="0"/>
              <a:t>Extractive Industries and society</a:t>
            </a:r>
            <a:r>
              <a:rPr lang="en-ZA" sz="1600" dirty="0" smtClean="0"/>
              <a:t> :</a:t>
            </a:r>
            <a:endParaRPr lang="en-ZA" sz="1600" dirty="0"/>
          </a:p>
          <a:p>
            <a:pPr marL="0" lvl="1" indent="0" algn="ctr">
              <a:buNone/>
            </a:pPr>
            <a:endParaRPr lang="en-GB" sz="2000" dirty="0"/>
          </a:p>
          <a:p>
            <a:endParaRPr lang="en-GB" dirty="0"/>
          </a:p>
        </p:txBody>
      </p:sp>
      <p:sp>
        <p:nvSpPr>
          <p:cNvPr id="4" name="Rectangle 3"/>
          <p:cNvSpPr/>
          <p:nvPr/>
        </p:nvSpPr>
        <p:spPr>
          <a:xfrm>
            <a:off x="1691680" y="4077072"/>
            <a:ext cx="5184576" cy="2108269"/>
          </a:xfrm>
          <a:prstGeom prst="rect">
            <a:avLst/>
          </a:prstGeom>
          <a:ln>
            <a:noFill/>
          </a:ln>
        </p:spPr>
        <p:txBody>
          <a:bodyPr wrap="square">
            <a:spAutoFit/>
          </a:bodyPr>
          <a:lstStyle/>
          <a:p>
            <a:r>
              <a:rPr lang="en-GB" sz="1100" b="1" dirty="0"/>
              <a:t>Mining at the crossroads: Sectoral diversification to safeguard sustainable mining?</a:t>
            </a:r>
          </a:p>
          <a:p>
            <a:r>
              <a:rPr lang="en-GB" sz="800" dirty="0"/>
              <a:t>Willem de Lange</a:t>
            </a:r>
            <a:r>
              <a:rPr lang="en-GB" sz="800" baseline="30000" dirty="0"/>
              <a:t>1</a:t>
            </a:r>
            <a:r>
              <a:rPr lang="en-GB" sz="800" dirty="0"/>
              <a:t>*, Benita de Wet</a:t>
            </a:r>
            <a:r>
              <a:rPr lang="en-GB" sz="800" baseline="30000" dirty="0"/>
              <a:t>1</a:t>
            </a:r>
            <a:r>
              <a:rPr lang="en-GB" sz="800" dirty="0"/>
              <a:t>, </a:t>
            </a:r>
            <a:r>
              <a:rPr lang="en-GB" sz="800" dirty="0" err="1"/>
              <a:t>Lorren</a:t>
            </a:r>
            <a:r>
              <a:rPr lang="en-GB" sz="800" dirty="0"/>
              <a:t> Haywood</a:t>
            </a:r>
            <a:r>
              <a:rPr lang="en-GB" sz="800" baseline="30000" dirty="0"/>
              <a:t>1</a:t>
            </a:r>
            <a:r>
              <a:rPr lang="en-GB" sz="800" dirty="0"/>
              <a:t>, William Stafford</a:t>
            </a:r>
            <a:r>
              <a:rPr lang="en-GB" sz="800" baseline="30000" dirty="0"/>
              <a:t>1</a:t>
            </a:r>
            <a:r>
              <a:rPr lang="en-GB" sz="800" dirty="0"/>
              <a:t>, </a:t>
            </a:r>
            <a:r>
              <a:rPr lang="en-GB" sz="800" dirty="0" err="1"/>
              <a:t>Constansia</a:t>
            </a:r>
            <a:r>
              <a:rPr lang="en-GB" sz="800" dirty="0"/>
              <a:t> Musvoto</a:t>
            </a:r>
            <a:r>
              <a:rPr lang="en-GB" sz="800" baseline="30000" dirty="0"/>
              <a:t>1</a:t>
            </a:r>
            <a:r>
              <a:rPr lang="en-GB" sz="800" dirty="0"/>
              <a:t> and Ingrid Watson</a:t>
            </a:r>
            <a:r>
              <a:rPr lang="en-GB" sz="800" baseline="30000" dirty="0"/>
              <a:t>2</a:t>
            </a:r>
            <a:endParaRPr lang="en-GB" sz="800" dirty="0"/>
          </a:p>
          <a:p>
            <a:r>
              <a:rPr lang="en-GB" sz="800" baseline="30000" dirty="0"/>
              <a:t>1 </a:t>
            </a:r>
            <a:r>
              <a:rPr lang="en-GB" sz="800" dirty="0"/>
              <a:t>Council for Scientific and Industrial Research, South Africa</a:t>
            </a:r>
          </a:p>
          <a:p>
            <a:r>
              <a:rPr lang="en-GB" sz="800" baseline="30000" dirty="0"/>
              <a:t>2 </a:t>
            </a:r>
            <a:r>
              <a:rPr lang="en-GB" sz="800" dirty="0"/>
              <a:t>Centre for sustainability in mining and industry, University of the Witwatersrand, South Africa</a:t>
            </a:r>
          </a:p>
          <a:p>
            <a:pPr marL="171450" indent="-171450">
              <a:buFont typeface="Arial" charset="0"/>
              <a:buChar char="•"/>
            </a:pPr>
            <a:r>
              <a:rPr lang="en-GB" sz="800" dirty="0" smtClean="0"/>
              <a:t>corresponding author</a:t>
            </a:r>
          </a:p>
          <a:p>
            <a:endParaRPr lang="en-GB" sz="800" dirty="0"/>
          </a:p>
          <a:p>
            <a:r>
              <a:rPr lang="en-GB" sz="800" b="1" dirty="0"/>
              <a:t>Abstract</a:t>
            </a:r>
            <a:endParaRPr lang="en-GB" sz="800" dirty="0"/>
          </a:p>
          <a:p>
            <a:r>
              <a:rPr lang="en-GB" sz="800" dirty="0"/>
              <a:t>Green economic principles are paving the need for broadening the scope of planning and mining operations to incorporate diversification to other sectors as a formal part of the life cycle of mines.  In this opinion piece we argue that sectoral integration of mining with other sectors holds the key to secure the long term sustainability of this sector.  We explain this notion for the case for diversification to agriculture.  It </a:t>
            </a:r>
            <a:r>
              <a:rPr lang="en-ZA" sz="800" dirty="0"/>
              <a:t>is hoped that this contribution ignites more debate on finding new ways to develop the complex relationships between sectors into mutual beneficial and cooperative coexistence based on true sectoral integration to improve the long term sustainability of economies.   </a:t>
            </a:r>
            <a:endParaRPr lang="en-GB" sz="800" dirty="0"/>
          </a:p>
          <a:p>
            <a:endParaRPr lang="en-GB" sz="800" dirty="0" smtClean="0"/>
          </a:p>
          <a:p>
            <a:r>
              <a:rPr lang="en-GB" sz="800" dirty="0" smtClean="0"/>
              <a:t>Keywords</a:t>
            </a:r>
            <a:endParaRPr lang="en-GB" sz="800" dirty="0"/>
          </a:p>
          <a:p>
            <a:r>
              <a:rPr lang="en-GB" sz="800" dirty="0"/>
              <a:t>Sustainability, mining, integration, diversification, </a:t>
            </a:r>
            <a:r>
              <a:rPr lang="en-GB" sz="800" dirty="0" smtClean="0"/>
              <a:t>agriculture</a:t>
            </a:r>
          </a:p>
        </p:txBody>
      </p:sp>
    </p:spTree>
    <p:extLst>
      <p:ext uri="{BB962C8B-B14F-4D97-AF65-F5344CB8AC3E}">
        <p14:creationId xmlns:p14="http://schemas.microsoft.com/office/powerpoint/2010/main" val="200910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learning</a:t>
            </a:r>
            <a:endParaRPr lang="en-GB" dirty="0"/>
          </a:p>
        </p:txBody>
      </p:sp>
      <p:sp>
        <p:nvSpPr>
          <p:cNvPr id="3" name="Content Placeholder 2"/>
          <p:cNvSpPr>
            <a:spLocks noGrp="1"/>
          </p:cNvSpPr>
          <p:nvPr>
            <p:ph idx="1"/>
          </p:nvPr>
        </p:nvSpPr>
        <p:spPr>
          <a:xfrm>
            <a:off x="395536" y="1484784"/>
            <a:ext cx="8229600" cy="4032449"/>
          </a:xfrm>
        </p:spPr>
        <p:txBody>
          <a:bodyPr/>
          <a:lstStyle/>
          <a:p>
            <a:pPr lvl="0"/>
            <a:r>
              <a:rPr lang="en-ZA" sz="1400" dirty="0" smtClean="0"/>
              <a:t>We </a:t>
            </a:r>
            <a:r>
              <a:rPr lang="en-ZA" sz="1400" dirty="0"/>
              <a:t>hypothesised at the beginning of this project that </a:t>
            </a:r>
            <a:r>
              <a:rPr lang="en-ZA" sz="1400" dirty="0" smtClean="0"/>
              <a:t>the </a:t>
            </a:r>
            <a:r>
              <a:rPr lang="en-ZA" sz="1400" dirty="0"/>
              <a:t>legacy mining problem can be more effectively addressed if mining and agriculture migrate from a competitive to a synergistic relationship (i.e. improved collaboration) </a:t>
            </a:r>
            <a:endParaRPr lang="en-GB" sz="1400" dirty="0"/>
          </a:p>
          <a:p>
            <a:pPr lvl="0"/>
            <a:r>
              <a:rPr lang="en-ZA" sz="1400" dirty="0"/>
              <a:t>We also realised that synergies </a:t>
            </a:r>
            <a:r>
              <a:rPr lang="en-ZA" sz="1400" dirty="0" smtClean="0"/>
              <a:t>are </a:t>
            </a:r>
            <a:r>
              <a:rPr lang="en-ZA" sz="1400" dirty="0"/>
              <a:t>to be found at the interdependencies between </a:t>
            </a:r>
            <a:r>
              <a:rPr lang="en-ZA" sz="1400" dirty="0" smtClean="0"/>
              <a:t>mining </a:t>
            </a:r>
            <a:r>
              <a:rPr lang="en-ZA" sz="1400" dirty="0"/>
              <a:t>and </a:t>
            </a:r>
            <a:r>
              <a:rPr lang="en-ZA" sz="1400" dirty="0" smtClean="0"/>
              <a:t>agriculture </a:t>
            </a:r>
            <a:r>
              <a:rPr lang="en-ZA" sz="1400" dirty="0"/>
              <a:t>(i.e. </a:t>
            </a:r>
            <a:r>
              <a:rPr lang="en-ZA" sz="1400" dirty="0" smtClean="0"/>
              <a:t>the nexus</a:t>
            </a:r>
            <a:r>
              <a:rPr lang="en-ZA" sz="1400" dirty="0"/>
              <a:t>)</a:t>
            </a:r>
            <a:endParaRPr lang="en-GB" sz="1400" dirty="0"/>
          </a:p>
          <a:p>
            <a:pPr lvl="0"/>
            <a:r>
              <a:rPr lang="en-ZA" sz="1400" dirty="0"/>
              <a:t>However, HOW to realise this synergistic relationship </a:t>
            </a:r>
            <a:r>
              <a:rPr lang="en-ZA" sz="1400" dirty="0" smtClean="0"/>
              <a:t>remained </a:t>
            </a:r>
            <a:r>
              <a:rPr lang="en-ZA" sz="1400" dirty="0"/>
              <a:t>unclear.</a:t>
            </a:r>
            <a:endParaRPr lang="en-GB" sz="1400" dirty="0"/>
          </a:p>
          <a:p>
            <a:r>
              <a:rPr lang="en-ZA" sz="1400" dirty="0" smtClean="0"/>
              <a:t>It </a:t>
            </a:r>
            <a:r>
              <a:rPr lang="en-ZA" sz="1400" dirty="0"/>
              <a:t>seems that </a:t>
            </a:r>
            <a:r>
              <a:rPr lang="en-ZA" sz="1400" b="1" dirty="0">
                <a:solidFill>
                  <a:srgbClr val="FF0000"/>
                </a:solidFill>
              </a:rPr>
              <a:t>sectoral diversification</a:t>
            </a:r>
            <a:r>
              <a:rPr lang="en-ZA" sz="1400" b="1" dirty="0"/>
              <a:t> </a:t>
            </a:r>
            <a:r>
              <a:rPr lang="en-GB" sz="1400" dirty="0" smtClean="0"/>
              <a:t>of </a:t>
            </a:r>
            <a:r>
              <a:rPr lang="en-GB" sz="1400" dirty="0"/>
              <a:t>mining </a:t>
            </a:r>
            <a:r>
              <a:rPr lang="en-GB" sz="1400" dirty="0" smtClean="0"/>
              <a:t>to </a:t>
            </a:r>
            <a:r>
              <a:rPr lang="en-GB" sz="1400" dirty="0"/>
              <a:t>other sectors (</a:t>
            </a:r>
            <a:r>
              <a:rPr lang="en-GB" altLang="en-US" sz="1400" dirty="0"/>
              <a:t>processing, manufacturing, conservation, tourism, services) </a:t>
            </a:r>
            <a:r>
              <a:rPr lang="en-GB" altLang="en-US" sz="1400" dirty="0" smtClean="0"/>
              <a:t>could play an important role t</a:t>
            </a:r>
            <a:r>
              <a:rPr lang="en-GB" sz="1400" dirty="0" smtClean="0"/>
              <a:t>o </a:t>
            </a:r>
            <a:r>
              <a:rPr lang="en-GB" sz="1400" dirty="0"/>
              <a:t>secure the long term sustainability of this sector</a:t>
            </a:r>
            <a:r>
              <a:rPr lang="en-GB" sz="1400" dirty="0" smtClean="0"/>
              <a:t>.</a:t>
            </a:r>
          </a:p>
          <a:p>
            <a:r>
              <a:rPr lang="en-GB" sz="1400" dirty="0" smtClean="0"/>
              <a:t>It </a:t>
            </a:r>
            <a:r>
              <a:rPr lang="en-GB" sz="1400" dirty="0"/>
              <a:t>is clear that green economic principles are paving the need for broadening the scope of </a:t>
            </a:r>
            <a:r>
              <a:rPr lang="en-GB" sz="1400" dirty="0" smtClean="0"/>
              <a:t>mine planning </a:t>
            </a:r>
            <a:r>
              <a:rPr lang="en-GB" sz="1400" dirty="0"/>
              <a:t>and </a:t>
            </a:r>
            <a:r>
              <a:rPr lang="en-GB" sz="1400" dirty="0" smtClean="0"/>
              <a:t>operations </a:t>
            </a:r>
            <a:r>
              <a:rPr lang="en-GB" sz="1400" dirty="0"/>
              <a:t>to incorporate diversification to other sectors as a formal part of the life cycle of mines.  </a:t>
            </a:r>
          </a:p>
          <a:p>
            <a:pPr lvl="0"/>
            <a:r>
              <a:rPr lang="en-ZA" sz="1400" dirty="0" smtClean="0"/>
              <a:t>However such </a:t>
            </a:r>
            <a:r>
              <a:rPr lang="en-ZA" sz="1400" dirty="0"/>
              <a:t>diversification seems problematic for </a:t>
            </a:r>
            <a:r>
              <a:rPr lang="en-ZA" sz="1400" dirty="0" smtClean="0"/>
              <a:t>mines (“cultural resistance”).</a:t>
            </a:r>
            <a:endParaRPr lang="en-GB" sz="1400" dirty="0"/>
          </a:p>
          <a:p>
            <a:pPr lvl="0"/>
            <a:r>
              <a:rPr lang="en-ZA" sz="1400" dirty="0"/>
              <a:t>Incentives for diversification thus becomes </a:t>
            </a:r>
            <a:r>
              <a:rPr lang="en-ZA" sz="1400" dirty="0" smtClean="0"/>
              <a:t>a major challenge</a:t>
            </a:r>
            <a:r>
              <a:rPr lang="en-ZA" sz="1400" dirty="0"/>
              <a:t>.</a:t>
            </a:r>
            <a:endParaRPr lang="en-GB" sz="1400" dirty="0"/>
          </a:p>
          <a:p>
            <a:pPr lvl="0"/>
            <a:r>
              <a:rPr lang="en-ZA" sz="1400" dirty="0"/>
              <a:t>We now consider </a:t>
            </a:r>
            <a:r>
              <a:rPr lang="en-ZA" sz="1400" b="1" dirty="0">
                <a:solidFill>
                  <a:srgbClr val="FF0000"/>
                </a:solidFill>
              </a:rPr>
              <a:t>sectoral </a:t>
            </a:r>
            <a:r>
              <a:rPr lang="en-ZA" sz="1400" b="1" dirty="0" smtClean="0">
                <a:solidFill>
                  <a:srgbClr val="FF0000"/>
                </a:solidFill>
              </a:rPr>
              <a:t>integration within the same company</a:t>
            </a:r>
            <a:r>
              <a:rPr lang="en-ZA" sz="1400" dirty="0" smtClean="0"/>
              <a:t> </a:t>
            </a:r>
            <a:r>
              <a:rPr lang="en-ZA" sz="1400" dirty="0"/>
              <a:t>as </a:t>
            </a:r>
            <a:r>
              <a:rPr lang="en-ZA" sz="1400" dirty="0" smtClean="0"/>
              <a:t>a means </a:t>
            </a:r>
            <a:r>
              <a:rPr lang="en-ZA" sz="1400" dirty="0"/>
              <a:t>to diversify.</a:t>
            </a:r>
            <a:endParaRPr lang="en-GB" sz="1400" dirty="0"/>
          </a:p>
          <a:p>
            <a:pPr lvl="0"/>
            <a:r>
              <a:rPr lang="en-ZA" sz="1400" dirty="0"/>
              <a:t>Currently we are looking </a:t>
            </a:r>
            <a:r>
              <a:rPr lang="en-ZA" sz="1400" dirty="0" smtClean="0"/>
              <a:t>at </a:t>
            </a:r>
            <a:r>
              <a:rPr lang="en-ZA" sz="1400" dirty="0"/>
              <a:t>agriculture, i.e. how can/should mining approach the idea of diversification towards agriculture</a:t>
            </a:r>
            <a:r>
              <a:rPr lang="en-ZA" sz="1400" dirty="0" smtClean="0"/>
              <a:t>.</a:t>
            </a:r>
            <a:endParaRPr lang="en-GB" sz="1400" dirty="0"/>
          </a:p>
        </p:txBody>
      </p:sp>
    </p:spTree>
    <p:extLst>
      <p:ext uri="{BB962C8B-B14F-4D97-AF65-F5344CB8AC3E}">
        <p14:creationId xmlns:p14="http://schemas.microsoft.com/office/powerpoint/2010/main" val="10735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learning</a:t>
            </a:r>
            <a:endParaRPr lang="en-GB" dirty="0"/>
          </a:p>
        </p:txBody>
      </p:sp>
      <p:sp>
        <p:nvSpPr>
          <p:cNvPr id="3" name="Content Placeholder 2"/>
          <p:cNvSpPr>
            <a:spLocks noGrp="1"/>
          </p:cNvSpPr>
          <p:nvPr>
            <p:ph idx="1"/>
          </p:nvPr>
        </p:nvSpPr>
        <p:spPr/>
        <p:txBody>
          <a:bodyPr/>
          <a:lstStyle/>
          <a:p>
            <a:endParaRPr lang="en-ZA" sz="1100" dirty="0" smtClean="0"/>
          </a:p>
          <a:p>
            <a:pPr lvl="0"/>
            <a:r>
              <a:rPr lang="en-US" sz="1400" dirty="0"/>
              <a:t>We are not aware of commercial scale </a:t>
            </a:r>
            <a:r>
              <a:rPr lang="en-US" sz="1400" b="1" dirty="0">
                <a:solidFill>
                  <a:srgbClr val="FF0000"/>
                </a:solidFill>
              </a:rPr>
              <a:t>sectoral integration (as a diversification strategy) </a:t>
            </a:r>
            <a:r>
              <a:rPr lang="en-US" sz="1400" dirty="0"/>
              <a:t>of mining and agriculture has not been done before in South Africa = novel?  </a:t>
            </a:r>
          </a:p>
          <a:p>
            <a:pPr lvl="0"/>
            <a:r>
              <a:rPr lang="en-US" sz="1400" dirty="0"/>
              <a:t>The idea is riddled with challenges, but seems promising if successful (i.e. making the pollution pays principle profitable for the polluter without creating perverse incentives).  </a:t>
            </a:r>
          </a:p>
          <a:p>
            <a:pPr lvl="0"/>
            <a:r>
              <a:rPr lang="en-GB" sz="1400" dirty="0"/>
              <a:t>It </a:t>
            </a:r>
            <a:r>
              <a:rPr lang="en-ZA" sz="1400" dirty="0"/>
              <a:t>is hoped that this contribution ignites more debate on finding new ways to develop the complex relationships between sectors into mutual beneficial and cooperative coexistence based on true sectoral integration to improve the long term sustainability of economies. </a:t>
            </a:r>
          </a:p>
          <a:p>
            <a:endParaRPr lang="en-ZA" sz="1400" dirty="0" smtClean="0"/>
          </a:p>
          <a:p>
            <a:r>
              <a:rPr lang="en-ZA" sz="1400" dirty="0" smtClean="0"/>
              <a:t>So the question should be asked whether or not it is possible to turn miners into farmers… my colleagues does not share my scepticism… </a:t>
            </a:r>
          </a:p>
          <a:p>
            <a:endParaRPr lang="en-ZA" sz="1400" dirty="0" smtClean="0"/>
          </a:p>
          <a:p>
            <a:endParaRPr lang="en-GB" sz="1600" dirty="0"/>
          </a:p>
        </p:txBody>
      </p:sp>
    </p:spTree>
    <p:extLst>
      <p:ext uri="{BB962C8B-B14F-4D97-AF65-F5344CB8AC3E}">
        <p14:creationId xmlns:p14="http://schemas.microsoft.com/office/powerpoint/2010/main" val="371744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CSIR team</a:t>
            </a:r>
            <a:endParaRPr lang="en-GB" dirty="0"/>
          </a:p>
        </p:txBody>
      </p:sp>
      <p:sp>
        <p:nvSpPr>
          <p:cNvPr id="3" name="Content Placeholder 2"/>
          <p:cNvSpPr>
            <a:spLocks noGrp="1"/>
          </p:cNvSpPr>
          <p:nvPr>
            <p:ph idx="1"/>
          </p:nvPr>
        </p:nvSpPr>
        <p:spPr/>
        <p:txBody>
          <a:bodyPr/>
          <a:lstStyle/>
          <a:p>
            <a:pPr marL="0" indent="0">
              <a:buNone/>
            </a:pPr>
            <a:r>
              <a:rPr lang="en-ZA" sz="1800" dirty="0" smtClean="0"/>
              <a:t>CSIR team:</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650782025"/>
              </p:ext>
            </p:extLst>
          </p:nvPr>
        </p:nvGraphicFramePr>
        <p:xfrm>
          <a:off x="971600" y="2636912"/>
          <a:ext cx="6912769" cy="1981200"/>
        </p:xfrm>
        <a:graphic>
          <a:graphicData uri="http://schemas.openxmlformats.org/drawingml/2006/table">
            <a:tbl>
              <a:tblPr firstRow="1" firstCol="1" bandRow="1">
                <a:tableStyleId>{5C22544A-7EE6-4342-B048-85BDC9FD1C3A}</a:tableStyleId>
              </a:tblPr>
              <a:tblGrid>
                <a:gridCol w="1432376"/>
                <a:gridCol w="2055148"/>
                <a:gridCol w="3425245"/>
              </a:tblGrid>
              <a:tr h="0">
                <a:tc>
                  <a:txBody>
                    <a:bodyPr/>
                    <a:lstStyle/>
                    <a:p>
                      <a:pPr>
                        <a:spcAft>
                          <a:spcPts val="0"/>
                        </a:spcAft>
                      </a:pPr>
                      <a:r>
                        <a:rPr lang="en-ZA" sz="1000" dirty="0">
                          <a:effectLst/>
                        </a:rPr>
                        <a:t> </a:t>
                      </a:r>
                      <a:endParaRPr lang="en-GB" sz="1200" dirty="0">
                        <a:effectLst/>
                        <a:latin typeface="Times New Roman"/>
                        <a:ea typeface="Times New Roman"/>
                      </a:endParaRPr>
                    </a:p>
                  </a:txBody>
                  <a:tcPr marL="68580" marR="68580" marT="0" marB="0"/>
                </a:tc>
                <a:tc>
                  <a:txBody>
                    <a:bodyPr/>
                    <a:lstStyle/>
                    <a:p>
                      <a:pPr>
                        <a:spcAft>
                          <a:spcPts val="0"/>
                        </a:spcAft>
                      </a:pPr>
                      <a:r>
                        <a:rPr lang="en-ZA" sz="1000" dirty="0">
                          <a:effectLst/>
                        </a:rPr>
                        <a:t>Expertise</a:t>
                      </a:r>
                      <a:endParaRPr lang="en-GB" sz="1200" dirty="0">
                        <a:effectLst/>
                        <a:latin typeface="Times New Roman"/>
                        <a:ea typeface="Times New Roman"/>
                      </a:endParaRPr>
                    </a:p>
                  </a:txBody>
                  <a:tcPr marL="68580" marR="68580" marT="0" marB="0"/>
                </a:tc>
                <a:tc>
                  <a:txBody>
                    <a:bodyPr/>
                    <a:lstStyle/>
                    <a:p>
                      <a:pPr>
                        <a:spcAft>
                          <a:spcPts val="0"/>
                        </a:spcAft>
                      </a:pPr>
                      <a:r>
                        <a:rPr lang="en-ZA" sz="1000" dirty="0" smtClean="0">
                          <a:effectLst/>
                        </a:rPr>
                        <a:t>Contribution</a:t>
                      </a:r>
                      <a:endParaRPr lang="en-GB" sz="1200" dirty="0">
                        <a:effectLst/>
                        <a:latin typeface="Times New Roman"/>
                        <a:ea typeface="Times New Roman"/>
                      </a:endParaRPr>
                    </a:p>
                  </a:txBody>
                  <a:tcPr marL="68580" marR="68580" marT="0" marB="0"/>
                </a:tc>
              </a:tr>
              <a:tr h="0">
                <a:tc>
                  <a:txBody>
                    <a:bodyPr/>
                    <a:lstStyle/>
                    <a:p>
                      <a:pPr>
                        <a:spcAft>
                          <a:spcPts val="0"/>
                        </a:spcAft>
                      </a:pPr>
                      <a:r>
                        <a:rPr lang="en-ZA" sz="1000" dirty="0">
                          <a:effectLst/>
                        </a:rPr>
                        <a:t>Willem de Lange</a:t>
                      </a:r>
                      <a:endParaRPr lang="en-GB" sz="1200" dirty="0">
                        <a:effectLst/>
                        <a:latin typeface="Times New Roman"/>
                        <a:ea typeface="Times New Roman"/>
                      </a:endParaRPr>
                    </a:p>
                  </a:txBody>
                  <a:tcPr marL="68580" marR="68580" marT="0" marB="0"/>
                </a:tc>
                <a:tc>
                  <a:txBody>
                    <a:bodyPr/>
                    <a:lstStyle/>
                    <a:p>
                      <a:pPr>
                        <a:spcAft>
                          <a:spcPts val="0"/>
                        </a:spcAft>
                      </a:pPr>
                      <a:r>
                        <a:rPr lang="en-ZA" sz="1000" dirty="0" smtClean="0">
                          <a:effectLst/>
                        </a:rPr>
                        <a:t>Agricultural economics, environmental </a:t>
                      </a:r>
                      <a:r>
                        <a:rPr lang="en-ZA" sz="1000" dirty="0">
                          <a:effectLst/>
                        </a:rPr>
                        <a:t>and </a:t>
                      </a:r>
                      <a:r>
                        <a:rPr lang="en-ZA" sz="1000" dirty="0" smtClean="0">
                          <a:effectLst/>
                        </a:rPr>
                        <a:t>resource economics</a:t>
                      </a:r>
                      <a:endParaRPr lang="en-GB" sz="1200" dirty="0">
                        <a:effectLst/>
                        <a:latin typeface="Times New Roman"/>
                        <a:ea typeface="Times New Roman"/>
                      </a:endParaRPr>
                    </a:p>
                  </a:txBody>
                  <a:tcPr marL="68580" marR="68580" marT="0" marB="0"/>
                </a:tc>
                <a:tc>
                  <a:txBody>
                    <a:bodyPr/>
                    <a:lstStyle/>
                    <a:p>
                      <a:pPr>
                        <a:spcAft>
                          <a:spcPts val="0"/>
                        </a:spcAft>
                      </a:pPr>
                      <a:r>
                        <a:rPr lang="en-ZA" sz="1000" dirty="0" smtClean="0">
                          <a:effectLst/>
                        </a:rPr>
                        <a:t>project leader, economic incentives</a:t>
                      </a:r>
                      <a:endParaRPr lang="en-GB" sz="1200" dirty="0">
                        <a:effectLst/>
                        <a:latin typeface="Times New Roman"/>
                        <a:ea typeface="Times New Roman"/>
                      </a:endParaRPr>
                    </a:p>
                  </a:txBody>
                  <a:tcPr marL="68580" marR="68580" marT="0" marB="0"/>
                </a:tc>
              </a:tr>
              <a:tr h="0">
                <a:tc>
                  <a:txBody>
                    <a:bodyPr/>
                    <a:lstStyle/>
                    <a:p>
                      <a:pPr>
                        <a:spcAft>
                          <a:spcPts val="0"/>
                        </a:spcAft>
                      </a:pPr>
                      <a:r>
                        <a:rPr lang="en-ZA" sz="1000" dirty="0">
                          <a:effectLst/>
                        </a:rPr>
                        <a:t>Paul </a:t>
                      </a:r>
                      <a:r>
                        <a:rPr lang="en-ZA" sz="1000" dirty="0" err="1">
                          <a:effectLst/>
                        </a:rPr>
                        <a:t>Oberholster</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Limnology</a:t>
                      </a:r>
                      <a:endParaRPr lang="en-GB" sz="1000" kern="1200" dirty="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rehabilitation of polluted water bodies</a:t>
                      </a:r>
                      <a:endParaRPr lang="en-GB" sz="1000" kern="1200" dirty="0">
                        <a:solidFill>
                          <a:schemeClr val="dk1"/>
                        </a:solidFill>
                        <a:effectLst/>
                        <a:latin typeface="+mn-lt"/>
                        <a:ea typeface="+mn-ea"/>
                        <a:cs typeface="+mn-cs"/>
                      </a:endParaRPr>
                    </a:p>
                  </a:txBody>
                  <a:tcPr marL="68580" marR="68580" marT="0" marB="0"/>
                </a:tc>
              </a:tr>
              <a:tr h="0">
                <a:tc>
                  <a:txBody>
                    <a:bodyPr/>
                    <a:lstStyle/>
                    <a:p>
                      <a:pPr>
                        <a:spcAft>
                          <a:spcPts val="0"/>
                        </a:spcAft>
                      </a:pPr>
                      <a:r>
                        <a:rPr lang="en-ZA" sz="1000" dirty="0">
                          <a:effectLst/>
                        </a:rPr>
                        <a:t>Bettina </a:t>
                      </a:r>
                      <a:r>
                        <a:rPr lang="en-ZA" sz="1000" dirty="0" err="1">
                          <a:effectLst/>
                        </a:rPr>
                        <a:t>Genthe</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Water quality</a:t>
                      </a:r>
                      <a:endParaRPr lang="en-GB" sz="1000" kern="1200" dirty="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smtClean="0">
                          <a:solidFill>
                            <a:schemeClr val="dk1"/>
                          </a:solidFill>
                          <a:effectLst/>
                          <a:latin typeface="+mn-lt"/>
                          <a:ea typeface="+mn-ea"/>
                          <a:cs typeface="+mn-cs"/>
                        </a:rPr>
                        <a:t>pit lake </a:t>
                      </a:r>
                      <a:r>
                        <a:rPr lang="en-ZA" sz="1000" kern="1200" dirty="0">
                          <a:solidFill>
                            <a:schemeClr val="dk1"/>
                          </a:solidFill>
                          <a:effectLst/>
                          <a:latin typeface="+mn-lt"/>
                          <a:ea typeface="+mn-ea"/>
                          <a:cs typeface="+mn-cs"/>
                        </a:rPr>
                        <a:t>rehabilitation</a:t>
                      </a:r>
                      <a:endParaRPr lang="en-GB" sz="1000" kern="1200" dirty="0">
                        <a:solidFill>
                          <a:schemeClr val="dk1"/>
                        </a:solidFill>
                        <a:effectLst/>
                        <a:latin typeface="+mn-lt"/>
                        <a:ea typeface="+mn-ea"/>
                        <a:cs typeface="+mn-cs"/>
                      </a:endParaRPr>
                    </a:p>
                  </a:txBody>
                  <a:tcPr marL="68580" marR="68580" marT="0" marB="0"/>
                </a:tc>
              </a:tr>
              <a:tr h="0">
                <a:tc>
                  <a:txBody>
                    <a:bodyPr/>
                    <a:lstStyle/>
                    <a:p>
                      <a:pPr>
                        <a:spcAft>
                          <a:spcPts val="0"/>
                        </a:spcAft>
                      </a:pPr>
                      <a:r>
                        <a:rPr lang="en-ZA" sz="1000" dirty="0" err="1">
                          <a:effectLst/>
                        </a:rPr>
                        <a:t>Constansia</a:t>
                      </a:r>
                      <a:r>
                        <a:rPr lang="en-ZA" sz="1000" dirty="0">
                          <a:effectLst/>
                        </a:rPr>
                        <a:t> </a:t>
                      </a:r>
                      <a:r>
                        <a:rPr lang="en-ZA" sz="1000" dirty="0" err="1">
                          <a:effectLst/>
                        </a:rPr>
                        <a:t>Musvoto</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a:solidFill>
                            <a:schemeClr val="dk1"/>
                          </a:solidFill>
                          <a:effectLst/>
                          <a:latin typeface="+mn-lt"/>
                          <a:ea typeface="+mn-ea"/>
                          <a:cs typeface="+mn-cs"/>
                        </a:rPr>
                        <a:t>Agronomy</a:t>
                      </a:r>
                      <a:endParaRPr lang="en-GB" sz="1000" kern="120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agricultural </a:t>
                      </a:r>
                      <a:r>
                        <a:rPr lang="en-ZA" sz="1000" kern="1200" dirty="0" smtClean="0">
                          <a:solidFill>
                            <a:schemeClr val="dk1"/>
                          </a:solidFill>
                          <a:effectLst/>
                          <a:latin typeface="+mn-lt"/>
                          <a:ea typeface="+mn-ea"/>
                          <a:cs typeface="+mn-cs"/>
                        </a:rPr>
                        <a:t>production</a:t>
                      </a:r>
                      <a:endParaRPr lang="en-GB" sz="1000" kern="1200" dirty="0">
                        <a:solidFill>
                          <a:schemeClr val="dk1"/>
                        </a:solidFill>
                        <a:effectLst/>
                        <a:latin typeface="+mn-lt"/>
                        <a:ea typeface="+mn-ea"/>
                        <a:cs typeface="+mn-cs"/>
                      </a:endParaRPr>
                    </a:p>
                  </a:txBody>
                  <a:tcPr marL="68580" marR="68580" marT="0" marB="0"/>
                </a:tc>
              </a:tr>
              <a:tr h="0">
                <a:tc>
                  <a:txBody>
                    <a:bodyPr/>
                    <a:lstStyle/>
                    <a:p>
                      <a:pPr>
                        <a:spcAft>
                          <a:spcPts val="0"/>
                        </a:spcAft>
                      </a:pPr>
                      <a:r>
                        <a:rPr lang="en-ZA" sz="1000" dirty="0">
                          <a:effectLst/>
                        </a:rPr>
                        <a:t>Douglas Trotter</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a:solidFill>
                            <a:schemeClr val="dk1"/>
                          </a:solidFill>
                          <a:effectLst/>
                          <a:latin typeface="+mn-lt"/>
                          <a:ea typeface="+mn-ea"/>
                          <a:cs typeface="+mn-cs"/>
                        </a:rPr>
                        <a:t>Rehabilitation ecologist </a:t>
                      </a:r>
                      <a:endParaRPr lang="en-GB" sz="1000" kern="120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EIA, SEA </a:t>
                      </a:r>
                      <a:r>
                        <a:rPr lang="en-ZA" sz="1000" kern="1200" dirty="0" smtClean="0">
                          <a:solidFill>
                            <a:schemeClr val="dk1"/>
                          </a:solidFill>
                          <a:effectLst/>
                          <a:latin typeface="+mn-lt"/>
                          <a:ea typeface="+mn-ea"/>
                          <a:cs typeface="+mn-cs"/>
                        </a:rPr>
                        <a:t>specialist</a:t>
                      </a:r>
                      <a:endParaRPr lang="en-GB" sz="1000" kern="1200" dirty="0">
                        <a:solidFill>
                          <a:schemeClr val="dk1"/>
                        </a:solidFill>
                        <a:effectLst/>
                        <a:latin typeface="+mn-lt"/>
                        <a:ea typeface="+mn-ea"/>
                        <a:cs typeface="+mn-cs"/>
                      </a:endParaRPr>
                    </a:p>
                  </a:txBody>
                  <a:tcPr marL="68580" marR="68580" marT="0" marB="0"/>
                </a:tc>
              </a:tr>
              <a:tr h="0">
                <a:tc>
                  <a:txBody>
                    <a:bodyPr/>
                    <a:lstStyle/>
                    <a:p>
                      <a:pPr>
                        <a:spcAft>
                          <a:spcPts val="0"/>
                        </a:spcAft>
                      </a:pPr>
                      <a:r>
                        <a:rPr lang="en-ZA" sz="1000" dirty="0" err="1">
                          <a:effectLst/>
                        </a:rPr>
                        <a:t>Lorren</a:t>
                      </a:r>
                      <a:r>
                        <a:rPr lang="en-ZA" sz="1000" dirty="0">
                          <a:effectLst/>
                        </a:rPr>
                        <a:t> Haywood</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EIA, SEA specialist</a:t>
                      </a:r>
                      <a:endParaRPr lang="en-GB" sz="1000" kern="1200" dirty="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smtClean="0">
                          <a:solidFill>
                            <a:schemeClr val="dk1"/>
                          </a:solidFill>
                          <a:effectLst/>
                          <a:latin typeface="+mn-lt"/>
                          <a:ea typeface="+mn-ea"/>
                          <a:cs typeface="+mn-cs"/>
                        </a:rPr>
                        <a:t>business</a:t>
                      </a:r>
                      <a:r>
                        <a:rPr lang="en-ZA" sz="1000" kern="1200" baseline="0" dirty="0" smtClean="0">
                          <a:solidFill>
                            <a:schemeClr val="dk1"/>
                          </a:solidFill>
                          <a:effectLst/>
                          <a:latin typeface="+mn-lt"/>
                          <a:ea typeface="+mn-ea"/>
                          <a:cs typeface="+mn-cs"/>
                        </a:rPr>
                        <a:t> risk</a:t>
                      </a:r>
                      <a:r>
                        <a:rPr lang="en-ZA" sz="1000" kern="1200" dirty="0" smtClean="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txBody>
                  <a:tcPr marL="68580" marR="68580" marT="0" marB="0"/>
                </a:tc>
              </a:tr>
              <a:tr h="0">
                <a:tc>
                  <a:txBody>
                    <a:bodyPr/>
                    <a:lstStyle/>
                    <a:p>
                      <a:pPr>
                        <a:spcAft>
                          <a:spcPts val="0"/>
                        </a:spcAft>
                      </a:pPr>
                      <a:r>
                        <a:rPr lang="en-ZA" sz="1000" dirty="0">
                          <a:effectLst/>
                        </a:rPr>
                        <a:t>Benita de Wet</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EIA, SEA specialist</a:t>
                      </a:r>
                      <a:endParaRPr lang="en-GB" sz="1000" kern="1200" dirty="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EIA, SEA specialist input</a:t>
                      </a:r>
                      <a:endParaRPr lang="en-GB" sz="1000" kern="1200" dirty="0">
                        <a:solidFill>
                          <a:schemeClr val="dk1"/>
                        </a:solidFill>
                        <a:effectLst/>
                        <a:latin typeface="+mn-lt"/>
                        <a:ea typeface="+mn-ea"/>
                        <a:cs typeface="+mn-cs"/>
                      </a:endParaRPr>
                    </a:p>
                  </a:txBody>
                  <a:tcPr marL="68580" marR="68580" marT="0" marB="0"/>
                </a:tc>
              </a:tr>
              <a:tr h="0">
                <a:tc>
                  <a:txBody>
                    <a:bodyPr/>
                    <a:lstStyle/>
                    <a:p>
                      <a:pPr>
                        <a:spcAft>
                          <a:spcPts val="0"/>
                        </a:spcAft>
                      </a:pPr>
                      <a:r>
                        <a:rPr lang="en-ZA" sz="1000" dirty="0">
                          <a:effectLst/>
                        </a:rPr>
                        <a:t>William Stafford</a:t>
                      </a:r>
                      <a:endParaRPr lang="en-GB" sz="1200" dirty="0">
                        <a:effectLst/>
                        <a:latin typeface="Times New Roman"/>
                        <a:ea typeface="Times New Roman"/>
                      </a:endParaRPr>
                    </a:p>
                  </a:txBody>
                  <a:tcPr marL="68580" marR="68580" marT="0" marB="0"/>
                </a:tc>
                <a:tc>
                  <a:txBody>
                    <a:bodyPr/>
                    <a:lstStyle/>
                    <a:p>
                      <a:pPr>
                        <a:spcAft>
                          <a:spcPts val="0"/>
                        </a:spcAft>
                      </a:pPr>
                      <a:r>
                        <a:rPr lang="en-ZA" sz="1000" kern="1200" dirty="0">
                          <a:solidFill>
                            <a:schemeClr val="dk1"/>
                          </a:solidFill>
                          <a:effectLst/>
                          <a:latin typeface="+mn-lt"/>
                          <a:ea typeface="+mn-ea"/>
                          <a:cs typeface="+mn-cs"/>
                        </a:rPr>
                        <a:t>Biochemistry</a:t>
                      </a:r>
                      <a:endParaRPr lang="en-GB" sz="1000" kern="1200" dirty="0">
                        <a:solidFill>
                          <a:schemeClr val="dk1"/>
                        </a:solidFill>
                        <a:effectLst/>
                        <a:latin typeface="+mn-lt"/>
                        <a:ea typeface="+mn-ea"/>
                        <a:cs typeface="+mn-cs"/>
                      </a:endParaRPr>
                    </a:p>
                  </a:txBody>
                  <a:tcPr marL="68580" marR="68580" marT="0" marB="0"/>
                </a:tc>
                <a:tc>
                  <a:txBody>
                    <a:bodyPr/>
                    <a:lstStyle/>
                    <a:p>
                      <a:pPr>
                        <a:spcAft>
                          <a:spcPts val="0"/>
                        </a:spcAft>
                      </a:pPr>
                      <a:r>
                        <a:rPr lang="en-ZA" sz="1000" kern="1200" dirty="0" smtClean="0">
                          <a:solidFill>
                            <a:schemeClr val="dk1"/>
                          </a:solidFill>
                          <a:effectLst/>
                          <a:latin typeface="+mn-lt"/>
                          <a:ea typeface="+mn-ea"/>
                          <a:cs typeface="+mn-cs"/>
                        </a:rPr>
                        <a:t>bioremediation</a:t>
                      </a:r>
                      <a:endParaRPr lang="en-GB" sz="1000" kern="1200" dirty="0">
                        <a:solidFill>
                          <a:schemeClr val="dk1"/>
                        </a:solidFill>
                        <a:effectLst/>
                        <a:latin typeface="+mn-lt"/>
                        <a:ea typeface="+mn-ea"/>
                        <a:cs typeface="+mn-cs"/>
                      </a:endParaRPr>
                    </a:p>
                  </a:txBody>
                  <a:tcPr marL="68580" marR="68580" marT="0" marB="0"/>
                </a:tc>
              </a:tr>
              <a:tr h="0">
                <a:tc>
                  <a:txBody>
                    <a:bodyPr/>
                    <a:lstStyle/>
                    <a:p>
                      <a:pPr marL="0" algn="l" defTabSz="914400" rtl="0" eaLnBrk="1" latinLnBrk="0" hangingPunct="1">
                        <a:spcAft>
                          <a:spcPts val="0"/>
                        </a:spcAft>
                      </a:pPr>
                      <a:r>
                        <a:rPr lang="en-ZA" sz="1000" b="1" kern="1200" dirty="0">
                          <a:solidFill>
                            <a:schemeClr val="lt1"/>
                          </a:solidFill>
                          <a:effectLst/>
                          <a:latin typeface="+mn-lt"/>
                          <a:ea typeface="+mn-ea"/>
                          <a:cs typeface="+mn-cs"/>
                        </a:rPr>
                        <a:t>Ray </a:t>
                      </a:r>
                      <a:r>
                        <a:rPr lang="en-ZA" sz="1000" b="1" kern="1200" dirty="0" err="1">
                          <a:solidFill>
                            <a:schemeClr val="lt1"/>
                          </a:solidFill>
                          <a:effectLst/>
                          <a:latin typeface="+mn-lt"/>
                          <a:ea typeface="+mn-ea"/>
                          <a:cs typeface="+mn-cs"/>
                        </a:rPr>
                        <a:t>Durrheim</a:t>
                      </a:r>
                      <a:endParaRPr lang="en-GB" sz="10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spcAft>
                          <a:spcPts val="0"/>
                        </a:spcAft>
                      </a:pPr>
                      <a:r>
                        <a:rPr lang="en-ZA" sz="1000" kern="1200" dirty="0">
                          <a:solidFill>
                            <a:schemeClr val="dk1"/>
                          </a:solidFill>
                          <a:effectLst/>
                          <a:latin typeface="+mn-lt"/>
                          <a:ea typeface="+mn-ea"/>
                          <a:cs typeface="+mn-cs"/>
                        </a:rPr>
                        <a:t>Geophysics</a:t>
                      </a:r>
                      <a:endParaRPr lang="en-GB"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spcAft>
                          <a:spcPts val="0"/>
                        </a:spcAft>
                      </a:pPr>
                      <a:r>
                        <a:rPr lang="en-ZA" sz="1000" kern="1200" dirty="0">
                          <a:solidFill>
                            <a:schemeClr val="dk1"/>
                          </a:solidFill>
                          <a:effectLst/>
                          <a:latin typeface="+mn-lt"/>
                          <a:ea typeface="+mn-ea"/>
                          <a:cs typeface="+mn-cs"/>
                        </a:rPr>
                        <a:t>mining rehabilitation</a:t>
                      </a:r>
                      <a:endParaRPr lang="en-GB" sz="1000" kern="1200" dirty="0">
                        <a:solidFill>
                          <a:schemeClr val="dk1"/>
                        </a:solidFill>
                        <a:effectLst/>
                        <a:latin typeface="+mn-lt"/>
                        <a:ea typeface="+mn-ea"/>
                        <a:cs typeface="+mn-cs"/>
                      </a:endParaRPr>
                    </a:p>
                  </a:txBody>
                  <a:tcPr marL="68580" marR="68580" marT="0" marB="0"/>
                </a:tc>
              </a:tr>
              <a:tr h="0">
                <a:tc>
                  <a:txBody>
                    <a:bodyPr/>
                    <a:lstStyle/>
                    <a:p>
                      <a:pPr marL="0" algn="l" defTabSz="914400" rtl="0" eaLnBrk="1" latinLnBrk="0" hangingPunct="1">
                        <a:spcAft>
                          <a:spcPts val="0"/>
                        </a:spcAft>
                      </a:pPr>
                      <a:r>
                        <a:rPr lang="en-ZA" sz="1000" b="1" kern="1200" dirty="0" err="1" smtClean="0">
                          <a:solidFill>
                            <a:schemeClr val="lt1"/>
                          </a:solidFill>
                          <a:effectLst/>
                          <a:latin typeface="+mn-lt"/>
                          <a:ea typeface="+mn-ea"/>
                          <a:cs typeface="+mn-cs"/>
                        </a:rPr>
                        <a:t>Navin</a:t>
                      </a:r>
                      <a:r>
                        <a:rPr lang="en-ZA" sz="1000" b="1" kern="1200" dirty="0" smtClean="0">
                          <a:solidFill>
                            <a:schemeClr val="lt1"/>
                          </a:solidFill>
                          <a:effectLst/>
                          <a:latin typeface="+mn-lt"/>
                          <a:ea typeface="+mn-ea"/>
                          <a:cs typeface="+mn-cs"/>
                        </a:rPr>
                        <a:t> Singh</a:t>
                      </a:r>
                      <a:endParaRPr lang="en-GB" sz="10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spcAft>
                          <a:spcPts val="0"/>
                        </a:spcAft>
                      </a:pPr>
                      <a:endParaRPr lang="en-GB" sz="1000" kern="1200" dirty="0">
                        <a:solidFill>
                          <a:schemeClr val="dk1"/>
                        </a:solidFill>
                        <a:effectLst/>
                        <a:latin typeface="+mn-lt"/>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kern="1200" dirty="0" smtClean="0">
                          <a:solidFill>
                            <a:schemeClr val="dk1"/>
                          </a:solidFill>
                          <a:effectLst/>
                          <a:latin typeface="+mn-lt"/>
                          <a:ea typeface="+mn-ea"/>
                          <a:cs typeface="+mn-cs"/>
                        </a:rPr>
                        <a:t>CSIR mining division</a:t>
                      </a:r>
                      <a:endParaRPr lang="en-GB" sz="10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7596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network in </a:t>
            </a:r>
            <a:r>
              <a:rPr lang="en-ZA" smtClean="0"/>
              <a:t>terms of </a:t>
            </a:r>
            <a:r>
              <a:rPr lang="en-ZA" dirty="0" smtClean="0"/>
              <a:t>project</a:t>
            </a:r>
            <a:endParaRPr lang="en-GB" dirty="0"/>
          </a:p>
        </p:txBody>
      </p:sp>
      <p:sp>
        <p:nvSpPr>
          <p:cNvPr id="3" name="Content Placeholder 2"/>
          <p:cNvSpPr>
            <a:spLocks noGrp="1"/>
          </p:cNvSpPr>
          <p:nvPr>
            <p:ph idx="1"/>
          </p:nvPr>
        </p:nvSpPr>
        <p:spPr/>
        <p:txBody>
          <a:bodyPr/>
          <a:lstStyle/>
          <a:p>
            <a:pPr marL="0" indent="0">
              <a:buNone/>
            </a:pPr>
            <a:endParaRPr lang="en-ZA" sz="1800" dirty="0" smtClean="0"/>
          </a:p>
          <a:p>
            <a:pPr marL="0" indent="0">
              <a:buNone/>
            </a:pPr>
            <a:endParaRPr lang="en-ZA" sz="1800" dirty="0"/>
          </a:p>
          <a:p>
            <a:pPr marL="0" indent="0">
              <a:buNone/>
            </a:pPr>
            <a:endParaRPr lang="en-ZA" sz="1800" dirty="0" smtClean="0"/>
          </a:p>
          <a:p>
            <a:pPr marL="0" indent="0">
              <a:buNone/>
            </a:pPr>
            <a:endParaRPr lang="en-ZA" sz="1800" dirty="0"/>
          </a:p>
          <a:p>
            <a:pPr marL="0" indent="0">
              <a:buNone/>
            </a:pPr>
            <a:endParaRPr lang="en-ZA" sz="1800" dirty="0" smtClean="0"/>
          </a:p>
          <a:p>
            <a:pPr marL="0" indent="0">
              <a:buNone/>
            </a:pPr>
            <a:endParaRPr lang="en-ZA" sz="1800" dirty="0"/>
          </a:p>
          <a:p>
            <a:pPr marL="0" indent="0">
              <a:buNone/>
            </a:pPr>
            <a:endParaRPr lang="en-ZA" sz="1800" dirty="0" smtClean="0"/>
          </a:p>
          <a:p>
            <a:pPr marL="0" indent="0">
              <a:buNone/>
            </a:pPr>
            <a:endParaRPr lang="en-ZA" sz="1800" dirty="0"/>
          </a:p>
          <a:p>
            <a:pPr marL="0" indent="0">
              <a:buNone/>
            </a:pPr>
            <a:endParaRPr lang="en-ZA" sz="1800" dirty="0" smtClean="0"/>
          </a:p>
          <a:p>
            <a:pPr marL="0" indent="0">
              <a:buNone/>
            </a:pPr>
            <a:endParaRPr lang="en-ZA" sz="1800" dirty="0"/>
          </a:p>
        </p:txBody>
      </p:sp>
      <p:graphicFrame>
        <p:nvGraphicFramePr>
          <p:cNvPr id="4" name="Table 3"/>
          <p:cNvGraphicFramePr>
            <a:graphicFrameLocks noGrp="1"/>
          </p:cNvGraphicFramePr>
          <p:nvPr>
            <p:extLst>
              <p:ext uri="{D42A27DB-BD31-4B8C-83A1-F6EECF244321}">
                <p14:modId xmlns:p14="http://schemas.microsoft.com/office/powerpoint/2010/main" val="2517027468"/>
              </p:ext>
            </p:extLst>
          </p:nvPr>
        </p:nvGraphicFramePr>
        <p:xfrm>
          <a:off x="755576" y="2708920"/>
          <a:ext cx="7128792" cy="2565962"/>
        </p:xfrm>
        <a:graphic>
          <a:graphicData uri="http://schemas.openxmlformats.org/drawingml/2006/table">
            <a:tbl>
              <a:tblPr firstRow="1" firstCol="1" bandRow="1">
                <a:tableStyleId>{5C22544A-7EE6-4342-B048-85BDC9FD1C3A}</a:tableStyleId>
              </a:tblPr>
              <a:tblGrid>
                <a:gridCol w="2316774"/>
                <a:gridCol w="2867802"/>
                <a:gridCol w="1944216"/>
              </a:tblGrid>
              <a:tr h="0">
                <a:tc>
                  <a:txBody>
                    <a:bodyPr/>
                    <a:lstStyle/>
                    <a:p>
                      <a:pPr>
                        <a:spcAft>
                          <a:spcPts val="0"/>
                        </a:spcAft>
                      </a:pPr>
                      <a:r>
                        <a:rPr lang="en-ZA" sz="900" dirty="0">
                          <a:effectLst/>
                        </a:rPr>
                        <a:t> </a:t>
                      </a:r>
                      <a:endParaRPr lang="en-GB" sz="900" dirty="0">
                        <a:effectLst/>
                        <a:latin typeface="Times New Roman"/>
                        <a:ea typeface="Times New Roman"/>
                      </a:endParaRPr>
                    </a:p>
                  </a:txBody>
                  <a:tcPr marL="38428" marR="38428" marT="0" marB="0"/>
                </a:tc>
                <a:tc>
                  <a:txBody>
                    <a:bodyPr/>
                    <a:lstStyle/>
                    <a:p>
                      <a:pPr algn="ctr">
                        <a:spcAft>
                          <a:spcPts val="0"/>
                        </a:spcAft>
                      </a:pPr>
                      <a:r>
                        <a:rPr lang="en-ZA" sz="900" dirty="0">
                          <a:effectLst/>
                        </a:rPr>
                        <a:t>Affiliations</a:t>
                      </a:r>
                      <a:endParaRPr lang="en-GB" sz="900" dirty="0">
                        <a:effectLst/>
                        <a:latin typeface="Times New Roman"/>
                        <a:ea typeface="Times New Roman"/>
                      </a:endParaRPr>
                    </a:p>
                  </a:txBody>
                  <a:tcPr marL="38428" marR="38428" marT="0" marB="0"/>
                </a:tc>
                <a:tc>
                  <a:txBody>
                    <a:bodyPr/>
                    <a:lstStyle/>
                    <a:p>
                      <a:pPr algn="ctr">
                        <a:spcAft>
                          <a:spcPts val="0"/>
                        </a:spcAft>
                      </a:pPr>
                      <a:r>
                        <a:rPr lang="en-ZA" sz="900" dirty="0">
                          <a:effectLst/>
                        </a:rPr>
                        <a:t>Expertise</a:t>
                      </a:r>
                      <a:endParaRPr lang="en-GB" sz="900" dirty="0">
                        <a:effectLst/>
                        <a:latin typeface="Times New Roman"/>
                        <a:ea typeface="Times New Roman"/>
                      </a:endParaRPr>
                    </a:p>
                  </a:txBody>
                  <a:tcPr marL="38428" marR="38428" marT="0" marB="0"/>
                </a:tc>
              </a:tr>
              <a:tr h="165730">
                <a:tc>
                  <a:txBody>
                    <a:bodyPr/>
                    <a:lstStyle/>
                    <a:p>
                      <a:pPr>
                        <a:spcAft>
                          <a:spcPts val="0"/>
                        </a:spcAft>
                      </a:pPr>
                      <a:r>
                        <a:rPr lang="en-ZA" sz="900" dirty="0" err="1">
                          <a:effectLst/>
                        </a:rPr>
                        <a:t>Ferdie</a:t>
                      </a:r>
                      <a:r>
                        <a:rPr lang="en-ZA" sz="900" dirty="0">
                          <a:effectLst/>
                        </a:rPr>
                        <a:t> Meyer</a:t>
                      </a:r>
                      <a:endParaRPr lang="en-GB" sz="900" dirty="0">
                        <a:effectLst/>
                        <a:latin typeface="Times New Roman"/>
                        <a:ea typeface="Times New Roman"/>
                      </a:endParaRPr>
                    </a:p>
                  </a:txBody>
                  <a:tcPr marL="38428" marR="38428" marT="0" marB="0"/>
                </a:tc>
                <a:tc>
                  <a:txBody>
                    <a:bodyPr/>
                    <a:lstStyle/>
                    <a:p>
                      <a:pPr>
                        <a:spcAft>
                          <a:spcPts val="0"/>
                        </a:spcAft>
                      </a:pPr>
                      <a:r>
                        <a:rPr lang="en-ZA" sz="900" dirty="0" smtClean="0">
                          <a:effectLst/>
                        </a:rPr>
                        <a:t>BFAP</a:t>
                      </a:r>
                      <a:endParaRPr lang="en-GB" sz="900" dirty="0">
                        <a:effectLst/>
                        <a:latin typeface="Times New Roman"/>
                        <a:ea typeface="Times New Roman"/>
                      </a:endParaRPr>
                    </a:p>
                  </a:txBody>
                  <a:tcPr marL="38428" marR="38428" marT="0" marB="0"/>
                </a:tc>
                <a:tc>
                  <a:txBody>
                    <a:bodyPr/>
                    <a:lstStyle/>
                    <a:p>
                      <a:pPr>
                        <a:spcAft>
                          <a:spcPts val="0"/>
                        </a:spcAft>
                      </a:pPr>
                      <a:r>
                        <a:rPr lang="en-ZA" sz="900">
                          <a:effectLst/>
                        </a:rPr>
                        <a:t>Agricultural value chain analysis</a:t>
                      </a:r>
                      <a:endParaRPr lang="en-GB" sz="900">
                        <a:effectLst/>
                        <a:latin typeface="Times New Roman"/>
                        <a:ea typeface="Times New Roman"/>
                      </a:endParaRPr>
                    </a:p>
                  </a:txBody>
                  <a:tcPr marL="38428" marR="38428" marT="0" marB="0"/>
                </a:tc>
              </a:tr>
              <a:tr h="204401">
                <a:tc>
                  <a:txBody>
                    <a:bodyPr/>
                    <a:lstStyle/>
                    <a:p>
                      <a:pPr>
                        <a:spcAft>
                          <a:spcPts val="0"/>
                        </a:spcAft>
                      </a:pPr>
                      <a:r>
                        <a:rPr lang="en-ZA" sz="900" dirty="0">
                          <a:effectLst/>
                        </a:rPr>
                        <a:t>Nick </a:t>
                      </a:r>
                      <a:r>
                        <a:rPr lang="en-ZA" sz="900" dirty="0" err="1">
                          <a:effectLst/>
                        </a:rPr>
                        <a:t>Vink</a:t>
                      </a:r>
                      <a:endParaRPr lang="en-GB" sz="900" dirty="0">
                        <a:effectLst/>
                        <a:latin typeface="Times New Roman"/>
                        <a:ea typeface="Times New Roman"/>
                      </a:endParaRPr>
                    </a:p>
                  </a:txBody>
                  <a:tcPr marL="38428" marR="38428" marT="0" marB="0"/>
                </a:tc>
                <a:tc>
                  <a:txBody>
                    <a:bodyPr/>
                    <a:lstStyle/>
                    <a:p>
                      <a:pPr>
                        <a:spcAft>
                          <a:spcPts val="0"/>
                        </a:spcAft>
                      </a:pPr>
                      <a:r>
                        <a:rPr lang="en-ZA" sz="900" dirty="0" smtClean="0">
                          <a:effectLst/>
                        </a:rPr>
                        <a:t>Department </a:t>
                      </a:r>
                      <a:r>
                        <a:rPr lang="en-ZA" sz="900" dirty="0">
                          <a:effectLst/>
                        </a:rPr>
                        <a:t>of Agricultural Economics, Stellenbosch University</a:t>
                      </a:r>
                      <a:endParaRPr lang="en-GB" sz="900" dirty="0">
                        <a:effectLst/>
                        <a:latin typeface="Times New Roman"/>
                        <a:ea typeface="Times New Roman"/>
                      </a:endParaRPr>
                    </a:p>
                  </a:txBody>
                  <a:tcPr marL="38428" marR="38428" marT="0" marB="0"/>
                </a:tc>
                <a:tc>
                  <a:txBody>
                    <a:bodyPr/>
                    <a:lstStyle/>
                    <a:p>
                      <a:pPr>
                        <a:spcAft>
                          <a:spcPts val="0"/>
                        </a:spcAft>
                      </a:pPr>
                      <a:r>
                        <a:rPr lang="en-ZA" sz="900" dirty="0">
                          <a:effectLst/>
                        </a:rPr>
                        <a:t>Agricultural Economics</a:t>
                      </a:r>
                      <a:endParaRPr lang="en-GB" sz="900" dirty="0">
                        <a:effectLst/>
                        <a:latin typeface="Times New Roman"/>
                        <a:ea typeface="Times New Roman"/>
                      </a:endParaRPr>
                    </a:p>
                  </a:txBody>
                  <a:tcPr marL="38428" marR="38428" marT="0" marB="0"/>
                </a:tc>
              </a:tr>
              <a:tr h="331458">
                <a:tc>
                  <a:txBody>
                    <a:bodyPr/>
                    <a:lstStyle/>
                    <a:p>
                      <a:pPr>
                        <a:spcAft>
                          <a:spcPts val="0"/>
                        </a:spcAft>
                      </a:pPr>
                      <a:r>
                        <a:rPr lang="en-ZA" sz="900" dirty="0">
                          <a:effectLst/>
                        </a:rPr>
                        <a:t>Wayne Truter</a:t>
                      </a:r>
                      <a:endParaRPr lang="en-GB" sz="900" dirty="0">
                        <a:effectLst/>
                        <a:latin typeface="Times New Roman"/>
                        <a:ea typeface="Times New Roman"/>
                      </a:endParaRPr>
                    </a:p>
                  </a:txBody>
                  <a:tcPr marL="38428" marR="38428" marT="0" marB="0"/>
                </a:tc>
                <a:tc>
                  <a:txBody>
                    <a:bodyPr/>
                    <a:lstStyle/>
                    <a:p>
                      <a:pPr>
                        <a:spcAft>
                          <a:spcPts val="0"/>
                        </a:spcAft>
                      </a:pPr>
                      <a:r>
                        <a:rPr lang="en-ZA" sz="900" dirty="0">
                          <a:effectLst/>
                        </a:rPr>
                        <a:t>Department of Plant Production and </a:t>
                      </a:r>
                      <a:r>
                        <a:rPr lang="en-ZA" sz="900" dirty="0" smtClean="0">
                          <a:effectLst/>
                        </a:rPr>
                        <a:t>Soil Science</a:t>
                      </a:r>
                      <a:r>
                        <a:rPr lang="en-ZA" sz="900" dirty="0">
                          <a:effectLst/>
                        </a:rPr>
                        <a:t>, University of Pretoria</a:t>
                      </a:r>
                      <a:endParaRPr lang="en-GB" sz="900" dirty="0">
                        <a:effectLst/>
                        <a:latin typeface="Times New Roman"/>
                        <a:ea typeface="Times New Roman"/>
                      </a:endParaRPr>
                    </a:p>
                  </a:txBody>
                  <a:tcPr marL="38428" marR="38428" marT="0" marB="0"/>
                </a:tc>
                <a:tc>
                  <a:txBody>
                    <a:bodyPr/>
                    <a:lstStyle/>
                    <a:p>
                      <a:pPr>
                        <a:spcAft>
                          <a:spcPts val="0"/>
                        </a:spcAft>
                      </a:pPr>
                      <a:r>
                        <a:rPr lang="en-ZA" sz="900">
                          <a:effectLst/>
                        </a:rPr>
                        <a:t>Land Rehabilitation Specialist</a:t>
                      </a:r>
                      <a:endParaRPr lang="en-GB" sz="900">
                        <a:effectLst/>
                        <a:latin typeface="Times New Roman"/>
                        <a:ea typeface="Times New Roman"/>
                      </a:endParaRPr>
                    </a:p>
                  </a:txBody>
                  <a:tcPr marL="38428" marR="38428" marT="0" marB="0"/>
                </a:tc>
              </a:tr>
              <a:tr h="165730">
                <a:tc>
                  <a:txBody>
                    <a:bodyPr/>
                    <a:lstStyle/>
                    <a:p>
                      <a:pPr>
                        <a:spcAft>
                          <a:spcPts val="0"/>
                        </a:spcAft>
                      </a:pPr>
                      <a:r>
                        <a:rPr lang="en-ZA" sz="900" dirty="0">
                          <a:effectLst/>
                        </a:rPr>
                        <a:t>Johann </a:t>
                      </a:r>
                      <a:r>
                        <a:rPr lang="en-ZA" sz="900" dirty="0" err="1">
                          <a:effectLst/>
                        </a:rPr>
                        <a:t>Beukes</a:t>
                      </a:r>
                      <a:endParaRPr lang="en-GB" sz="900" dirty="0">
                        <a:effectLst/>
                        <a:latin typeface="Times New Roman"/>
                        <a:ea typeface="Times New Roman"/>
                      </a:endParaRPr>
                    </a:p>
                  </a:txBody>
                  <a:tcPr marL="38428" marR="38428" marT="0" marB="0"/>
                </a:tc>
                <a:tc>
                  <a:txBody>
                    <a:bodyPr/>
                    <a:lstStyle/>
                    <a:p>
                      <a:pPr>
                        <a:spcAft>
                          <a:spcPts val="0"/>
                        </a:spcAft>
                      </a:pPr>
                      <a:r>
                        <a:rPr lang="en-ZA" sz="900" dirty="0" err="1" smtClean="0">
                          <a:effectLst/>
                        </a:rPr>
                        <a:t>Coaltech</a:t>
                      </a:r>
                      <a:endParaRPr lang="en-GB" sz="900" dirty="0">
                        <a:effectLst/>
                        <a:latin typeface="Times New Roman"/>
                        <a:ea typeface="Times New Roman"/>
                      </a:endParaRPr>
                    </a:p>
                  </a:txBody>
                  <a:tcPr marL="38428" marR="38428" marT="0" marB="0"/>
                </a:tc>
                <a:tc>
                  <a:txBody>
                    <a:bodyPr/>
                    <a:lstStyle/>
                    <a:p>
                      <a:pPr>
                        <a:spcAft>
                          <a:spcPts val="0"/>
                        </a:spcAft>
                      </a:pPr>
                      <a:r>
                        <a:rPr lang="en-ZA" sz="900" dirty="0">
                          <a:effectLst/>
                        </a:rPr>
                        <a:t> </a:t>
                      </a:r>
                      <a:r>
                        <a:rPr lang="en-ZA" sz="900" dirty="0" smtClean="0">
                          <a:effectLst/>
                        </a:rPr>
                        <a:t>co-network</a:t>
                      </a:r>
                      <a:endParaRPr lang="en-GB" sz="900" dirty="0">
                        <a:effectLst/>
                        <a:latin typeface="Times New Roman"/>
                        <a:ea typeface="Times New Roman"/>
                      </a:endParaRPr>
                    </a:p>
                  </a:txBody>
                  <a:tcPr marL="38428" marR="38428" marT="0" marB="0"/>
                </a:tc>
              </a:tr>
              <a:tr h="331458">
                <a:tc>
                  <a:txBody>
                    <a:bodyPr/>
                    <a:lstStyle/>
                    <a:p>
                      <a:pPr>
                        <a:spcAft>
                          <a:spcPts val="0"/>
                        </a:spcAft>
                      </a:pPr>
                      <a:r>
                        <a:rPr lang="en-ZA" sz="900">
                          <a:effectLst/>
                        </a:rPr>
                        <a:t>Stephanie van der Walt</a:t>
                      </a:r>
                      <a:endParaRPr lang="en-GB" sz="900">
                        <a:effectLst/>
                        <a:latin typeface="Times New Roman"/>
                        <a:ea typeface="Times New Roman"/>
                      </a:endParaRPr>
                    </a:p>
                  </a:txBody>
                  <a:tcPr marL="38428" marR="38428" marT="0" marB="0"/>
                </a:tc>
                <a:tc>
                  <a:txBody>
                    <a:bodyPr/>
                    <a:lstStyle/>
                    <a:p>
                      <a:pPr>
                        <a:spcAft>
                          <a:spcPts val="0"/>
                        </a:spcAft>
                      </a:pPr>
                      <a:r>
                        <a:rPr lang="en-ZA" sz="900">
                          <a:effectLst/>
                        </a:rPr>
                        <a:t>National Agricultural Marketing Council / Maize Trust</a:t>
                      </a:r>
                      <a:endParaRPr lang="en-GB" sz="900">
                        <a:effectLst/>
                        <a:latin typeface="Times New Roman"/>
                        <a:ea typeface="Times New Roman"/>
                      </a:endParaRPr>
                    </a:p>
                  </a:txBody>
                  <a:tcPr marL="38428" marR="38428" marT="0" marB="0"/>
                </a:tc>
                <a:tc>
                  <a:txBody>
                    <a:bodyPr/>
                    <a:lstStyle/>
                    <a:p>
                      <a:pPr>
                        <a:spcAft>
                          <a:spcPts val="0"/>
                        </a:spcAft>
                      </a:pPr>
                      <a:r>
                        <a:rPr lang="en-ZA" sz="900" dirty="0">
                          <a:effectLst/>
                        </a:rPr>
                        <a:t> </a:t>
                      </a:r>
                      <a:endParaRPr lang="en-GB" sz="900" dirty="0">
                        <a:effectLst/>
                        <a:latin typeface="Times New Roman"/>
                        <a:ea typeface="Times New Roman"/>
                      </a:endParaRPr>
                    </a:p>
                  </a:txBody>
                  <a:tcPr marL="38428" marR="38428" marT="0" marB="0"/>
                </a:tc>
              </a:tr>
              <a:tr h="248594">
                <a:tc>
                  <a:txBody>
                    <a:bodyPr/>
                    <a:lstStyle/>
                    <a:p>
                      <a:pPr>
                        <a:spcAft>
                          <a:spcPts val="0"/>
                        </a:spcAft>
                      </a:pPr>
                      <a:r>
                        <a:rPr lang="en-ZA" sz="900" dirty="0">
                          <a:effectLst/>
                        </a:rPr>
                        <a:t>Johan van </a:t>
                      </a:r>
                      <a:r>
                        <a:rPr lang="en-ZA" sz="900" dirty="0" err="1">
                          <a:effectLst/>
                        </a:rPr>
                        <a:t>Rooyen</a:t>
                      </a:r>
                      <a:endParaRPr lang="en-GB" sz="900" dirty="0">
                        <a:effectLst/>
                        <a:latin typeface="Times New Roman"/>
                        <a:ea typeface="Times New Roman"/>
                      </a:endParaRPr>
                    </a:p>
                  </a:txBody>
                  <a:tcPr marL="38428" marR="38428" marT="0" marB="0"/>
                </a:tc>
                <a:tc>
                  <a:txBody>
                    <a:bodyPr/>
                    <a:lstStyle/>
                    <a:p>
                      <a:pPr>
                        <a:spcAft>
                          <a:spcPts val="0"/>
                        </a:spcAft>
                      </a:pPr>
                      <a:r>
                        <a:rPr lang="en-ZA" sz="900" dirty="0" smtClean="0">
                          <a:effectLst/>
                        </a:rPr>
                        <a:t>South </a:t>
                      </a:r>
                      <a:r>
                        <a:rPr lang="en-ZA" sz="900" dirty="0">
                          <a:effectLst/>
                        </a:rPr>
                        <a:t>African Agribusiness Chamber</a:t>
                      </a:r>
                      <a:endParaRPr lang="en-GB" sz="900" dirty="0">
                        <a:effectLst/>
                        <a:latin typeface="Times New Roman"/>
                        <a:ea typeface="Times New Roman"/>
                      </a:endParaRPr>
                    </a:p>
                  </a:txBody>
                  <a:tcPr marL="38428" marR="38428" marT="0" marB="0"/>
                </a:tc>
                <a:tc>
                  <a:txBody>
                    <a:bodyPr/>
                    <a:lstStyle/>
                    <a:p>
                      <a:pPr>
                        <a:spcAft>
                          <a:spcPts val="0"/>
                        </a:spcAft>
                      </a:pPr>
                      <a:r>
                        <a:rPr lang="en-ZA" sz="900">
                          <a:effectLst/>
                        </a:rPr>
                        <a:t>Agricultural Economics</a:t>
                      </a:r>
                      <a:endParaRPr lang="en-GB" sz="900">
                        <a:effectLst/>
                        <a:latin typeface="Times New Roman"/>
                        <a:ea typeface="Times New Roman"/>
                      </a:endParaRPr>
                    </a:p>
                  </a:txBody>
                  <a:tcPr marL="38428" marR="38428" marT="0" marB="0"/>
                </a:tc>
              </a:tr>
              <a:tr h="414324">
                <a:tc>
                  <a:txBody>
                    <a:bodyPr/>
                    <a:lstStyle/>
                    <a:p>
                      <a:pPr>
                        <a:spcAft>
                          <a:spcPts val="0"/>
                        </a:spcAft>
                      </a:pPr>
                      <a:r>
                        <a:rPr lang="en-ZA" sz="900" dirty="0">
                          <a:effectLst/>
                        </a:rPr>
                        <a:t>Dirk </a:t>
                      </a:r>
                      <a:r>
                        <a:rPr lang="en-ZA" sz="900" dirty="0" err="1">
                          <a:effectLst/>
                        </a:rPr>
                        <a:t>Troskie</a:t>
                      </a:r>
                      <a:endParaRPr lang="en-GB" sz="900" dirty="0">
                        <a:effectLst/>
                        <a:latin typeface="Times New Roman"/>
                        <a:ea typeface="Times New Roman"/>
                      </a:endParaRPr>
                    </a:p>
                  </a:txBody>
                  <a:tcPr marL="38428" marR="38428" marT="0" marB="0"/>
                </a:tc>
                <a:tc>
                  <a:txBody>
                    <a:bodyPr/>
                    <a:lstStyle/>
                    <a:p>
                      <a:pPr>
                        <a:spcAft>
                          <a:spcPts val="0"/>
                        </a:spcAft>
                      </a:pPr>
                      <a:r>
                        <a:rPr lang="en-ZA" sz="900" dirty="0">
                          <a:effectLst/>
                        </a:rPr>
                        <a:t>Director: Business Planning and Strategy, Department of Agriculture</a:t>
                      </a:r>
                      <a:endParaRPr lang="en-GB" sz="900" dirty="0">
                        <a:effectLst/>
                        <a:latin typeface="Times New Roman"/>
                        <a:ea typeface="Times New Roman"/>
                      </a:endParaRPr>
                    </a:p>
                  </a:txBody>
                  <a:tcPr marL="38428" marR="38428" marT="0" marB="0"/>
                </a:tc>
                <a:tc>
                  <a:txBody>
                    <a:bodyPr/>
                    <a:lstStyle/>
                    <a:p>
                      <a:pPr>
                        <a:spcAft>
                          <a:spcPts val="0"/>
                        </a:spcAft>
                      </a:pPr>
                      <a:r>
                        <a:rPr lang="en-ZA" sz="900">
                          <a:effectLst/>
                        </a:rPr>
                        <a:t>Agricultural Economics</a:t>
                      </a:r>
                      <a:endParaRPr lang="en-GB" sz="900">
                        <a:effectLst/>
                        <a:latin typeface="Times New Roman"/>
                        <a:ea typeface="Times New Roman"/>
                      </a:endParaRPr>
                    </a:p>
                  </a:txBody>
                  <a:tcPr marL="38428" marR="38428" marT="0" marB="0"/>
                </a:tc>
              </a:tr>
              <a:tr h="248594">
                <a:tc>
                  <a:txBody>
                    <a:bodyPr/>
                    <a:lstStyle/>
                    <a:p>
                      <a:pPr>
                        <a:spcAft>
                          <a:spcPts val="0"/>
                        </a:spcAft>
                      </a:pPr>
                      <a:r>
                        <a:rPr lang="en-ZA" sz="900" dirty="0" smtClean="0">
                          <a:effectLst/>
                        </a:rPr>
                        <a:t>Ingrid Watson</a:t>
                      </a:r>
                      <a:endParaRPr lang="en-GB" sz="900" dirty="0">
                        <a:effectLst/>
                        <a:latin typeface="Times New Roman"/>
                        <a:ea typeface="Times New Roman"/>
                      </a:endParaRPr>
                    </a:p>
                  </a:txBody>
                  <a:tcPr marL="38428" marR="38428" marT="0" marB="0"/>
                </a:tc>
                <a:tc>
                  <a:txBody>
                    <a:bodyPr/>
                    <a:lstStyle/>
                    <a:p>
                      <a:pPr>
                        <a:spcAft>
                          <a:spcPts val="0"/>
                        </a:spcAft>
                      </a:pPr>
                      <a:r>
                        <a:rPr lang="en-ZA" sz="900" dirty="0" smtClean="0">
                          <a:effectLst/>
                          <a:latin typeface="Times New Roman"/>
                          <a:ea typeface="Times New Roman"/>
                        </a:rPr>
                        <a:t>CSMI</a:t>
                      </a:r>
                      <a:endParaRPr lang="en-GB" sz="900" dirty="0">
                        <a:effectLst/>
                        <a:latin typeface="Times New Roman"/>
                        <a:ea typeface="Times New Roman"/>
                      </a:endParaRPr>
                    </a:p>
                  </a:txBody>
                  <a:tcPr marL="38428" marR="38428" marT="0" marB="0"/>
                </a:tc>
                <a:tc>
                  <a:txBody>
                    <a:bodyPr/>
                    <a:lstStyle/>
                    <a:p>
                      <a:pPr>
                        <a:spcAft>
                          <a:spcPts val="0"/>
                        </a:spcAft>
                      </a:pPr>
                      <a:r>
                        <a:rPr lang="en-ZA" sz="900" dirty="0" smtClean="0">
                          <a:effectLst/>
                          <a:latin typeface="Times New Roman"/>
                          <a:ea typeface="Times New Roman"/>
                        </a:rPr>
                        <a:t>co-network</a:t>
                      </a:r>
                      <a:endParaRPr lang="en-GB" sz="900" dirty="0">
                        <a:effectLst/>
                        <a:latin typeface="Times New Roman"/>
                        <a:ea typeface="Times New Roman"/>
                      </a:endParaRPr>
                    </a:p>
                  </a:txBody>
                  <a:tcPr marL="38428" marR="38428" marT="0" marB="0"/>
                </a:tc>
              </a:tr>
              <a:tr h="248594">
                <a:tc>
                  <a:txBody>
                    <a:bodyPr/>
                    <a:lstStyle/>
                    <a:p>
                      <a:pPr>
                        <a:spcAft>
                          <a:spcPts val="0"/>
                        </a:spcAft>
                      </a:pPr>
                      <a:r>
                        <a:rPr lang="en-ZA" sz="900" dirty="0">
                          <a:effectLst/>
                        </a:rPr>
                        <a:t>Michael </a:t>
                      </a:r>
                      <a:r>
                        <a:rPr lang="en-ZA" sz="900" dirty="0" err="1">
                          <a:effectLst/>
                        </a:rPr>
                        <a:t>Soloman</a:t>
                      </a:r>
                      <a:endParaRPr lang="en-GB" sz="900" dirty="0">
                        <a:effectLst/>
                        <a:latin typeface="Times New Roman"/>
                        <a:ea typeface="Times New Roman"/>
                      </a:endParaRPr>
                    </a:p>
                  </a:txBody>
                  <a:tcPr marL="38428" marR="38428" marT="0" marB="0"/>
                </a:tc>
                <a:tc>
                  <a:txBody>
                    <a:bodyPr/>
                    <a:lstStyle/>
                    <a:p>
                      <a:pPr>
                        <a:spcAft>
                          <a:spcPts val="0"/>
                        </a:spcAft>
                      </a:pPr>
                      <a:r>
                        <a:rPr lang="en-ZA" sz="900" dirty="0">
                          <a:effectLst/>
                        </a:rPr>
                        <a:t>Independent Mining &amp; Metals Professional</a:t>
                      </a:r>
                      <a:endParaRPr lang="en-GB" sz="900" dirty="0">
                        <a:effectLst/>
                        <a:latin typeface="Times New Roman"/>
                        <a:ea typeface="Times New Roman"/>
                      </a:endParaRPr>
                    </a:p>
                  </a:txBody>
                  <a:tcPr marL="38428" marR="38428" marT="0" marB="0"/>
                </a:tc>
                <a:tc>
                  <a:txBody>
                    <a:bodyPr/>
                    <a:lstStyle/>
                    <a:p>
                      <a:pPr>
                        <a:spcAft>
                          <a:spcPts val="0"/>
                        </a:spcAft>
                      </a:pPr>
                      <a:endParaRPr lang="en-GB" sz="900" dirty="0">
                        <a:effectLst/>
                        <a:latin typeface="Times New Roman"/>
                        <a:ea typeface="Times New Roman"/>
                      </a:endParaRPr>
                    </a:p>
                  </a:txBody>
                  <a:tcPr marL="38428" marR="38428" marT="0" marB="0"/>
                </a:tc>
              </a:tr>
            </a:tbl>
          </a:graphicData>
        </a:graphic>
      </p:graphicFrame>
      <p:sp>
        <p:nvSpPr>
          <p:cNvPr id="5" name="Rectangle 4"/>
          <p:cNvSpPr/>
          <p:nvPr/>
        </p:nvSpPr>
        <p:spPr>
          <a:xfrm>
            <a:off x="755576" y="1412776"/>
            <a:ext cx="6984776" cy="954107"/>
          </a:xfrm>
          <a:prstGeom prst="rect">
            <a:avLst/>
          </a:prstGeom>
        </p:spPr>
        <p:txBody>
          <a:bodyPr wrap="square">
            <a:spAutoFit/>
          </a:bodyPr>
          <a:lstStyle/>
          <a:p>
            <a:pPr marL="285750" indent="-285750">
              <a:buFont typeface="Arial" panose="020B0604020202020204" pitchFamily="34" charset="0"/>
              <a:buChar char="•"/>
            </a:pPr>
            <a:r>
              <a:rPr lang="en-ZA" altLang="en-US" sz="1400" dirty="0">
                <a:solidFill>
                  <a:srgbClr val="012D50"/>
                </a:solidFill>
                <a:latin typeface="Arial" panose="020B0604020202020204" pitchFamily="34" charset="0"/>
                <a:cs typeface="Arial" panose="020B0604020202020204" pitchFamily="34" charset="0"/>
              </a:rPr>
              <a:t>Currently limited in mining!</a:t>
            </a:r>
          </a:p>
          <a:p>
            <a:pPr marL="285750" indent="-285750">
              <a:buFont typeface="Arial" panose="020B0604020202020204" pitchFamily="34" charset="0"/>
              <a:buChar char="•"/>
            </a:pPr>
            <a:r>
              <a:rPr lang="en-ZA" sz="1400" dirty="0">
                <a:solidFill>
                  <a:srgbClr val="012D50"/>
                </a:solidFill>
                <a:latin typeface="Arial" panose="020B0604020202020204" pitchFamily="34" charset="0"/>
                <a:cs typeface="Arial" panose="020B0604020202020204" pitchFamily="34" charset="0"/>
              </a:rPr>
              <a:t>My network lies in agriculture – mining is a new field to me and this project focus this on networking, i.e. a focused effort to build our network and relations in this field.</a:t>
            </a:r>
          </a:p>
        </p:txBody>
      </p:sp>
    </p:spTree>
    <p:extLst>
      <p:ext uri="{BB962C8B-B14F-4D97-AF65-F5344CB8AC3E}">
        <p14:creationId xmlns:p14="http://schemas.microsoft.com/office/powerpoint/2010/main" val="338073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SIR Overview 2012_16Feb12_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CSIR Overview 2012_16Feb12_ V1</Template>
  <TotalTime>16122</TotalTime>
  <Words>1456</Words>
  <Application>Microsoft Office PowerPoint</Application>
  <PresentationFormat>On-screen Show (4:3)</PresentationFormat>
  <Paragraphs>206</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CSIR Overview 2012_16Feb12_ V1</vt:lpstr>
      <vt:lpstr>Mining at the crossroads: Sectoral diversification to ensure sustainability? (work in progress) </vt:lpstr>
      <vt:lpstr>Context</vt:lpstr>
      <vt:lpstr>Context (cont.)</vt:lpstr>
      <vt:lpstr>Context (cont.)</vt:lpstr>
      <vt:lpstr>Context (cont.)</vt:lpstr>
      <vt:lpstr>Current learning</vt:lpstr>
      <vt:lpstr>Current learning</vt:lpstr>
      <vt:lpstr>CSIR team</vt:lpstr>
      <vt:lpstr>Current network in terms of project</vt:lpstr>
      <vt:lpstr>PowerPoint Presentation</vt:lpstr>
      <vt:lpstr>Current CSIR work on the treatment of AMD </vt:lpstr>
      <vt:lpstr>Context</vt:lpstr>
      <vt:lpstr>Context</vt:lpstr>
      <vt:lpstr>Screening</vt:lpstr>
      <vt:lpstr>Hybrid system</vt:lpstr>
      <vt:lpstr>Pilot hybrid system</vt:lpstr>
      <vt:lpstr>Publication on hybrid system</vt:lpstr>
      <vt:lpstr> Up-scaling of hybrid system: Zaalklap Wetland Case Study</vt:lpstr>
      <vt:lpstr>Zaalklap key result</vt:lpstr>
      <vt:lpstr>Impacts</vt:lpstr>
      <vt:lpstr>Publications</vt:lpstr>
      <vt:lpstr>Guidelines</vt:lpstr>
    </vt:vector>
  </TitlesOfParts>
  <Company>CSIR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dc:creator>
  <cp:lastModifiedBy>WdeL</cp:lastModifiedBy>
  <cp:revision>1230</cp:revision>
  <cp:lastPrinted>2016-02-16T13:20:12Z</cp:lastPrinted>
  <dcterms:created xsi:type="dcterms:W3CDTF">2012-02-16T10:58:43Z</dcterms:created>
  <dcterms:modified xsi:type="dcterms:W3CDTF">2018-05-28T05:42:54Z</dcterms:modified>
</cp:coreProperties>
</file>